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0" r:id="rId2"/>
  </p:sldMasterIdLst>
  <p:notesMasterIdLst>
    <p:notesMasterId r:id="rId29"/>
  </p:notesMasterIdLst>
  <p:handoutMasterIdLst>
    <p:handoutMasterId r:id="rId30"/>
  </p:handoutMasterIdLst>
  <p:sldIdLst>
    <p:sldId id="334" r:id="rId3"/>
    <p:sldId id="330" r:id="rId4"/>
    <p:sldId id="332" r:id="rId5"/>
    <p:sldId id="314" r:id="rId6"/>
    <p:sldId id="323" r:id="rId7"/>
    <p:sldId id="344" r:id="rId8"/>
    <p:sldId id="358" r:id="rId9"/>
    <p:sldId id="345" r:id="rId10"/>
    <p:sldId id="359" r:id="rId11"/>
    <p:sldId id="360" r:id="rId12"/>
    <p:sldId id="361" r:id="rId13"/>
    <p:sldId id="346" r:id="rId14"/>
    <p:sldId id="354" r:id="rId15"/>
    <p:sldId id="355" r:id="rId16"/>
    <p:sldId id="356" r:id="rId17"/>
    <p:sldId id="357" r:id="rId18"/>
    <p:sldId id="347" r:id="rId19"/>
    <p:sldId id="348" r:id="rId20"/>
    <p:sldId id="352" r:id="rId21"/>
    <p:sldId id="353" r:id="rId22"/>
    <p:sldId id="349" r:id="rId23"/>
    <p:sldId id="339" r:id="rId24"/>
    <p:sldId id="340" r:id="rId25"/>
    <p:sldId id="341" r:id="rId26"/>
    <p:sldId id="342" r:id="rId27"/>
    <p:sldId id="343" r:id="rId28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73B1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55" autoAdjust="0"/>
  </p:normalViewPr>
  <p:slideViewPr>
    <p:cSldViewPr>
      <p:cViewPr varScale="1">
        <p:scale>
          <a:sx n="86" d="100"/>
          <a:sy n="86" d="100"/>
        </p:scale>
        <p:origin x="160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3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8CA5B87F-8258-4B3A-98AB-76CF52E3570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CA7461C1-88F9-4B62-9F65-A6EA9FC1C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640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3" tIns="46242" rIns="92483" bIns="462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3" tIns="46242" rIns="92483" bIns="46242" rtlCol="0"/>
          <a:lstStyle>
            <a:lvl1pPr algn="r">
              <a:defRPr sz="1200"/>
            </a:lvl1pPr>
          </a:lstStyle>
          <a:p>
            <a:fld id="{AF03027C-B0B7-4922-832D-BE73576BD3AE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3" tIns="46242" rIns="92483" bIns="4624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3" tIns="46242" rIns="92483" bIns="462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3" tIns="46242" rIns="92483" bIns="462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3" tIns="46242" rIns="92483" bIns="46242" rtlCol="0" anchor="b"/>
          <a:lstStyle>
            <a:lvl1pPr algn="r">
              <a:defRPr sz="1200"/>
            </a:lvl1pPr>
          </a:lstStyle>
          <a:p>
            <a:fld id="{69D71B6B-96FF-476B-BA79-68DE710039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6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1000" dirty="0"/>
              <a:t>Tou 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9157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8774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3407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1573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058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69587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486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82667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Tou 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5771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Tou 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6774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Tou 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6250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Tou Ya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75761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Tou 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85298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Tou 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8150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Perkins panel (Tou Ya will have them come up and take questions)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8121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 panel (Tou Ya will have them come up and take questions)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4378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Tou 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87421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Tou 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2166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Tou 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1433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Colleen 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7641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Troy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074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Tou 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488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Tou Ya</a:t>
            </a:r>
          </a:p>
          <a:p>
            <a:endParaRPr lang="en-US" dirty="0"/>
          </a:p>
          <a:p>
            <a:r>
              <a:rPr lang="en-US" dirty="0"/>
              <a:t>Show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528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Tou 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5930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831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C66BE-581F-42B6-900F-710C28FD0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6789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996" y="82562"/>
            <a:ext cx="1753404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4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2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1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-171450" y="6172200"/>
            <a:ext cx="94869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1234440" y="6314802"/>
            <a:ext cx="26174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chemeClr val="tx2"/>
                </a:solidFill>
              </a:rPr>
              <a:t>Inspire  </a:t>
            </a:r>
            <a:r>
              <a:rPr lang="en-US" sz="1350" dirty="0">
                <a:solidFill>
                  <a:schemeClr val="tx2"/>
                </a:solidFill>
                <a:sym typeface="Wingdings"/>
              </a:rPr>
              <a:t></a:t>
            </a:r>
            <a:r>
              <a:rPr lang="en-US" sz="2100" dirty="0">
                <a:solidFill>
                  <a:schemeClr val="tx2"/>
                </a:solidFill>
              </a:rPr>
              <a:t>  Innovate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66385" y="6312272"/>
            <a:ext cx="30346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chemeClr val="tx2"/>
                </a:solidFill>
              </a:rPr>
              <a:t>Collaborate  </a:t>
            </a:r>
            <a:r>
              <a:rPr lang="en-US" sz="1350" dirty="0">
                <a:solidFill>
                  <a:schemeClr val="tx2"/>
                </a:solidFill>
                <a:sym typeface="Wingdings"/>
              </a:rPr>
              <a:t></a:t>
            </a:r>
            <a:r>
              <a:rPr lang="en-US" sz="2100" dirty="0">
                <a:solidFill>
                  <a:schemeClr val="tx2"/>
                </a:solidFill>
              </a:rPr>
              <a:t>  Transform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8855" y="6250037"/>
            <a:ext cx="986290" cy="54864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725DDB3-523C-47AB-9760-9036CDDF190B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35162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590494"/>
            <a:ext cx="7886700" cy="415227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-171450" y="6172200"/>
            <a:ext cx="94869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1234440" y="6332220"/>
            <a:ext cx="26174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chemeClr val="tx2"/>
                </a:solidFill>
              </a:rPr>
              <a:t>Inspire  </a:t>
            </a:r>
            <a:r>
              <a:rPr lang="en-US" sz="1350" dirty="0">
                <a:solidFill>
                  <a:schemeClr val="tx2"/>
                </a:solidFill>
                <a:sym typeface="Wingdings"/>
              </a:rPr>
              <a:t></a:t>
            </a:r>
            <a:r>
              <a:rPr lang="en-US" sz="2100" dirty="0">
                <a:solidFill>
                  <a:schemeClr val="tx2"/>
                </a:solidFill>
              </a:rPr>
              <a:t>  Innovate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66385" y="6329690"/>
            <a:ext cx="30346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chemeClr val="tx2"/>
                </a:solidFill>
              </a:rPr>
              <a:t>Collaborate  </a:t>
            </a:r>
            <a:r>
              <a:rPr lang="en-US" sz="1350" dirty="0">
                <a:solidFill>
                  <a:schemeClr val="tx2"/>
                </a:solidFill>
                <a:sym typeface="Wingdings"/>
              </a:rPr>
              <a:t></a:t>
            </a:r>
            <a:r>
              <a:rPr lang="en-US" sz="2100" dirty="0">
                <a:solidFill>
                  <a:schemeClr val="tx2"/>
                </a:solidFill>
              </a:rPr>
              <a:t>  Transform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8855" y="6267455"/>
            <a:ext cx="986290" cy="548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5505" y="17100"/>
            <a:ext cx="7886700" cy="880201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047004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769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736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96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18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88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7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996" y="82562"/>
            <a:ext cx="1753404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609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416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60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78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342900" y="6205150"/>
            <a:ext cx="9829800" cy="1414850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0347" y="82562"/>
            <a:ext cx="1315053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584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342900" y="6205150"/>
            <a:ext cx="9829800" cy="1414850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0347" y="82562"/>
            <a:ext cx="1315053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4024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342900" y="6205150"/>
            <a:ext cx="9829800" cy="1414850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0347" y="82562"/>
            <a:ext cx="1315053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5365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342900" y="6205150"/>
            <a:ext cx="9829800" cy="1414850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0347" y="82562"/>
            <a:ext cx="1315053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5858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342900" y="6205150"/>
            <a:ext cx="9829800" cy="1414850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0347" y="82562"/>
            <a:ext cx="1315053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285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342900" y="6205150"/>
            <a:ext cx="9829800" cy="1414850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0347" y="82562"/>
            <a:ext cx="1315053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57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342900" y="6205150"/>
            <a:ext cx="9829800" cy="1414850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03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360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996" y="82562"/>
            <a:ext cx="1753404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29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84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1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3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94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05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AB602-F330-4107-8ECB-F936D55210BF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1B18-CAE7-465D-B90F-703ABE317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00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  <p:sldLayoutId id="2147483708" r:id="rId18"/>
    <p:sldLayoutId id="2147483709" r:id="rId1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Grants@wtcsystem.ed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Grants@wtcsystem.edu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tjmQsAgWSPoAHUV8GSlw0ywwAEGoEo4kfcyd3putUDQ/edit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rants@wtcsystem.edu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mywtcs.wtcsystem.edu/grants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91736"/>
            <a:ext cx="7772400" cy="1172765"/>
          </a:xfrm>
        </p:spPr>
        <p:txBody>
          <a:bodyPr>
            <a:normAutofit/>
          </a:bodyPr>
          <a:lstStyle/>
          <a:p>
            <a:r>
              <a:rPr lang="en-US" sz="6800" dirty="0"/>
              <a:t>2018 Grants Summit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36754"/>
            <a:ext cx="6400800" cy="685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September 19, 2018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B5302EEE-AD87-4185-929B-41DBDE59A4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408397"/>
              </p:ext>
            </p:extLst>
          </p:nvPr>
        </p:nvGraphicFramePr>
        <p:xfrm>
          <a:off x="2113076" y="1143000"/>
          <a:ext cx="4917848" cy="1409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Photo Editor Photo" r:id="rId4" imgW="4858428" imgH="1390844" progId="">
                  <p:embed/>
                </p:oleObj>
              </mc:Choice>
              <mc:Fallback>
                <p:oleObj name="Photo Editor Photo" r:id="rId4" imgW="4858428" imgH="1390844" progId="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B5302EEE-AD87-4185-929B-41DBDE59A4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3076" y="1143000"/>
                        <a:ext cx="4917848" cy="14097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168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Rubrics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7B44EEB-471B-41C9-8BB6-D335DA9EDB6C}"/>
              </a:ext>
            </a:extLst>
          </p:cNvPr>
          <p:cNvSpPr txBox="1">
            <a:spLocks/>
          </p:cNvSpPr>
          <p:nvPr/>
        </p:nvSpPr>
        <p:spPr>
          <a:xfrm>
            <a:off x="228600" y="11430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BFA2C4-8B7A-4A66-9EED-06EDA0062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990600"/>
            <a:ext cx="8915400" cy="552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17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Rubrics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7B44EEB-471B-41C9-8BB6-D335DA9EDB6C}"/>
              </a:ext>
            </a:extLst>
          </p:cNvPr>
          <p:cNvSpPr txBox="1">
            <a:spLocks/>
          </p:cNvSpPr>
          <p:nvPr/>
        </p:nvSpPr>
        <p:spPr>
          <a:xfrm>
            <a:off x="228600" y="11430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FE03D9-06F5-4A75-A892-511806CF5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063097"/>
            <a:ext cx="8991600" cy="498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80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Triannual Reporting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7B44EEB-471B-41C9-8BB6-D335DA9EDB6C}"/>
              </a:ext>
            </a:extLst>
          </p:cNvPr>
          <p:cNvSpPr txBox="1">
            <a:spLocks/>
          </p:cNvSpPr>
          <p:nvPr/>
        </p:nvSpPr>
        <p:spPr>
          <a:xfrm>
            <a:off x="202035" y="10668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 template (all three reports on one form)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Start using new template with FY2018-2019 Grants (first report due November 15, 2018)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WTCS will continue to provide feedback regarding the report with colleges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776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Triannual Reporting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7B44EEB-471B-41C9-8BB6-D335DA9EDB6C}"/>
              </a:ext>
            </a:extLst>
          </p:cNvPr>
          <p:cNvSpPr txBox="1">
            <a:spLocks/>
          </p:cNvSpPr>
          <p:nvPr/>
        </p:nvSpPr>
        <p:spPr>
          <a:xfrm>
            <a:off x="202035" y="10668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5E2AEA-4EB8-4961-A09C-7CEC5793C4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35" y="1589857"/>
            <a:ext cx="8827865" cy="381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11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Triannual Reporting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7B44EEB-471B-41C9-8BB6-D335DA9EDB6C}"/>
              </a:ext>
            </a:extLst>
          </p:cNvPr>
          <p:cNvSpPr txBox="1">
            <a:spLocks/>
          </p:cNvSpPr>
          <p:nvPr/>
        </p:nvSpPr>
        <p:spPr>
          <a:xfrm>
            <a:off x="202035" y="10668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4B38BE-C34C-4597-B86E-1437181E1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993790"/>
            <a:ext cx="5791200" cy="578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88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Triannual Reporting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7B44EEB-471B-41C9-8BB6-D335DA9EDB6C}"/>
              </a:ext>
            </a:extLst>
          </p:cNvPr>
          <p:cNvSpPr txBox="1">
            <a:spLocks/>
          </p:cNvSpPr>
          <p:nvPr/>
        </p:nvSpPr>
        <p:spPr>
          <a:xfrm>
            <a:off x="202035" y="10668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C1981E-B746-4BE7-8742-33DD4953F9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976208"/>
            <a:ext cx="5943600" cy="579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60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Triannual Reporting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7B44EEB-471B-41C9-8BB6-D335DA9EDB6C}"/>
              </a:ext>
            </a:extLst>
          </p:cNvPr>
          <p:cNvSpPr txBox="1">
            <a:spLocks/>
          </p:cNvSpPr>
          <p:nvPr/>
        </p:nvSpPr>
        <p:spPr>
          <a:xfrm>
            <a:off x="202035" y="10668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B9E8FF-29B8-47C1-A553-9F379142A4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0" y="969532"/>
            <a:ext cx="5600700" cy="583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50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State Grants Updates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7B44EEB-471B-41C9-8BB6-D335DA9EDB6C}"/>
              </a:ext>
            </a:extLst>
          </p:cNvPr>
          <p:cNvSpPr txBox="1">
            <a:spLocks/>
          </p:cNvSpPr>
          <p:nvPr/>
        </p:nvSpPr>
        <p:spPr>
          <a:xfrm>
            <a:off x="152400" y="12192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applications with the exception of the Emergency Assistance, Apprentice-Related Instruction and WAT Grants are due January 17, 2019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Emergency Assistance application due on April 15, 2019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WAT applications due May 1, 2019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Apprentice-Related Instruction Grant – funds will be made on an invitation only basis (Systemwide Apprenticeship Curricula and Direct Instruction Support)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Submit all applications to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Grants@wtcsystem.edu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279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AEFLA Grants Updates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7B44EEB-471B-41C9-8BB6-D335DA9EDB6C}"/>
              </a:ext>
            </a:extLst>
          </p:cNvPr>
          <p:cNvSpPr txBox="1">
            <a:spLocks/>
          </p:cNvSpPr>
          <p:nvPr/>
        </p:nvSpPr>
        <p:spPr>
          <a:xfrm>
            <a:off x="228600" y="11430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5C0EED-66E2-4D1B-87C0-302AB781530B}"/>
              </a:ext>
            </a:extLst>
          </p:cNvPr>
          <p:cNvSpPr/>
          <p:nvPr/>
        </p:nvSpPr>
        <p:spPr>
          <a:xfrm>
            <a:off x="228600" y="1143000"/>
            <a:ext cx="86106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</a:rPr>
              <a:t>AEFLA FY2019-2020 continuation application due on January 24, 2019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prstClr val="black"/>
                </a:solidFill>
              </a:rPr>
              <a:t>Applicants need to update and submit their grant application that was approved in 2018-19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prstClr val="black"/>
                </a:solidFill>
              </a:rPr>
              <a:t>Use WTCS Grant Continuation Instruction Guide (AEFLA) FY2019-2020 to complete application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</a:rPr>
              <a:t>Updated Comprehensive Services Regional Funding Chart for FY2019-2020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</a:rPr>
              <a:t>Special Focus Funding amount for FY2019-2020 should be the same as approved amount for FY2018-2019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</a:rPr>
              <a:t>Updated Maintenance of Effort for FY2019-2020 (went down)</a:t>
            </a:r>
          </a:p>
        </p:txBody>
      </p:sp>
    </p:spTree>
    <p:extLst>
      <p:ext uri="{BB962C8B-B14F-4D97-AF65-F5344CB8AC3E}">
        <p14:creationId xmlns:p14="http://schemas.microsoft.com/office/powerpoint/2010/main" val="282181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70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AEFLA Grant Continuation Guide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7B44EEB-471B-41C9-8BB6-D335DA9EDB6C}"/>
              </a:ext>
            </a:extLst>
          </p:cNvPr>
          <p:cNvSpPr txBox="1">
            <a:spLocks/>
          </p:cNvSpPr>
          <p:nvPr/>
        </p:nvSpPr>
        <p:spPr>
          <a:xfrm>
            <a:off x="228600" y="11430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1CA80641-A00B-4FC6-A3D0-B5DF3E6E1D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20559" y="990382"/>
            <a:ext cx="6451842" cy="579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6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80AAB5-A1EE-44EA-A39E-E9D7BC086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638800"/>
          </a:xfrm>
        </p:spPr>
        <p:txBody>
          <a:bodyPr numCol="2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9:00 AM</a:t>
            </a:r>
            <a:br>
              <a:rPr lang="en-US" sz="2000" dirty="0"/>
            </a:br>
            <a:r>
              <a:rPr lang="en-US" sz="2000" dirty="0"/>
              <a:t>Welcome, </a:t>
            </a:r>
            <a:r>
              <a:rPr lang="en-US" sz="2000" i="1" dirty="0"/>
              <a:t>Dr. Colleen McCabe</a:t>
            </a:r>
            <a:br>
              <a:rPr lang="en-US" sz="2000" dirty="0"/>
            </a:b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9:15 AM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/>
              <a:t>A View from the System Office</a:t>
            </a:r>
            <a:endParaRPr lang="en-US" sz="2000" i="1" dirty="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Using WTCS Data to Inform Statements of Need, </a:t>
            </a:r>
            <a:r>
              <a:rPr lang="en-US" sz="2000" i="1" dirty="0"/>
              <a:t>Dr. Hilary Barker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Grant spending overview, </a:t>
            </a:r>
            <a:r>
              <a:rPr lang="en-US" sz="2000" i="1" dirty="0"/>
              <a:t>Troy Brown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2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9:50 am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/>
              <a:t>Grant Guidelines Overview, </a:t>
            </a:r>
            <a:r>
              <a:rPr lang="en-US" sz="2000" i="1" dirty="0"/>
              <a:t>Julie Tyznik and Tou Ya Khang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Application Forms, Rubrics and Triannual Reports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State and AEFLA updates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2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10:20 AM</a:t>
            </a:r>
            <a:br>
              <a:rPr lang="en-US" sz="2000" b="1" dirty="0"/>
            </a:br>
            <a:r>
              <a:rPr lang="en-US" sz="2000" dirty="0"/>
              <a:t>Break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10:30 AM</a:t>
            </a:r>
            <a:br>
              <a:rPr lang="en-US" sz="2000" dirty="0"/>
            </a:br>
            <a:r>
              <a:rPr lang="en-US" sz="2000" dirty="0"/>
              <a:t>Perkins V updates, </a:t>
            </a:r>
            <a:r>
              <a:rPr lang="en-US" sz="2000" i="1" dirty="0"/>
              <a:t>Dr. Colleen McCabe, Dr. Hilary Barker and Julie Tyznik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11:15 AM</a:t>
            </a:r>
            <a:br>
              <a:rPr lang="en-US" sz="2000" dirty="0"/>
            </a:br>
            <a:r>
              <a:rPr lang="en-US" sz="2000" dirty="0"/>
              <a:t>Q &amp; A Forum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/>
              <a:t>11:15-11:40</a:t>
            </a:r>
            <a:r>
              <a:rPr lang="en-US" sz="2000" dirty="0"/>
              <a:t>	</a:t>
            </a:r>
            <a:br>
              <a:rPr lang="en-US" sz="2000" dirty="0"/>
            </a:br>
            <a:r>
              <a:rPr lang="en-US" sz="2000" dirty="0"/>
              <a:t>Perkins Panel; </a:t>
            </a:r>
            <a:r>
              <a:rPr lang="en-US" sz="2000" i="1" dirty="0"/>
              <a:t>Julie Tyznik, Ann Westrich, Karen Showers, Colleen Larsen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/>
              <a:t>11:40-12:00</a:t>
            </a:r>
            <a:r>
              <a:rPr lang="en-US" sz="2000" dirty="0"/>
              <a:t>	</a:t>
            </a:r>
            <a:br>
              <a:rPr lang="en-US" sz="2000" dirty="0"/>
            </a:br>
            <a:r>
              <a:rPr lang="en-US" sz="2000" dirty="0"/>
              <a:t>State Grants Panel; </a:t>
            </a:r>
            <a:r>
              <a:rPr lang="en-US" sz="2000" i="1" dirty="0"/>
              <a:t>Brandon Trujillo, Katie Roberts, Mark Johnson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12:15</a:t>
            </a:r>
            <a:br>
              <a:rPr lang="en-US" sz="2000" b="1" dirty="0"/>
            </a:br>
            <a:r>
              <a:rPr lang="en-US" sz="2000" dirty="0"/>
              <a:t>Moving Forward, </a:t>
            </a:r>
            <a:r>
              <a:rPr lang="en-US" sz="2000" i="1" dirty="0"/>
              <a:t>Tou Ya Khang</a:t>
            </a:r>
            <a:br>
              <a:rPr lang="en-US" sz="2000" i="1" dirty="0"/>
            </a:b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12:30 PM</a:t>
            </a:r>
            <a:br>
              <a:rPr lang="en-US" sz="2000" dirty="0"/>
            </a:br>
            <a:r>
              <a:rPr lang="en-US" sz="2000" dirty="0"/>
              <a:t>Adjourn</a:t>
            </a:r>
          </a:p>
          <a:p>
            <a:pPr marL="0" indent="0">
              <a:spcAft>
                <a:spcPts val="600"/>
              </a:spcAft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A1040F-A748-439C-BC6F-5CDFB01750E3}"/>
              </a:ext>
            </a:extLst>
          </p:cNvPr>
          <p:cNvSpPr txBox="1"/>
          <p:nvPr/>
        </p:nvSpPr>
        <p:spPr>
          <a:xfrm>
            <a:off x="228600" y="152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Agenda Overview</a:t>
            </a:r>
          </a:p>
        </p:txBody>
      </p:sp>
    </p:spTree>
    <p:extLst>
      <p:ext uri="{BB962C8B-B14F-4D97-AF65-F5344CB8AC3E}">
        <p14:creationId xmlns:p14="http://schemas.microsoft.com/office/powerpoint/2010/main" val="917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70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AEFLA Funding Charts &amp; MOE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7B44EEB-471B-41C9-8BB6-D335DA9EDB6C}"/>
              </a:ext>
            </a:extLst>
          </p:cNvPr>
          <p:cNvSpPr txBox="1">
            <a:spLocks/>
          </p:cNvSpPr>
          <p:nvPr/>
        </p:nvSpPr>
        <p:spPr>
          <a:xfrm>
            <a:off x="228600" y="11430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Content Placeholder 2">
            <a:extLst>
              <a:ext uri="{FF2B5EF4-FFF2-40B4-BE49-F238E27FC236}">
                <a16:creationId xmlns:a16="http://schemas.microsoft.com/office/drawing/2014/main" id="{DA535F83-CCC2-4714-8684-F703AC51BA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81357" y="966248"/>
            <a:ext cx="6038643" cy="573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75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AEFLA Grants Updates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7B44EEB-471B-41C9-8BB6-D335DA9EDB6C}"/>
              </a:ext>
            </a:extLst>
          </p:cNvPr>
          <p:cNvSpPr txBox="1">
            <a:spLocks/>
          </p:cNvSpPr>
          <p:nvPr/>
        </p:nvSpPr>
        <p:spPr>
          <a:xfrm>
            <a:off x="228600" y="11430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5C0EED-66E2-4D1B-87C0-302AB781530B}"/>
              </a:ext>
            </a:extLst>
          </p:cNvPr>
          <p:cNvSpPr/>
          <p:nvPr/>
        </p:nvSpPr>
        <p:spPr>
          <a:xfrm>
            <a:off x="228600" y="1143000"/>
            <a:ext cx="86106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</a:rPr>
              <a:t>Contents of the AEFLA Grant Guidelines for FY2018-2021 still applicable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</a:rPr>
              <a:t>Submit all applications to </a:t>
            </a:r>
            <a:r>
              <a:rPr lang="en-US" sz="2400" dirty="0">
                <a:solidFill>
                  <a:prstClr val="black"/>
                </a:solidFill>
                <a:hlinkClick r:id="rId3"/>
              </a:rPr>
              <a:t>Grants@wtcsystem.edu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514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1"/>
            <a:ext cx="9144000" cy="2895600"/>
          </a:xfrm>
        </p:spPr>
        <p:txBody>
          <a:bodyPr>
            <a:normAutofit/>
          </a:bodyPr>
          <a:lstStyle/>
          <a:p>
            <a:r>
              <a:rPr lang="en-US" sz="6000" dirty="0"/>
              <a:t>Perkins Panel</a:t>
            </a:r>
            <a:endParaRPr lang="en-US" sz="6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5500" y="3733800"/>
            <a:ext cx="4953000" cy="1219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Julie Tyznik, Ann Westrich, Karen Showers and Colleen Larsen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524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 &amp; A Forum</a:t>
            </a:r>
          </a:p>
        </p:txBody>
      </p:sp>
    </p:spTree>
    <p:extLst>
      <p:ext uri="{BB962C8B-B14F-4D97-AF65-F5344CB8AC3E}">
        <p14:creationId xmlns:p14="http://schemas.microsoft.com/office/powerpoint/2010/main" val="4215406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1"/>
            <a:ext cx="9144000" cy="2895600"/>
          </a:xfrm>
        </p:spPr>
        <p:txBody>
          <a:bodyPr>
            <a:normAutofit/>
          </a:bodyPr>
          <a:lstStyle/>
          <a:p>
            <a:r>
              <a:rPr lang="en-US" sz="6000" dirty="0"/>
              <a:t>State Panel</a:t>
            </a:r>
            <a:endParaRPr lang="en-US" sz="6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5500" y="3733800"/>
            <a:ext cx="4953000" cy="1219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Katie Roberts, Scott DuBenske, Tim Weir, Mandy Johnson and Karen Showers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524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 &amp; A Forum</a:t>
            </a:r>
          </a:p>
        </p:txBody>
      </p:sp>
    </p:spTree>
    <p:extLst>
      <p:ext uri="{BB962C8B-B14F-4D97-AF65-F5344CB8AC3E}">
        <p14:creationId xmlns:p14="http://schemas.microsoft.com/office/powerpoint/2010/main" val="3056738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80AAB5-A1EE-44EA-A39E-E9D7BC086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/>
              <a:t>Post to </a:t>
            </a:r>
            <a:r>
              <a:rPr lang="en-US" dirty="0">
                <a:hlinkClick r:id="rId3"/>
              </a:rPr>
              <a:t>Q &amp; A Document</a:t>
            </a:r>
            <a:endParaRPr lang="en-US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/>
              <a:t>Contact WTCS Grants Team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/>
              <a:t>Email: </a:t>
            </a:r>
            <a:r>
              <a:rPr lang="en-US" dirty="0">
                <a:hlinkClick r:id="rId4"/>
              </a:rPr>
              <a:t>Grants@wtcsystem.edu</a:t>
            </a:r>
            <a:endParaRPr lang="en-US" dirty="0"/>
          </a:p>
          <a:p>
            <a:pPr marL="914400" lvl="1" indent="-514350">
              <a:spcAft>
                <a:spcPts val="1200"/>
              </a:spcAft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A1040F-A748-439C-BC6F-5CDFB01750E3}"/>
              </a:ext>
            </a:extLst>
          </p:cNvPr>
          <p:cNvSpPr txBox="1"/>
          <p:nvPr/>
        </p:nvSpPr>
        <p:spPr>
          <a:xfrm>
            <a:off x="228600" y="152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83859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80AAB5-A1EE-44EA-A39E-E9D7BC086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059363"/>
          </a:xfrm>
        </p:spPr>
        <p:txBody>
          <a:bodyPr>
            <a:normAutofit/>
          </a:bodyPr>
          <a:lstStyle/>
          <a:p>
            <a:pPr lvl="0">
              <a:buClr>
                <a:srgbClr val="93A299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292934"/>
                </a:solidFill>
                <a:latin typeface="Arial"/>
              </a:rPr>
              <a:t>Perkins applications due December 14, 2018</a:t>
            </a:r>
          </a:p>
          <a:p>
            <a:pPr lvl="0">
              <a:buClr>
                <a:srgbClr val="93A299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292934"/>
                </a:solidFill>
                <a:latin typeface="Arial"/>
              </a:rPr>
              <a:t>State applications due January 17, 2019</a:t>
            </a:r>
          </a:p>
          <a:p>
            <a:pPr lvl="0">
              <a:buClr>
                <a:srgbClr val="93A299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292934"/>
                </a:solidFill>
                <a:latin typeface="Arial"/>
              </a:rPr>
              <a:t>AEFLA applications due January 24, 2019</a:t>
            </a:r>
          </a:p>
          <a:p>
            <a:pPr lvl="0">
              <a:buClr>
                <a:srgbClr val="93A299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292934"/>
                </a:solidFill>
                <a:latin typeface="Arial"/>
              </a:rPr>
              <a:t>Notification of grant awards in March 2019</a:t>
            </a:r>
          </a:p>
          <a:p>
            <a:pPr lvl="0">
              <a:buClr>
                <a:srgbClr val="93A299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292934"/>
                </a:solidFill>
                <a:latin typeface="Arial"/>
              </a:rPr>
              <a:t>Grant activities begin July 1, 2019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A1040F-A748-439C-BC6F-5CDFB01750E3}"/>
              </a:ext>
            </a:extLst>
          </p:cNvPr>
          <p:cNvSpPr txBox="1"/>
          <p:nvPr/>
        </p:nvSpPr>
        <p:spPr>
          <a:xfrm>
            <a:off x="228600" y="152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Moving Forward</a:t>
            </a:r>
          </a:p>
        </p:txBody>
      </p:sp>
    </p:spTree>
    <p:extLst>
      <p:ext uri="{BB962C8B-B14F-4D97-AF65-F5344CB8AC3E}">
        <p14:creationId xmlns:p14="http://schemas.microsoft.com/office/powerpoint/2010/main" val="348780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80AAB5-A1EE-44EA-A39E-E9D7BC086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059363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93A299"/>
              </a:buClr>
              <a:buSzPct val="85000"/>
              <a:buNone/>
            </a:pPr>
            <a:r>
              <a:rPr lang="en-US" sz="2800" dirty="0">
                <a:solidFill>
                  <a:srgbClr val="292934"/>
                </a:solidFill>
                <a:latin typeface="Arial"/>
              </a:rPr>
              <a:t>Information regarding the WTCS grant guidelines can be found here. </a:t>
            </a:r>
            <a:endParaRPr lang="en-US" sz="2800" u="sng" dirty="0">
              <a:solidFill>
                <a:srgbClr val="292934"/>
              </a:solidFill>
              <a:latin typeface="Arial"/>
            </a:endParaRPr>
          </a:p>
          <a:p>
            <a:pPr marL="0" lvl="0" indent="0" algn="ctr">
              <a:buClr>
                <a:srgbClr val="93A299"/>
              </a:buClr>
              <a:buSzPct val="85000"/>
              <a:buNone/>
            </a:pPr>
            <a:endParaRPr lang="en-US" sz="2800" u="sng" dirty="0">
              <a:solidFill>
                <a:srgbClr val="292934"/>
              </a:solidFill>
              <a:latin typeface="Arial"/>
            </a:endParaRPr>
          </a:p>
          <a:p>
            <a:pPr marL="0" lvl="0" indent="0" algn="ctr">
              <a:buClr>
                <a:srgbClr val="93A299"/>
              </a:buClr>
              <a:buSzPct val="85000"/>
              <a:buNone/>
            </a:pPr>
            <a:r>
              <a:rPr lang="en-US" sz="2800" u="sng" dirty="0">
                <a:solidFill>
                  <a:srgbClr val="292934"/>
                </a:solidFill>
                <a:latin typeface="Arial"/>
                <a:hlinkClick r:id="rId3"/>
              </a:rPr>
              <a:t>http://mywtcs.wtcsystem.edu/grants</a:t>
            </a:r>
            <a:endParaRPr lang="en-US" sz="2800" u="sng" dirty="0">
              <a:solidFill>
                <a:srgbClr val="292934"/>
              </a:solidFill>
              <a:latin typeface="Arial"/>
            </a:endParaRPr>
          </a:p>
          <a:p>
            <a:pPr marL="0" lvl="0" indent="0" algn="ctr">
              <a:buClr>
                <a:srgbClr val="93A299"/>
              </a:buClr>
              <a:buSzPct val="85000"/>
              <a:buNone/>
            </a:pP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A1040F-A748-439C-BC6F-5CDFB01750E3}"/>
              </a:ext>
            </a:extLst>
          </p:cNvPr>
          <p:cNvSpPr txBox="1"/>
          <p:nvPr/>
        </p:nvSpPr>
        <p:spPr>
          <a:xfrm>
            <a:off x="228600" y="152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77125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1"/>
            <a:ext cx="9144000" cy="2895600"/>
          </a:xfrm>
        </p:spPr>
        <p:txBody>
          <a:bodyPr>
            <a:normAutofit/>
          </a:bodyPr>
          <a:lstStyle/>
          <a:p>
            <a:r>
              <a:rPr lang="en-US" sz="6000" dirty="0"/>
              <a:t>Dr. Colleen McCabe</a:t>
            </a:r>
            <a:endParaRPr lang="en-US" sz="6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1"/>
            <a:ext cx="9144000" cy="99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WTCS Vice President and Provost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524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Welcome!</a:t>
            </a:r>
          </a:p>
        </p:txBody>
      </p:sp>
    </p:spTree>
    <p:extLst>
      <p:ext uri="{BB962C8B-B14F-4D97-AF65-F5344CB8AC3E}">
        <p14:creationId xmlns:p14="http://schemas.microsoft.com/office/powerpoint/2010/main" val="214545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1"/>
            <a:ext cx="9144000" cy="2895600"/>
          </a:xfrm>
        </p:spPr>
        <p:txBody>
          <a:bodyPr>
            <a:normAutofit/>
          </a:bodyPr>
          <a:lstStyle/>
          <a:p>
            <a:r>
              <a:rPr lang="en-US" sz="6000" dirty="0"/>
              <a:t>Grant Spending Overview </a:t>
            </a:r>
            <a:endParaRPr lang="en-US" sz="6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57600"/>
            <a:ext cx="9144000" cy="99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Troy Brown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WTCS Grants Accountant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524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2018 Grants Summit</a:t>
            </a:r>
          </a:p>
        </p:txBody>
      </p:sp>
    </p:spTree>
    <p:extLst>
      <p:ext uri="{BB962C8B-B14F-4D97-AF65-F5344CB8AC3E}">
        <p14:creationId xmlns:p14="http://schemas.microsoft.com/office/powerpoint/2010/main" val="1727057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1"/>
            <a:ext cx="9144000" cy="2895600"/>
          </a:xfrm>
        </p:spPr>
        <p:txBody>
          <a:bodyPr>
            <a:normAutofit/>
          </a:bodyPr>
          <a:lstStyle/>
          <a:p>
            <a:r>
              <a:rPr lang="en-US" sz="6000" dirty="0"/>
              <a:t>Grant Guidelines Overview </a:t>
            </a:r>
            <a:endParaRPr lang="en-US" sz="6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99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Julie Tyznik and Tou Ya Khang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524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2018 Grants Summit</a:t>
            </a:r>
          </a:p>
        </p:txBody>
      </p:sp>
    </p:spTree>
    <p:extLst>
      <p:ext uri="{BB962C8B-B14F-4D97-AF65-F5344CB8AC3E}">
        <p14:creationId xmlns:p14="http://schemas.microsoft.com/office/powerpoint/2010/main" val="40663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Application Forms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7B44EEB-471B-41C9-8BB6-D335DA9EDB6C}"/>
              </a:ext>
            </a:extLst>
          </p:cNvPr>
          <p:cNvSpPr txBox="1">
            <a:spLocks/>
          </p:cNvSpPr>
          <p:nvPr/>
        </p:nvSpPr>
        <p:spPr>
          <a:xfrm>
            <a:off x="228600" y="11430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prstClr val="black"/>
                </a:solidFill>
              </a:rPr>
              <a:t>Still four application forms (State, Perkins, WAT and Emergency Assistance)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 title moved up from line six to line two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Grant contact name &amp; contact information on one line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 Manager(s) name &amp; contact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t information on one line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WTCS use only section moved to cover page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Includes four domains to align with SSC initiative (except WAT)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Table for compliance monitoring &amp; evaluation (except WAT and Emergency Assistance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378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Application Forms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7B44EEB-471B-41C9-8BB6-D335DA9EDB6C}"/>
              </a:ext>
            </a:extLst>
          </p:cNvPr>
          <p:cNvSpPr txBox="1">
            <a:spLocks/>
          </p:cNvSpPr>
          <p:nvPr/>
        </p:nvSpPr>
        <p:spPr>
          <a:xfrm>
            <a:off x="228600" y="11430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Content Placeholder 2">
            <a:extLst>
              <a:ext uri="{FF2B5EF4-FFF2-40B4-BE49-F238E27FC236}">
                <a16:creationId xmlns:a16="http://schemas.microsoft.com/office/drawing/2014/main" id="{F6D45A2A-F78A-4E9D-AFD0-0E6ED76E09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81357" y="966248"/>
            <a:ext cx="6038643" cy="573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36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Rubrics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7B44EEB-471B-41C9-8BB6-D335DA9EDB6C}"/>
              </a:ext>
            </a:extLst>
          </p:cNvPr>
          <p:cNvSpPr txBox="1">
            <a:spLocks/>
          </p:cNvSpPr>
          <p:nvPr/>
        </p:nvSpPr>
        <p:spPr>
          <a:xfrm>
            <a:off x="228600" y="1143000"/>
            <a:ext cx="86106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Compliance requirement –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applications that are missing required components will not be considered for funding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 scale for Competitive State Grant categories (Core Industry, Developing Markets, Completion and Career Pathways)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lvl="1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– Criteria not addressed</a:t>
            </a:r>
          </a:p>
          <a:p>
            <a:pPr lvl="1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1 – Criteria addressed, but lacking key components</a:t>
            </a:r>
          </a:p>
          <a:p>
            <a:pPr lvl="1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– Criteria addressed, but not clearly connected</a:t>
            </a:r>
          </a:p>
          <a:p>
            <a:pPr lvl="1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3 – Criteria addressed, but one or two questions remain</a:t>
            </a:r>
          </a:p>
          <a:p>
            <a:pPr lvl="1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– Criteria clearly defined and no questions remain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Points and percentage scoring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prstClr val="black"/>
                </a:solidFill>
              </a:rPr>
              <a:t>WAT rubric remains the same as FY2018-2019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prstClr val="black"/>
                </a:solidFill>
              </a:rPr>
              <a:t>No Perkins Rubrics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448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Rubrics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7B44EEB-471B-41C9-8BB6-D335DA9EDB6C}"/>
              </a:ext>
            </a:extLst>
          </p:cNvPr>
          <p:cNvSpPr txBox="1">
            <a:spLocks/>
          </p:cNvSpPr>
          <p:nvPr/>
        </p:nvSpPr>
        <p:spPr>
          <a:xfrm>
            <a:off x="228600" y="11430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EC183C-120A-4FCB-9E53-369679D1C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1" y="1109588"/>
            <a:ext cx="8686800" cy="40291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73534D-11E7-4AEE-89F5-78261B0C8DF1}"/>
              </a:ext>
            </a:extLst>
          </p:cNvPr>
          <p:cNvSpPr txBox="1"/>
          <p:nvPr/>
        </p:nvSpPr>
        <p:spPr>
          <a:xfrm>
            <a:off x="304800" y="5486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400" dirty="0"/>
              <a:t>https://mywtcs.wtcsystem.edu/grants/grant-application-forms</a:t>
            </a:r>
          </a:p>
        </p:txBody>
      </p:sp>
    </p:spTree>
    <p:extLst>
      <p:ext uri="{BB962C8B-B14F-4D97-AF65-F5344CB8AC3E}">
        <p14:creationId xmlns:p14="http://schemas.microsoft.com/office/powerpoint/2010/main" val="151348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PLATE Option 3 Strategic Direction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11027</TotalTime>
  <Words>664</Words>
  <Application>Microsoft Office PowerPoint</Application>
  <PresentationFormat>On-screen Show (4:3)</PresentationFormat>
  <Paragraphs>162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Theme</vt:lpstr>
      <vt:lpstr>TEMPLATE Option 3 Strategic Directions WIDE</vt:lpstr>
      <vt:lpstr>Photo Editor Photo</vt:lpstr>
      <vt:lpstr>2018 Grants Summit</vt:lpstr>
      <vt:lpstr>PowerPoint Presentation</vt:lpstr>
      <vt:lpstr>Dr. Colleen McCabe</vt:lpstr>
      <vt:lpstr>Grant Spending Overview </vt:lpstr>
      <vt:lpstr>Grant Guidelines Overview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Perkins Panel</vt:lpstr>
      <vt:lpstr>State Panel</vt:lpstr>
      <vt:lpstr>PowerPoint Presentation</vt:lpstr>
      <vt:lpstr>PowerPoint Presentation</vt:lpstr>
      <vt:lpstr>PowerPoint Presentation</vt:lpstr>
    </vt:vector>
  </TitlesOfParts>
  <Company>WTCS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Khange, Tou Ya</cp:lastModifiedBy>
  <cp:revision>137</cp:revision>
  <cp:lastPrinted>2018-09-17T17:49:40Z</cp:lastPrinted>
  <dcterms:created xsi:type="dcterms:W3CDTF">2011-10-31T15:35:10Z</dcterms:created>
  <dcterms:modified xsi:type="dcterms:W3CDTF">2018-09-18T14:39:33Z</dcterms:modified>
</cp:coreProperties>
</file>