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69" r:id="rId4"/>
    <p:sldId id="270" r:id="rId5"/>
    <p:sldId id="271" r:id="rId6"/>
    <p:sldId id="272" r:id="rId7"/>
    <p:sldId id="275" r:id="rId8"/>
    <p:sldId id="279" r:id="rId9"/>
    <p:sldId id="280" r:id="rId10"/>
    <p:sldId id="294" r:id="rId11"/>
    <p:sldId id="307" r:id="rId12"/>
    <p:sldId id="306" r:id="rId13"/>
    <p:sldId id="320" r:id="rId14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32" y="24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45F92F-207D-4A80-96F1-70395E728DFC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4FACFB2-13AE-49C6-AFCE-380AADD1979C}">
      <dgm:prSet custT="1"/>
      <dgm:spPr/>
      <dgm:t>
        <a:bodyPr/>
        <a:lstStyle/>
        <a:p>
          <a:r>
            <a:rPr lang="en-US" sz="2800" dirty="0">
              <a:solidFill>
                <a:schemeClr val="tx1"/>
              </a:solidFill>
            </a:rPr>
            <a:t>Far more robust requirements</a:t>
          </a:r>
        </a:p>
      </dgm:t>
    </dgm:pt>
    <dgm:pt modelId="{4F7BDB5E-8122-4FDF-B57B-E04B42E7E60F}" type="parTrans" cxnId="{21C30A25-4B15-4772-B60A-1B00D269D0CD}">
      <dgm:prSet/>
      <dgm:spPr/>
      <dgm:t>
        <a:bodyPr/>
        <a:lstStyle/>
        <a:p>
          <a:endParaRPr lang="en-US"/>
        </a:p>
      </dgm:t>
    </dgm:pt>
    <dgm:pt modelId="{B375A895-EDAA-4700-927E-8825071FDB92}" type="sibTrans" cxnId="{21C30A25-4B15-4772-B60A-1B00D269D0CD}">
      <dgm:prSet/>
      <dgm:spPr/>
      <dgm:t>
        <a:bodyPr/>
        <a:lstStyle/>
        <a:p>
          <a:endParaRPr lang="en-US"/>
        </a:p>
      </dgm:t>
    </dgm:pt>
    <dgm:pt modelId="{F2B5DCD1-FEE7-41F3-A360-618D4622F1F6}">
      <dgm:prSet custT="1"/>
      <dgm:spPr/>
      <dgm:t>
        <a:bodyPr/>
        <a:lstStyle/>
        <a:p>
          <a:r>
            <a:rPr lang="en-US" sz="2400" dirty="0">
              <a:solidFill>
                <a:schemeClr val="tx1"/>
              </a:solidFill>
            </a:rPr>
            <a:t>By core indicator, by subgroup and subpopulation</a:t>
          </a:r>
        </a:p>
      </dgm:t>
    </dgm:pt>
    <dgm:pt modelId="{8964A5FA-A7E0-4D77-A714-F5F1E02D1B64}" type="parTrans" cxnId="{45E21152-6417-479F-8B1C-52B4ABBCA770}">
      <dgm:prSet/>
      <dgm:spPr/>
      <dgm:t>
        <a:bodyPr/>
        <a:lstStyle/>
        <a:p>
          <a:endParaRPr lang="en-US"/>
        </a:p>
      </dgm:t>
    </dgm:pt>
    <dgm:pt modelId="{E89A1B81-0D73-4127-AFF2-4337A1F860D9}" type="sibTrans" cxnId="{45E21152-6417-479F-8B1C-52B4ABBCA770}">
      <dgm:prSet/>
      <dgm:spPr/>
      <dgm:t>
        <a:bodyPr/>
        <a:lstStyle/>
        <a:p>
          <a:endParaRPr lang="en-US"/>
        </a:p>
      </dgm:t>
    </dgm:pt>
    <dgm:pt modelId="{14D15843-964A-42A2-B3E6-85B660C4403E}">
      <dgm:prSet/>
      <dgm:spPr/>
      <dgm:t>
        <a:bodyPr/>
        <a:lstStyle/>
        <a:p>
          <a:r>
            <a:rPr lang="en-US" strike="sngStrike" baseline="0" dirty="0">
              <a:solidFill>
                <a:schemeClr val="tx1"/>
              </a:solidFill>
            </a:rPr>
            <a:t>By core indicator and CTE  program or program of study; if  that is not practical, then</a:t>
          </a:r>
          <a:r>
            <a:rPr lang="en-US" dirty="0">
              <a:solidFill>
                <a:schemeClr val="tx1"/>
              </a:solidFill>
            </a:rPr>
            <a:t> by  </a:t>
          </a:r>
          <a:r>
            <a:rPr lang="en-US" b="1" dirty="0">
              <a:solidFill>
                <a:schemeClr val="tx1"/>
              </a:solidFill>
            </a:rPr>
            <a:t>Career Cluster</a:t>
          </a:r>
          <a:endParaRPr lang="en-US" dirty="0">
            <a:solidFill>
              <a:schemeClr val="tx1"/>
            </a:solidFill>
          </a:endParaRPr>
        </a:p>
      </dgm:t>
    </dgm:pt>
    <dgm:pt modelId="{B19B3591-8B0F-4577-919E-B57F8F7F670B}" type="parTrans" cxnId="{4C3D3BDF-B864-4A4E-8BDA-61D01FC62F6A}">
      <dgm:prSet/>
      <dgm:spPr/>
      <dgm:t>
        <a:bodyPr/>
        <a:lstStyle/>
        <a:p>
          <a:endParaRPr lang="en-US"/>
        </a:p>
      </dgm:t>
    </dgm:pt>
    <dgm:pt modelId="{6BEC4414-C33D-4F2B-9863-194697DAE6C4}" type="sibTrans" cxnId="{4C3D3BDF-B864-4A4E-8BDA-61D01FC62F6A}">
      <dgm:prSet/>
      <dgm:spPr/>
      <dgm:t>
        <a:bodyPr/>
        <a:lstStyle/>
        <a:p>
          <a:endParaRPr lang="en-US"/>
        </a:p>
      </dgm:t>
    </dgm:pt>
    <dgm:pt modelId="{CFA452E2-7082-4828-BAA3-55DCA9317399}">
      <dgm:prSet custT="1"/>
      <dgm:spPr/>
      <dgm:t>
        <a:bodyPr/>
        <a:lstStyle/>
        <a:p>
          <a:r>
            <a:rPr lang="en-US" sz="2400" i="1" u="sng" dirty="0">
              <a:solidFill>
                <a:schemeClr val="tx1"/>
              </a:solidFill>
            </a:rPr>
            <a:t>Identify</a:t>
          </a:r>
          <a:r>
            <a:rPr lang="en-US" sz="2400" dirty="0">
              <a:solidFill>
                <a:schemeClr val="tx1"/>
              </a:solidFill>
            </a:rPr>
            <a:t> and </a:t>
          </a:r>
          <a:r>
            <a:rPr lang="en-US" sz="2400" i="1" u="sng" dirty="0">
              <a:solidFill>
                <a:schemeClr val="tx1"/>
              </a:solidFill>
            </a:rPr>
            <a:t>quantify</a:t>
          </a:r>
          <a:r>
            <a:rPr lang="en-US" sz="2400" dirty="0">
              <a:solidFill>
                <a:schemeClr val="tx1"/>
              </a:solidFill>
            </a:rPr>
            <a:t> disparities or gaps in performance</a:t>
          </a:r>
        </a:p>
      </dgm:t>
    </dgm:pt>
    <dgm:pt modelId="{21BC0CA5-B4C7-418F-8D12-4D58F44CED99}" type="parTrans" cxnId="{9D262957-23EC-4A0A-BB16-D81C15D53CFB}">
      <dgm:prSet/>
      <dgm:spPr/>
      <dgm:t>
        <a:bodyPr/>
        <a:lstStyle/>
        <a:p>
          <a:endParaRPr lang="en-US"/>
        </a:p>
      </dgm:t>
    </dgm:pt>
    <dgm:pt modelId="{C3B8262E-1AC4-4F8E-BB42-F4FCD8AC4D9F}" type="sibTrans" cxnId="{9D262957-23EC-4A0A-BB16-D81C15D53CFB}">
      <dgm:prSet/>
      <dgm:spPr/>
      <dgm:t>
        <a:bodyPr/>
        <a:lstStyle/>
        <a:p>
          <a:endParaRPr lang="en-US"/>
        </a:p>
      </dgm:t>
    </dgm:pt>
    <dgm:pt modelId="{915777A6-8234-48D5-BF3C-1C41357C17FD}" type="pres">
      <dgm:prSet presAssocID="{B145F92F-207D-4A80-96F1-70395E728DFC}" presName="diagram" presStyleCnt="0">
        <dgm:presLayoutVars>
          <dgm:dir/>
          <dgm:resizeHandles val="exact"/>
        </dgm:presLayoutVars>
      </dgm:prSet>
      <dgm:spPr/>
    </dgm:pt>
    <dgm:pt modelId="{D992C321-E071-4C60-8942-B2C8E6B71D5E}" type="pres">
      <dgm:prSet presAssocID="{D4FACFB2-13AE-49C6-AFCE-380AADD1979C}" presName="node" presStyleLbl="node1" presStyleIdx="0" presStyleCnt="4">
        <dgm:presLayoutVars>
          <dgm:bulletEnabled val="1"/>
        </dgm:presLayoutVars>
      </dgm:prSet>
      <dgm:spPr/>
    </dgm:pt>
    <dgm:pt modelId="{02A8EC51-FAD3-4C4D-9561-4AB0BBF03810}" type="pres">
      <dgm:prSet presAssocID="{B375A895-EDAA-4700-927E-8825071FDB92}" presName="sibTrans" presStyleCnt="0"/>
      <dgm:spPr/>
    </dgm:pt>
    <dgm:pt modelId="{2084E702-DCEC-44D1-BE28-451F5C93FE45}" type="pres">
      <dgm:prSet presAssocID="{F2B5DCD1-FEE7-41F3-A360-618D4622F1F6}" presName="node" presStyleLbl="node1" presStyleIdx="1" presStyleCnt="4">
        <dgm:presLayoutVars>
          <dgm:bulletEnabled val="1"/>
        </dgm:presLayoutVars>
      </dgm:prSet>
      <dgm:spPr/>
    </dgm:pt>
    <dgm:pt modelId="{0008D8CA-100E-4360-93D8-94314F239156}" type="pres">
      <dgm:prSet presAssocID="{E89A1B81-0D73-4127-AFF2-4337A1F860D9}" presName="sibTrans" presStyleCnt="0"/>
      <dgm:spPr/>
    </dgm:pt>
    <dgm:pt modelId="{CC9CAE87-0FF3-4399-A799-815C294B6528}" type="pres">
      <dgm:prSet presAssocID="{14D15843-964A-42A2-B3E6-85B660C4403E}" presName="node" presStyleLbl="node1" presStyleIdx="2" presStyleCnt="4">
        <dgm:presLayoutVars>
          <dgm:bulletEnabled val="1"/>
        </dgm:presLayoutVars>
      </dgm:prSet>
      <dgm:spPr/>
    </dgm:pt>
    <dgm:pt modelId="{3565CBDA-F89A-4926-A5DB-AD8EC9234853}" type="pres">
      <dgm:prSet presAssocID="{6BEC4414-C33D-4F2B-9863-194697DAE6C4}" presName="sibTrans" presStyleCnt="0"/>
      <dgm:spPr/>
    </dgm:pt>
    <dgm:pt modelId="{B60FEE7E-D83D-4879-B59D-F2DEFC614672}" type="pres">
      <dgm:prSet presAssocID="{CFA452E2-7082-4828-BAA3-55DCA9317399}" presName="node" presStyleLbl="node1" presStyleIdx="3" presStyleCnt="4">
        <dgm:presLayoutVars>
          <dgm:bulletEnabled val="1"/>
        </dgm:presLayoutVars>
      </dgm:prSet>
      <dgm:spPr/>
    </dgm:pt>
  </dgm:ptLst>
  <dgm:cxnLst>
    <dgm:cxn modelId="{8509F214-7BF3-4CEB-8653-FFE4E74F940D}" type="presOf" srcId="{D4FACFB2-13AE-49C6-AFCE-380AADD1979C}" destId="{D992C321-E071-4C60-8942-B2C8E6B71D5E}" srcOrd="0" destOrd="0" presId="urn:microsoft.com/office/officeart/2005/8/layout/default"/>
    <dgm:cxn modelId="{21C30A25-4B15-4772-B60A-1B00D269D0CD}" srcId="{B145F92F-207D-4A80-96F1-70395E728DFC}" destId="{D4FACFB2-13AE-49C6-AFCE-380AADD1979C}" srcOrd="0" destOrd="0" parTransId="{4F7BDB5E-8122-4FDF-B57B-E04B42E7E60F}" sibTransId="{B375A895-EDAA-4700-927E-8825071FDB92}"/>
    <dgm:cxn modelId="{6FFF5045-A081-47FB-9077-215776D76730}" type="presOf" srcId="{F2B5DCD1-FEE7-41F3-A360-618D4622F1F6}" destId="{2084E702-DCEC-44D1-BE28-451F5C93FE45}" srcOrd="0" destOrd="0" presId="urn:microsoft.com/office/officeart/2005/8/layout/default"/>
    <dgm:cxn modelId="{45E21152-6417-479F-8B1C-52B4ABBCA770}" srcId="{B145F92F-207D-4A80-96F1-70395E728DFC}" destId="{F2B5DCD1-FEE7-41F3-A360-618D4622F1F6}" srcOrd="1" destOrd="0" parTransId="{8964A5FA-A7E0-4D77-A714-F5F1E02D1B64}" sibTransId="{E89A1B81-0D73-4127-AFF2-4337A1F860D9}"/>
    <dgm:cxn modelId="{9D262957-23EC-4A0A-BB16-D81C15D53CFB}" srcId="{B145F92F-207D-4A80-96F1-70395E728DFC}" destId="{CFA452E2-7082-4828-BAA3-55DCA9317399}" srcOrd="3" destOrd="0" parTransId="{21BC0CA5-B4C7-418F-8D12-4D58F44CED99}" sibTransId="{C3B8262E-1AC4-4F8E-BB42-F4FCD8AC4D9F}"/>
    <dgm:cxn modelId="{E7ED2F9E-ACCB-4C57-BD7A-99E78E40B754}" type="presOf" srcId="{B145F92F-207D-4A80-96F1-70395E728DFC}" destId="{915777A6-8234-48D5-BF3C-1C41357C17FD}" srcOrd="0" destOrd="0" presId="urn:microsoft.com/office/officeart/2005/8/layout/default"/>
    <dgm:cxn modelId="{F807CEC3-0B4F-4058-8BA8-E5D505A57B1C}" type="presOf" srcId="{CFA452E2-7082-4828-BAA3-55DCA9317399}" destId="{B60FEE7E-D83D-4879-B59D-F2DEFC614672}" srcOrd="0" destOrd="0" presId="urn:microsoft.com/office/officeart/2005/8/layout/default"/>
    <dgm:cxn modelId="{4C3D3BDF-B864-4A4E-8BDA-61D01FC62F6A}" srcId="{B145F92F-207D-4A80-96F1-70395E728DFC}" destId="{14D15843-964A-42A2-B3E6-85B660C4403E}" srcOrd="2" destOrd="0" parTransId="{B19B3591-8B0F-4577-919E-B57F8F7F670B}" sibTransId="{6BEC4414-C33D-4F2B-9863-194697DAE6C4}"/>
    <dgm:cxn modelId="{41671AFC-A394-4036-9204-5E40EAADD9F1}" type="presOf" srcId="{14D15843-964A-42A2-B3E6-85B660C4403E}" destId="{CC9CAE87-0FF3-4399-A799-815C294B6528}" srcOrd="0" destOrd="0" presId="urn:microsoft.com/office/officeart/2005/8/layout/default"/>
    <dgm:cxn modelId="{BDCB2CE4-E230-4A03-B5AB-7E3ACC8AE0AF}" type="presParOf" srcId="{915777A6-8234-48D5-BF3C-1C41357C17FD}" destId="{D992C321-E071-4C60-8942-B2C8E6B71D5E}" srcOrd="0" destOrd="0" presId="urn:microsoft.com/office/officeart/2005/8/layout/default"/>
    <dgm:cxn modelId="{4873F63D-E0F8-47AC-BC2C-E4E74F4C6A5D}" type="presParOf" srcId="{915777A6-8234-48D5-BF3C-1C41357C17FD}" destId="{02A8EC51-FAD3-4C4D-9561-4AB0BBF03810}" srcOrd="1" destOrd="0" presId="urn:microsoft.com/office/officeart/2005/8/layout/default"/>
    <dgm:cxn modelId="{F152C46C-DF42-4849-82B1-99A2375D88DF}" type="presParOf" srcId="{915777A6-8234-48D5-BF3C-1C41357C17FD}" destId="{2084E702-DCEC-44D1-BE28-451F5C93FE45}" srcOrd="2" destOrd="0" presId="urn:microsoft.com/office/officeart/2005/8/layout/default"/>
    <dgm:cxn modelId="{7F35A4CE-2206-4913-85B6-52632D90E570}" type="presParOf" srcId="{915777A6-8234-48D5-BF3C-1C41357C17FD}" destId="{0008D8CA-100E-4360-93D8-94314F239156}" srcOrd="3" destOrd="0" presId="urn:microsoft.com/office/officeart/2005/8/layout/default"/>
    <dgm:cxn modelId="{ACB3B7EF-5025-410B-9CC8-E910C712434F}" type="presParOf" srcId="{915777A6-8234-48D5-BF3C-1C41357C17FD}" destId="{CC9CAE87-0FF3-4399-A799-815C294B6528}" srcOrd="4" destOrd="0" presId="urn:microsoft.com/office/officeart/2005/8/layout/default"/>
    <dgm:cxn modelId="{CE0E4F80-179B-4B52-B88E-A7FC730C09D5}" type="presParOf" srcId="{915777A6-8234-48D5-BF3C-1C41357C17FD}" destId="{3565CBDA-F89A-4926-A5DB-AD8EC9234853}" srcOrd="5" destOrd="0" presId="urn:microsoft.com/office/officeart/2005/8/layout/default"/>
    <dgm:cxn modelId="{14F28F93-2FCA-4EDE-898B-06DCEBE9AE12}" type="presParOf" srcId="{915777A6-8234-48D5-BF3C-1C41357C17FD}" destId="{B60FEE7E-D83D-4879-B59D-F2DEFC61467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92C321-E071-4C60-8942-B2C8E6B71D5E}">
      <dsp:nvSpPr>
        <dsp:cNvPr id="0" name=""/>
        <dsp:cNvSpPr/>
      </dsp:nvSpPr>
      <dsp:spPr>
        <a:xfrm>
          <a:off x="705" y="1369130"/>
          <a:ext cx="2751395" cy="16508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Far more robust requirements</a:t>
          </a:r>
        </a:p>
      </dsp:txBody>
      <dsp:txXfrm>
        <a:off x="705" y="1369130"/>
        <a:ext cx="2751395" cy="1650837"/>
      </dsp:txXfrm>
    </dsp:sp>
    <dsp:sp modelId="{2084E702-DCEC-44D1-BE28-451F5C93FE45}">
      <dsp:nvSpPr>
        <dsp:cNvPr id="0" name=""/>
        <dsp:cNvSpPr/>
      </dsp:nvSpPr>
      <dsp:spPr>
        <a:xfrm>
          <a:off x="3027240" y="1369130"/>
          <a:ext cx="2751395" cy="1650837"/>
        </a:xfrm>
        <a:prstGeom prst="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By core indicator, by subgroup and subpopulation</a:t>
          </a:r>
        </a:p>
      </dsp:txBody>
      <dsp:txXfrm>
        <a:off x="3027240" y="1369130"/>
        <a:ext cx="2751395" cy="1650837"/>
      </dsp:txXfrm>
    </dsp:sp>
    <dsp:sp modelId="{CC9CAE87-0FF3-4399-A799-815C294B6528}">
      <dsp:nvSpPr>
        <dsp:cNvPr id="0" name=""/>
        <dsp:cNvSpPr/>
      </dsp:nvSpPr>
      <dsp:spPr>
        <a:xfrm>
          <a:off x="705" y="3295107"/>
          <a:ext cx="2751395" cy="1650837"/>
        </a:xfrm>
        <a:prstGeom prst="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strike="sngStrike" kern="1200" baseline="0" dirty="0">
              <a:solidFill>
                <a:schemeClr val="tx1"/>
              </a:solidFill>
            </a:rPr>
            <a:t>By core indicator and CTE  program or program of study; if  that is not practical, then</a:t>
          </a:r>
          <a:r>
            <a:rPr lang="en-US" sz="2100" kern="1200" dirty="0">
              <a:solidFill>
                <a:schemeClr val="tx1"/>
              </a:solidFill>
            </a:rPr>
            <a:t> by  </a:t>
          </a:r>
          <a:r>
            <a:rPr lang="en-US" sz="2100" b="1" kern="1200" dirty="0">
              <a:solidFill>
                <a:schemeClr val="tx1"/>
              </a:solidFill>
            </a:rPr>
            <a:t>Career Cluster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705" y="3295107"/>
        <a:ext cx="2751395" cy="1650837"/>
      </dsp:txXfrm>
    </dsp:sp>
    <dsp:sp modelId="{B60FEE7E-D83D-4879-B59D-F2DEFC614672}">
      <dsp:nvSpPr>
        <dsp:cNvPr id="0" name=""/>
        <dsp:cNvSpPr/>
      </dsp:nvSpPr>
      <dsp:spPr>
        <a:xfrm>
          <a:off x="3027240" y="3295107"/>
          <a:ext cx="2751395" cy="1650837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i="1" u="sng" kern="1200" dirty="0">
              <a:solidFill>
                <a:schemeClr val="tx1"/>
              </a:solidFill>
            </a:rPr>
            <a:t>Identify</a:t>
          </a:r>
          <a:r>
            <a:rPr lang="en-US" sz="2400" kern="1200" dirty="0">
              <a:solidFill>
                <a:schemeClr val="tx1"/>
              </a:solidFill>
            </a:rPr>
            <a:t> and </a:t>
          </a:r>
          <a:r>
            <a:rPr lang="en-US" sz="2400" i="1" u="sng" kern="1200" dirty="0">
              <a:solidFill>
                <a:schemeClr val="tx1"/>
              </a:solidFill>
            </a:rPr>
            <a:t>quantify</a:t>
          </a:r>
          <a:r>
            <a:rPr lang="en-US" sz="2400" kern="1200" dirty="0">
              <a:solidFill>
                <a:schemeClr val="tx1"/>
              </a:solidFill>
            </a:rPr>
            <a:t> disparities or gaps in performance</a:t>
          </a:r>
        </a:p>
      </dsp:txBody>
      <dsp:txXfrm>
        <a:off x="3027240" y="3295107"/>
        <a:ext cx="2751395" cy="1650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20121-31CF-4C76-9E39-F86DF6C619A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83117-A4ED-4AEE-84A0-B420B88DB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62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Julie’s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83117-A4ED-4AEE-84A0-B420B88DB7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22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2280" y="2152996"/>
            <a:ext cx="3208712" cy="3117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00664" y="2192670"/>
            <a:ext cx="3075305" cy="180975"/>
          </a:xfrm>
          <a:custGeom>
            <a:avLst/>
            <a:gdLst/>
            <a:ahLst/>
            <a:cxnLst/>
            <a:rect l="l" t="t" r="r" b="b"/>
            <a:pathLst>
              <a:path w="3075304" h="180975">
                <a:moveTo>
                  <a:pt x="2984601" y="0"/>
                </a:moveTo>
                <a:lnTo>
                  <a:pt x="0" y="0"/>
                </a:lnTo>
                <a:lnTo>
                  <a:pt x="0" y="180884"/>
                </a:lnTo>
                <a:lnTo>
                  <a:pt x="2984601" y="180884"/>
                </a:lnTo>
                <a:lnTo>
                  <a:pt x="3075042" y="90441"/>
                </a:lnTo>
                <a:lnTo>
                  <a:pt x="2984601" y="0"/>
                </a:lnTo>
                <a:close/>
              </a:path>
            </a:pathLst>
          </a:custGeom>
          <a:solidFill>
            <a:srgbClr val="00A9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00664" y="2192669"/>
            <a:ext cx="3075305" cy="180975"/>
          </a:xfrm>
          <a:custGeom>
            <a:avLst/>
            <a:gdLst/>
            <a:ahLst/>
            <a:cxnLst/>
            <a:rect l="l" t="t" r="r" b="b"/>
            <a:pathLst>
              <a:path w="3075304" h="180975">
                <a:moveTo>
                  <a:pt x="0" y="0"/>
                </a:moveTo>
                <a:lnTo>
                  <a:pt x="2984601" y="0"/>
                </a:lnTo>
                <a:lnTo>
                  <a:pt x="3075043" y="90442"/>
                </a:lnTo>
                <a:lnTo>
                  <a:pt x="2984601" y="180884"/>
                </a:lnTo>
                <a:lnTo>
                  <a:pt x="0" y="180884"/>
                </a:lnTo>
                <a:lnTo>
                  <a:pt x="0" y="0"/>
                </a:lnTo>
                <a:close/>
              </a:path>
            </a:pathLst>
          </a:custGeom>
          <a:ln w="125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446548" y="2152996"/>
            <a:ext cx="3212868" cy="3117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492601" y="2192670"/>
            <a:ext cx="3075305" cy="180975"/>
          </a:xfrm>
          <a:custGeom>
            <a:avLst/>
            <a:gdLst/>
            <a:ahLst/>
            <a:cxnLst/>
            <a:rect l="l" t="t" r="r" b="b"/>
            <a:pathLst>
              <a:path w="3075304" h="180975">
                <a:moveTo>
                  <a:pt x="2984601" y="0"/>
                </a:moveTo>
                <a:lnTo>
                  <a:pt x="0" y="0"/>
                </a:lnTo>
                <a:lnTo>
                  <a:pt x="90441" y="90441"/>
                </a:lnTo>
                <a:lnTo>
                  <a:pt x="0" y="180884"/>
                </a:lnTo>
                <a:lnTo>
                  <a:pt x="2984601" y="180884"/>
                </a:lnTo>
                <a:lnTo>
                  <a:pt x="3075043" y="90441"/>
                </a:lnTo>
                <a:lnTo>
                  <a:pt x="2984601" y="0"/>
                </a:lnTo>
                <a:close/>
              </a:path>
            </a:pathLst>
          </a:custGeom>
          <a:solidFill>
            <a:srgbClr val="8BC1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492601" y="2192669"/>
            <a:ext cx="3075305" cy="180975"/>
          </a:xfrm>
          <a:custGeom>
            <a:avLst/>
            <a:gdLst/>
            <a:ahLst/>
            <a:cxnLst/>
            <a:rect l="l" t="t" r="r" b="b"/>
            <a:pathLst>
              <a:path w="3075304" h="180975">
                <a:moveTo>
                  <a:pt x="0" y="0"/>
                </a:moveTo>
                <a:lnTo>
                  <a:pt x="2984601" y="0"/>
                </a:lnTo>
                <a:lnTo>
                  <a:pt x="3075043" y="90442"/>
                </a:lnTo>
                <a:lnTo>
                  <a:pt x="2984601" y="180884"/>
                </a:lnTo>
                <a:lnTo>
                  <a:pt x="0" y="180884"/>
                </a:lnTo>
                <a:lnTo>
                  <a:pt x="90442" y="90442"/>
                </a:lnTo>
                <a:lnTo>
                  <a:pt x="0" y="0"/>
                </a:lnTo>
                <a:close/>
              </a:path>
            </a:pathLst>
          </a:custGeom>
          <a:ln w="125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434974" y="2157152"/>
            <a:ext cx="3217025" cy="30757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6482996" y="2193711"/>
            <a:ext cx="3075305" cy="180975"/>
          </a:xfrm>
          <a:custGeom>
            <a:avLst/>
            <a:gdLst/>
            <a:ahLst/>
            <a:cxnLst/>
            <a:rect l="l" t="t" r="r" b="b"/>
            <a:pathLst>
              <a:path w="3075304" h="180975">
                <a:moveTo>
                  <a:pt x="2984601" y="0"/>
                </a:moveTo>
                <a:lnTo>
                  <a:pt x="0" y="0"/>
                </a:lnTo>
                <a:lnTo>
                  <a:pt x="90441" y="90443"/>
                </a:lnTo>
                <a:lnTo>
                  <a:pt x="0" y="180884"/>
                </a:lnTo>
                <a:lnTo>
                  <a:pt x="2984601" y="180884"/>
                </a:lnTo>
                <a:lnTo>
                  <a:pt x="3075043" y="90443"/>
                </a:lnTo>
                <a:lnTo>
                  <a:pt x="2984601" y="0"/>
                </a:lnTo>
                <a:close/>
              </a:path>
            </a:pathLst>
          </a:custGeom>
          <a:solidFill>
            <a:srgbClr val="FF82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6482996" y="2193711"/>
            <a:ext cx="3075305" cy="180975"/>
          </a:xfrm>
          <a:custGeom>
            <a:avLst/>
            <a:gdLst/>
            <a:ahLst/>
            <a:cxnLst/>
            <a:rect l="l" t="t" r="r" b="b"/>
            <a:pathLst>
              <a:path w="3075304" h="180975">
                <a:moveTo>
                  <a:pt x="0" y="0"/>
                </a:moveTo>
                <a:lnTo>
                  <a:pt x="2984601" y="0"/>
                </a:lnTo>
                <a:lnTo>
                  <a:pt x="3075044" y="90442"/>
                </a:lnTo>
                <a:lnTo>
                  <a:pt x="2984601" y="180884"/>
                </a:lnTo>
                <a:lnTo>
                  <a:pt x="0" y="180884"/>
                </a:lnTo>
                <a:lnTo>
                  <a:pt x="90442" y="90442"/>
                </a:lnTo>
                <a:lnTo>
                  <a:pt x="0" y="0"/>
                </a:lnTo>
                <a:close/>
              </a:path>
            </a:pathLst>
          </a:custGeom>
          <a:ln w="1256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33355" y="923687"/>
            <a:ext cx="6791689" cy="120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00385" y="2530252"/>
            <a:ext cx="7657628" cy="3954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l.wikipedia.org/wiki/Plik:Flower_11.jpg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vimeo.com/14251599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1460" y="3039659"/>
            <a:ext cx="5670550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6600" b="1" spc="30" dirty="0">
                <a:latin typeface="Calibri"/>
                <a:cs typeface="Calibri"/>
              </a:rPr>
              <a:t>Perkins</a:t>
            </a:r>
            <a:r>
              <a:rPr sz="6600" b="1" spc="-560" dirty="0">
                <a:latin typeface="Calibri"/>
                <a:cs typeface="Calibri"/>
              </a:rPr>
              <a:t> </a:t>
            </a:r>
            <a:r>
              <a:rPr sz="6600" b="1" spc="-40" dirty="0">
                <a:latin typeface="Calibri"/>
                <a:cs typeface="Calibri"/>
              </a:rPr>
              <a:t>V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12861" y="4425565"/>
            <a:ext cx="5115560" cy="478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15700"/>
              </a:lnSpc>
            </a:pPr>
            <a:r>
              <a:rPr lang="en-US" sz="2850" i="1" spc="20">
                <a:latin typeface="Calibri"/>
                <a:cs typeface="Calibri"/>
              </a:rPr>
              <a:t>September 19, </a:t>
            </a:r>
            <a:r>
              <a:rPr lang="en-US" sz="2850" i="1" spc="20" dirty="0">
                <a:latin typeface="Calibri"/>
                <a:cs typeface="Calibri"/>
              </a:rPr>
              <a:t>2018</a:t>
            </a:r>
            <a:endParaRPr sz="2850" dirty="0">
              <a:latin typeface="Calibri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8D008F-89D8-4277-91F5-091587754AAB}"/>
              </a:ext>
            </a:extLst>
          </p:cNvPr>
          <p:cNvSpPr txBox="1"/>
          <p:nvPr/>
        </p:nvSpPr>
        <p:spPr>
          <a:xfrm>
            <a:off x="457200" y="66294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WTCS – Perkins V Planning Update</a:t>
            </a:r>
          </a:p>
          <a:p>
            <a:r>
              <a:rPr lang="en-US" dirty="0"/>
              <a:t>Adaptation of Advance CTE, Deep Dive presentation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C8945F-B118-4748-8F86-C8D5F63BB2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5" y="6019800"/>
            <a:ext cx="1171575" cy="4762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24706" cy="777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8203" y="807238"/>
            <a:ext cx="3046502" cy="62358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34975" algn="l" rtl="0">
              <a:lnSpc>
                <a:spcPct val="90000"/>
              </a:lnSpc>
              <a:spcBef>
                <a:spcPct val="0"/>
              </a:spcBef>
            </a:pPr>
            <a:r>
              <a:rPr lang="en-US" sz="4400" b="1" kern="1200" spc="-17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State </a:t>
            </a:r>
            <a:r>
              <a:rPr lang="en-US" sz="4400" b="1" kern="1200" spc="-1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and </a:t>
            </a:r>
            <a:r>
              <a:rPr lang="en-US" sz="4400" b="1" kern="1200" spc="-18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Local</a:t>
            </a:r>
            <a:r>
              <a:rPr lang="en-US" sz="4400" b="1" kern="1200" spc="-62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kern="1200" spc="-8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Reporting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28650" y="3368040"/>
            <a:ext cx="0" cy="103632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96929BDC-7FFB-4A01-BF24-2EDA01A7E3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7582709"/>
              </p:ext>
            </p:extLst>
          </p:nvPr>
        </p:nvGraphicFramePr>
        <p:xfrm>
          <a:off x="4038600" y="1457325"/>
          <a:ext cx="5779342" cy="6315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8610" rIns="0" bIns="0" rtlCol="0">
            <a:spAutoFit/>
          </a:bodyPr>
          <a:lstStyle/>
          <a:p>
            <a:pPr marL="594360">
              <a:lnSpc>
                <a:spcPct val="100000"/>
              </a:lnSpc>
            </a:pPr>
            <a:r>
              <a:rPr spc="-180" dirty="0"/>
              <a:t>Local </a:t>
            </a:r>
            <a:r>
              <a:rPr spc="-235" dirty="0"/>
              <a:t>Needs</a:t>
            </a:r>
            <a:r>
              <a:rPr spc="-470" dirty="0"/>
              <a:t> </a:t>
            </a:r>
            <a:r>
              <a:rPr spc="-229" dirty="0"/>
              <a:t>Assessment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13323" y="2514999"/>
            <a:ext cx="7766684" cy="4116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760" marR="156845" indent="-226060">
              <a:lnSpc>
                <a:spcPts val="2470"/>
              </a:lnSpc>
              <a:buClr>
                <a:srgbClr val="009AA6"/>
              </a:buClr>
              <a:buChar char="•"/>
              <a:tabLst>
                <a:tab pos="239395" algn="l"/>
              </a:tabLst>
            </a:pPr>
            <a:r>
              <a:rPr sz="2550" spc="-90" dirty="0">
                <a:latin typeface="Arial"/>
                <a:cs typeface="Arial"/>
              </a:rPr>
              <a:t>When</a:t>
            </a:r>
            <a:r>
              <a:rPr sz="2550" spc="-160" dirty="0">
                <a:latin typeface="Arial"/>
                <a:cs typeface="Arial"/>
              </a:rPr>
              <a:t> </a:t>
            </a:r>
            <a:r>
              <a:rPr sz="2550" spc="10" dirty="0">
                <a:latin typeface="Arial"/>
                <a:cs typeface="Arial"/>
              </a:rPr>
              <a:t>initially</a:t>
            </a:r>
            <a:r>
              <a:rPr sz="2550" spc="-160" dirty="0">
                <a:latin typeface="Arial"/>
                <a:cs typeface="Arial"/>
              </a:rPr>
              <a:t> </a:t>
            </a:r>
            <a:r>
              <a:rPr sz="2550" spc="15" dirty="0">
                <a:latin typeface="Arial"/>
                <a:cs typeface="Arial"/>
              </a:rPr>
              <a:t>submitting</a:t>
            </a:r>
            <a:r>
              <a:rPr sz="2550" spc="-160" dirty="0">
                <a:latin typeface="Arial"/>
                <a:cs typeface="Arial"/>
              </a:rPr>
              <a:t> </a:t>
            </a:r>
            <a:r>
              <a:rPr sz="2550" spc="-50" dirty="0">
                <a:latin typeface="Arial"/>
                <a:cs typeface="Arial"/>
              </a:rPr>
              <a:t>local</a:t>
            </a:r>
            <a:r>
              <a:rPr sz="2550" spc="-160" dirty="0">
                <a:latin typeface="Arial"/>
                <a:cs typeface="Arial"/>
              </a:rPr>
              <a:t> </a:t>
            </a:r>
            <a:r>
              <a:rPr sz="2550" spc="-15" dirty="0">
                <a:latin typeface="Arial"/>
                <a:cs typeface="Arial"/>
              </a:rPr>
              <a:t>application</a:t>
            </a:r>
            <a:r>
              <a:rPr sz="2550" spc="-160" dirty="0">
                <a:latin typeface="Arial"/>
                <a:cs typeface="Arial"/>
              </a:rPr>
              <a:t> </a:t>
            </a:r>
            <a:r>
              <a:rPr sz="2550" spc="-50" dirty="0">
                <a:latin typeface="Arial"/>
                <a:cs typeface="Arial"/>
              </a:rPr>
              <a:t>and</a:t>
            </a:r>
            <a:r>
              <a:rPr sz="2550" spc="-160" dirty="0">
                <a:latin typeface="Arial"/>
                <a:cs typeface="Arial"/>
              </a:rPr>
              <a:t> </a:t>
            </a:r>
            <a:r>
              <a:rPr sz="2550" spc="5" dirty="0">
                <a:latin typeface="Arial"/>
                <a:cs typeface="Arial"/>
              </a:rPr>
              <a:t>then</a:t>
            </a:r>
            <a:r>
              <a:rPr sz="2550" spc="-160" dirty="0">
                <a:latin typeface="Arial"/>
                <a:cs typeface="Arial"/>
              </a:rPr>
              <a:t> </a:t>
            </a:r>
            <a:r>
              <a:rPr sz="2550" spc="-20" dirty="0">
                <a:latin typeface="Arial"/>
                <a:cs typeface="Arial"/>
              </a:rPr>
              <a:t>at  </a:t>
            </a:r>
            <a:r>
              <a:rPr sz="2550" spc="-80" dirty="0">
                <a:latin typeface="Arial"/>
                <a:cs typeface="Arial"/>
              </a:rPr>
              <a:t>least </a:t>
            </a:r>
            <a:r>
              <a:rPr sz="2550" spc="-65" dirty="0">
                <a:latin typeface="Arial"/>
                <a:cs typeface="Arial"/>
              </a:rPr>
              <a:t>once </a:t>
            </a:r>
            <a:r>
              <a:rPr sz="2550" spc="-75" dirty="0">
                <a:latin typeface="Arial"/>
                <a:cs typeface="Arial"/>
              </a:rPr>
              <a:t>every </a:t>
            </a:r>
            <a:r>
              <a:rPr sz="2550" spc="60" dirty="0">
                <a:latin typeface="Arial"/>
                <a:cs typeface="Arial"/>
              </a:rPr>
              <a:t>two</a:t>
            </a:r>
            <a:r>
              <a:rPr sz="2550" spc="-490" dirty="0">
                <a:latin typeface="Arial"/>
                <a:cs typeface="Arial"/>
              </a:rPr>
              <a:t> </a:t>
            </a:r>
            <a:r>
              <a:rPr sz="2550" spc="-130" dirty="0">
                <a:latin typeface="Arial"/>
                <a:cs typeface="Arial"/>
              </a:rPr>
              <a:t>years</a:t>
            </a:r>
            <a:endParaRPr sz="2550">
              <a:latin typeface="Arial"/>
              <a:cs typeface="Arial"/>
            </a:endParaRPr>
          </a:p>
          <a:p>
            <a:pPr marL="238760" marR="5080" indent="-226060" algn="just">
              <a:lnSpc>
                <a:spcPts val="2470"/>
              </a:lnSpc>
              <a:spcBef>
                <a:spcPts val="990"/>
              </a:spcBef>
              <a:buClr>
                <a:srgbClr val="009AA6"/>
              </a:buClr>
              <a:buChar char="•"/>
              <a:tabLst>
                <a:tab pos="239395" algn="l"/>
              </a:tabLst>
            </a:pPr>
            <a:r>
              <a:rPr sz="2550" spc="-75" dirty="0">
                <a:latin typeface="Arial"/>
                <a:cs typeface="Arial"/>
              </a:rPr>
              <a:t>List</a:t>
            </a:r>
            <a:r>
              <a:rPr sz="2550" spc="-170" dirty="0">
                <a:latin typeface="Arial"/>
                <a:cs typeface="Arial"/>
              </a:rPr>
              <a:t> </a:t>
            </a:r>
            <a:r>
              <a:rPr sz="2550" spc="15" dirty="0">
                <a:latin typeface="Arial"/>
                <a:cs typeface="Arial"/>
              </a:rPr>
              <a:t>of</a:t>
            </a:r>
            <a:r>
              <a:rPr sz="2550" spc="-170" dirty="0">
                <a:latin typeface="Arial"/>
                <a:cs typeface="Arial"/>
              </a:rPr>
              <a:t> </a:t>
            </a:r>
            <a:r>
              <a:rPr sz="2550" spc="-35" dirty="0">
                <a:latin typeface="Arial"/>
                <a:cs typeface="Arial"/>
              </a:rPr>
              <a:t>groups</a:t>
            </a:r>
            <a:r>
              <a:rPr sz="2550" spc="-170" dirty="0">
                <a:latin typeface="Arial"/>
                <a:cs typeface="Arial"/>
              </a:rPr>
              <a:t> </a:t>
            </a:r>
            <a:r>
              <a:rPr sz="2550" spc="65" dirty="0">
                <a:latin typeface="Arial"/>
                <a:cs typeface="Arial"/>
              </a:rPr>
              <a:t>to</a:t>
            </a:r>
            <a:r>
              <a:rPr sz="2550" spc="-170" dirty="0">
                <a:latin typeface="Arial"/>
                <a:cs typeface="Arial"/>
              </a:rPr>
              <a:t> </a:t>
            </a:r>
            <a:r>
              <a:rPr sz="2550" spc="-30" dirty="0">
                <a:latin typeface="Arial"/>
                <a:cs typeface="Arial"/>
              </a:rPr>
              <a:t>consult</a:t>
            </a:r>
            <a:r>
              <a:rPr sz="2550" spc="-170" dirty="0">
                <a:latin typeface="Arial"/>
                <a:cs typeface="Arial"/>
              </a:rPr>
              <a:t> </a:t>
            </a:r>
            <a:r>
              <a:rPr sz="2550" spc="55" dirty="0">
                <a:latin typeface="Arial"/>
                <a:cs typeface="Arial"/>
              </a:rPr>
              <a:t>with</a:t>
            </a:r>
            <a:r>
              <a:rPr sz="2550" spc="-170" dirty="0">
                <a:latin typeface="Arial"/>
                <a:cs typeface="Arial"/>
              </a:rPr>
              <a:t> </a:t>
            </a:r>
            <a:r>
              <a:rPr sz="2550" spc="5" dirty="0">
                <a:latin typeface="Arial"/>
                <a:cs typeface="Arial"/>
              </a:rPr>
              <a:t>for</a:t>
            </a:r>
            <a:r>
              <a:rPr sz="2550" spc="-170" dirty="0">
                <a:latin typeface="Arial"/>
                <a:cs typeface="Arial"/>
              </a:rPr>
              <a:t> </a:t>
            </a:r>
            <a:r>
              <a:rPr sz="2550" spc="-95" dirty="0">
                <a:latin typeface="Arial"/>
                <a:cs typeface="Arial"/>
              </a:rPr>
              <a:t>needs</a:t>
            </a:r>
            <a:r>
              <a:rPr sz="2550" spc="-170" dirty="0">
                <a:latin typeface="Arial"/>
                <a:cs typeface="Arial"/>
              </a:rPr>
              <a:t> </a:t>
            </a:r>
            <a:r>
              <a:rPr sz="2550" spc="-130" dirty="0">
                <a:latin typeface="Arial"/>
                <a:cs typeface="Arial"/>
              </a:rPr>
              <a:t>assessment</a:t>
            </a:r>
            <a:r>
              <a:rPr sz="2550" spc="-170" dirty="0">
                <a:latin typeface="Arial"/>
                <a:cs typeface="Arial"/>
              </a:rPr>
              <a:t> </a:t>
            </a:r>
            <a:r>
              <a:rPr sz="2550" spc="-50" dirty="0">
                <a:latin typeface="Arial"/>
                <a:cs typeface="Arial"/>
              </a:rPr>
              <a:t>and  </a:t>
            </a:r>
            <a:r>
              <a:rPr sz="2550" dirty="0">
                <a:latin typeface="Arial"/>
                <a:cs typeface="Arial"/>
              </a:rPr>
              <a:t>“continued</a:t>
            </a:r>
            <a:r>
              <a:rPr sz="2550" spc="-160" dirty="0">
                <a:latin typeface="Arial"/>
                <a:cs typeface="Arial"/>
              </a:rPr>
              <a:t> </a:t>
            </a:r>
            <a:r>
              <a:rPr sz="2550" spc="-15" dirty="0">
                <a:latin typeface="Arial"/>
                <a:cs typeface="Arial"/>
              </a:rPr>
              <a:t>consultation”</a:t>
            </a:r>
            <a:r>
              <a:rPr sz="2550" spc="-160" dirty="0">
                <a:latin typeface="Arial"/>
                <a:cs typeface="Arial"/>
              </a:rPr>
              <a:t> </a:t>
            </a:r>
            <a:r>
              <a:rPr sz="2550" spc="-220" dirty="0">
                <a:latin typeface="Arial"/>
                <a:cs typeface="Arial"/>
              </a:rPr>
              <a:t>as</a:t>
            </a:r>
            <a:r>
              <a:rPr sz="2550" spc="-160" dirty="0">
                <a:latin typeface="Arial"/>
                <a:cs typeface="Arial"/>
              </a:rPr>
              <a:t> </a:t>
            </a:r>
            <a:r>
              <a:rPr sz="2550" spc="-15" dirty="0">
                <a:latin typeface="Arial"/>
                <a:cs typeface="Arial"/>
              </a:rPr>
              <a:t>determined</a:t>
            </a:r>
            <a:r>
              <a:rPr sz="2550" spc="-160" dirty="0">
                <a:latin typeface="Arial"/>
                <a:cs typeface="Arial"/>
              </a:rPr>
              <a:t> </a:t>
            </a:r>
            <a:r>
              <a:rPr sz="2550" spc="-10" dirty="0">
                <a:latin typeface="Arial"/>
                <a:cs typeface="Arial"/>
              </a:rPr>
              <a:t>by</a:t>
            </a:r>
            <a:r>
              <a:rPr sz="2550" spc="-160" dirty="0">
                <a:latin typeface="Arial"/>
                <a:cs typeface="Arial"/>
              </a:rPr>
              <a:t> </a:t>
            </a:r>
            <a:r>
              <a:rPr sz="2550" spc="5" dirty="0">
                <a:latin typeface="Arial"/>
                <a:cs typeface="Arial"/>
              </a:rPr>
              <a:t>the</a:t>
            </a:r>
            <a:r>
              <a:rPr sz="2550" spc="-160" dirty="0">
                <a:latin typeface="Arial"/>
                <a:cs typeface="Arial"/>
              </a:rPr>
              <a:t> </a:t>
            </a:r>
            <a:r>
              <a:rPr sz="2550" spc="-10" dirty="0">
                <a:latin typeface="Arial"/>
                <a:cs typeface="Arial"/>
              </a:rPr>
              <a:t>eligible  </a:t>
            </a:r>
            <a:r>
              <a:rPr sz="2550" spc="-80" dirty="0">
                <a:latin typeface="Arial"/>
                <a:cs typeface="Arial"/>
              </a:rPr>
              <a:t>agency</a:t>
            </a:r>
            <a:endParaRPr sz="2550">
              <a:latin typeface="Arial"/>
              <a:cs typeface="Arial"/>
            </a:endParaRPr>
          </a:p>
          <a:p>
            <a:pPr marL="238760" indent="-226060">
              <a:lnSpc>
                <a:spcPts val="3055"/>
              </a:lnSpc>
              <a:spcBef>
                <a:spcPts val="415"/>
              </a:spcBef>
              <a:buClr>
                <a:srgbClr val="009AA6"/>
              </a:buClr>
              <a:buChar char="•"/>
              <a:tabLst>
                <a:tab pos="239395" algn="l"/>
              </a:tabLst>
            </a:pPr>
            <a:r>
              <a:rPr sz="2550" spc="-170" dirty="0">
                <a:latin typeface="Arial"/>
                <a:cs typeface="Arial"/>
              </a:rPr>
              <a:t>Key</a:t>
            </a:r>
            <a:r>
              <a:rPr sz="2550" spc="-235" dirty="0">
                <a:latin typeface="Arial"/>
                <a:cs typeface="Arial"/>
              </a:rPr>
              <a:t> </a:t>
            </a:r>
            <a:r>
              <a:rPr sz="2550" spc="-155" dirty="0">
                <a:latin typeface="Arial"/>
                <a:cs typeface="Arial"/>
              </a:rPr>
              <a:t>areas</a:t>
            </a:r>
            <a:endParaRPr sz="2550">
              <a:latin typeface="Arial"/>
              <a:cs typeface="Arial"/>
            </a:endParaRPr>
          </a:p>
          <a:p>
            <a:pPr marL="690880" lvl="1" indent="-226060">
              <a:lnSpc>
                <a:spcPts val="2570"/>
              </a:lnSpc>
              <a:buClr>
                <a:srgbClr val="7AB800"/>
              </a:buClr>
              <a:buChar char="•"/>
              <a:tabLst>
                <a:tab pos="691515" algn="l"/>
              </a:tabLst>
            </a:pPr>
            <a:r>
              <a:rPr sz="2150" spc="-25" dirty="0">
                <a:latin typeface="Arial"/>
                <a:cs typeface="Arial"/>
              </a:rPr>
              <a:t>Student </a:t>
            </a:r>
            <a:r>
              <a:rPr sz="2150" spc="-35" dirty="0">
                <a:latin typeface="Arial"/>
                <a:cs typeface="Arial"/>
              </a:rPr>
              <a:t>performance </a:t>
            </a:r>
            <a:r>
              <a:rPr sz="2150" spc="-5" dirty="0">
                <a:latin typeface="Arial"/>
                <a:cs typeface="Arial"/>
              </a:rPr>
              <a:t>(including</a:t>
            </a:r>
            <a:r>
              <a:rPr sz="2150" spc="-360" dirty="0">
                <a:latin typeface="Arial"/>
                <a:cs typeface="Arial"/>
              </a:rPr>
              <a:t> </a:t>
            </a:r>
            <a:r>
              <a:rPr sz="2150" spc="-25" dirty="0">
                <a:latin typeface="Arial"/>
                <a:cs typeface="Arial"/>
              </a:rPr>
              <a:t>subpopulations)</a:t>
            </a:r>
            <a:endParaRPr sz="2150">
              <a:latin typeface="Arial"/>
              <a:cs typeface="Arial"/>
            </a:endParaRPr>
          </a:p>
          <a:p>
            <a:pPr marL="690880" lvl="1" indent="-226060">
              <a:lnSpc>
                <a:spcPts val="2570"/>
              </a:lnSpc>
              <a:buClr>
                <a:srgbClr val="7AB800"/>
              </a:buClr>
              <a:buChar char="•"/>
              <a:tabLst>
                <a:tab pos="691515" algn="l"/>
              </a:tabLst>
            </a:pPr>
            <a:r>
              <a:rPr sz="2150" spc="-150" dirty="0">
                <a:latin typeface="Arial"/>
                <a:cs typeface="Arial"/>
              </a:rPr>
              <a:t>Size, </a:t>
            </a:r>
            <a:r>
              <a:rPr sz="2150" spc="-80" dirty="0">
                <a:latin typeface="Arial"/>
                <a:cs typeface="Arial"/>
              </a:rPr>
              <a:t>scope </a:t>
            </a:r>
            <a:r>
              <a:rPr sz="2150" spc="-35" dirty="0">
                <a:latin typeface="Arial"/>
                <a:cs typeface="Arial"/>
              </a:rPr>
              <a:t>and </a:t>
            </a:r>
            <a:r>
              <a:rPr sz="2150" dirty="0">
                <a:latin typeface="Arial"/>
                <a:cs typeface="Arial"/>
              </a:rPr>
              <a:t>quality </a:t>
            </a:r>
            <a:r>
              <a:rPr sz="2150" spc="15" dirty="0">
                <a:latin typeface="Arial"/>
                <a:cs typeface="Arial"/>
              </a:rPr>
              <a:t>of</a:t>
            </a:r>
            <a:r>
              <a:rPr sz="2150" spc="-420" dirty="0">
                <a:latin typeface="Arial"/>
                <a:cs typeface="Arial"/>
              </a:rPr>
              <a:t> </a:t>
            </a:r>
            <a:r>
              <a:rPr sz="2150" spc="-40" dirty="0">
                <a:latin typeface="Arial"/>
                <a:cs typeface="Arial"/>
              </a:rPr>
              <a:t>programs</a:t>
            </a:r>
            <a:endParaRPr sz="2150">
              <a:latin typeface="Arial"/>
              <a:cs typeface="Arial"/>
            </a:endParaRPr>
          </a:p>
          <a:p>
            <a:pPr marL="690880" lvl="1" indent="-226060">
              <a:lnSpc>
                <a:spcPts val="2570"/>
              </a:lnSpc>
              <a:buClr>
                <a:srgbClr val="7AB800"/>
              </a:buClr>
              <a:buChar char="•"/>
              <a:tabLst>
                <a:tab pos="691515" algn="l"/>
              </a:tabLst>
            </a:pPr>
            <a:r>
              <a:rPr sz="2150" spc="-60" dirty="0">
                <a:latin typeface="Arial"/>
                <a:cs typeface="Arial"/>
              </a:rPr>
              <a:t>Labor </a:t>
            </a:r>
            <a:r>
              <a:rPr sz="2150" spc="-30" dirty="0">
                <a:latin typeface="Arial"/>
                <a:cs typeface="Arial"/>
              </a:rPr>
              <a:t>market</a:t>
            </a:r>
            <a:r>
              <a:rPr sz="2150" spc="-280" dirty="0">
                <a:latin typeface="Arial"/>
                <a:cs typeface="Arial"/>
              </a:rPr>
              <a:t> </a:t>
            </a:r>
            <a:r>
              <a:rPr sz="2150" dirty="0">
                <a:latin typeface="Arial"/>
                <a:cs typeface="Arial"/>
              </a:rPr>
              <a:t>alignment</a:t>
            </a:r>
            <a:endParaRPr sz="2150">
              <a:latin typeface="Arial"/>
              <a:cs typeface="Arial"/>
            </a:endParaRPr>
          </a:p>
          <a:p>
            <a:pPr marL="690880" lvl="1" indent="-226060">
              <a:lnSpc>
                <a:spcPts val="2570"/>
              </a:lnSpc>
              <a:buClr>
                <a:srgbClr val="7AB800"/>
              </a:buClr>
              <a:buChar char="•"/>
              <a:tabLst>
                <a:tab pos="691515" algn="l"/>
              </a:tabLst>
            </a:pPr>
            <a:r>
              <a:rPr sz="2150" spc="-65" dirty="0">
                <a:latin typeface="Arial"/>
                <a:cs typeface="Arial"/>
              </a:rPr>
              <a:t>Programs/Programs</a:t>
            </a:r>
            <a:r>
              <a:rPr sz="2150" spc="-140" dirty="0">
                <a:latin typeface="Arial"/>
                <a:cs typeface="Arial"/>
              </a:rPr>
              <a:t> </a:t>
            </a:r>
            <a:r>
              <a:rPr sz="2150" spc="15" dirty="0">
                <a:latin typeface="Arial"/>
                <a:cs typeface="Arial"/>
              </a:rPr>
              <a:t>of</a:t>
            </a:r>
            <a:r>
              <a:rPr sz="2150" spc="-140" dirty="0">
                <a:latin typeface="Arial"/>
                <a:cs typeface="Arial"/>
              </a:rPr>
              <a:t> </a:t>
            </a:r>
            <a:r>
              <a:rPr sz="2150" spc="-25" dirty="0">
                <a:latin typeface="Arial"/>
                <a:cs typeface="Arial"/>
              </a:rPr>
              <a:t>study</a:t>
            </a:r>
            <a:r>
              <a:rPr sz="2150" spc="-140" dirty="0">
                <a:latin typeface="Arial"/>
                <a:cs typeface="Arial"/>
              </a:rPr>
              <a:t> </a:t>
            </a:r>
            <a:r>
              <a:rPr sz="2150" spc="5" dirty="0">
                <a:latin typeface="Arial"/>
                <a:cs typeface="Arial"/>
              </a:rPr>
              <a:t>implementation</a:t>
            </a:r>
            <a:r>
              <a:rPr sz="2150" spc="-140" dirty="0">
                <a:latin typeface="Arial"/>
                <a:cs typeface="Arial"/>
              </a:rPr>
              <a:t> </a:t>
            </a:r>
            <a:r>
              <a:rPr sz="2150" spc="-60" dirty="0">
                <a:latin typeface="Arial"/>
                <a:cs typeface="Arial"/>
              </a:rPr>
              <a:t>progress</a:t>
            </a:r>
            <a:endParaRPr sz="2150">
              <a:latin typeface="Arial"/>
              <a:cs typeface="Arial"/>
            </a:endParaRPr>
          </a:p>
          <a:p>
            <a:pPr marL="690880" lvl="1" indent="-226060">
              <a:lnSpc>
                <a:spcPts val="2570"/>
              </a:lnSpc>
              <a:buClr>
                <a:srgbClr val="7AB800"/>
              </a:buClr>
              <a:buChar char="•"/>
              <a:tabLst>
                <a:tab pos="691515" algn="l"/>
              </a:tabLst>
            </a:pPr>
            <a:r>
              <a:rPr sz="2150" dirty="0">
                <a:latin typeface="Arial"/>
                <a:cs typeface="Arial"/>
              </a:rPr>
              <a:t>Improving</a:t>
            </a:r>
            <a:r>
              <a:rPr sz="2150" spc="-135" dirty="0">
                <a:latin typeface="Arial"/>
                <a:cs typeface="Arial"/>
              </a:rPr>
              <a:t> </a:t>
            </a:r>
            <a:r>
              <a:rPr sz="2150" spc="-25" dirty="0">
                <a:latin typeface="Arial"/>
                <a:cs typeface="Arial"/>
              </a:rPr>
              <a:t>educator</a:t>
            </a:r>
            <a:r>
              <a:rPr sz="2150" spc="-135" dirty="0">
                <a:latin typeface="Arial"/>
                <a:cs typeface="Arial"/>
              </a:rPr>
              <a:t> </a:t>
            </a:r>
            <a:r>
              <a:rPr sz="2150" spc="-15" dirty="0">
                <a:latin typeface="Arial"/>
                <a:cs typeface="Arial"/>
              </a:rPr>
              <a:t>recruitment,</a:t>
            </a:r>
            <a:r>
              <a:rPr sz="2150" spc="-135" dirty="0">
                <a:latin typeface="Arial"/>
                <a:cs typeface="Arial"/>
              </a:rPr>
              <a:t> </a:t>
            </a:r>
            <a:r>
              <a:rPr sz="2150" spc="5" dirty="0">
                <a:latin typeface="Arial"/>
                <a:cs typeface="Arial"/>
              </a:rPr>
              <a:t>retention</a:t>
            </a:r>
            <a:r>
              <a:rPr sz="2150" spc="-135" dirty="0">
                <a:latin typeface="Arial"/>
                <a:cs typeface="Arial"/>
              </a:rPr>
              <a:t> </a:t>
            </a:r>
            <a:r>
              <a:rPr sz="2150" spc="-35" dirty="0">
                <a:latin typeface="Arial"/>
                <a:cs typeface="Arial"/>
              </a:rPr>
              <a:t>and</a:t>
            </a:r>
            <a:r>
              <a:rPr sz="2150" spc="-135" dirty="0">
                <a:latin typeface="Arial"/>
                <a:cs typeface="Arial"/>
              </a:rPr>
              <a:t> </a:t>
            </a:r>
            <a:r>
              <a:rPr sz="2150" spc="5" dirty="0">
                <a:latin typeface="Arial"/>
                <a:cs typeface="Arial"/>
              </a:rPr>
              <a:t>training</a:t>
            </a:r>
            <a:endParaRPr sz="2150">
              <a:latin typeface="Arial"/>
              <a:cs typeface="Arial"/>
            </a:endParaRPr>
          </a:p>
          <a:p>
            <a:pPr marL="690880" lvl="1" indent="-226060">
              <a:lnSpc>
                <a:spcPts val="2575"/>
              </a:lnSpc>
              <a:buClr>
                <a:srgbClr val="7AB800"/>
              </a:buClr>
              <a:buChar char="•"/>
              <a:tabLst>
                <a:tab pos="691515" algn="l"/>
              </a:tabLst>
            </a:pPr>
            <a:r>
              <a:rPr sz="2150" spc="-65" dirty="0">
                <a:latin typeface="Arial"/>
                <a:cs typeface="Arial"/>
              </a:rPr>
              <a:t>Strategies </a:t>
            </a:r>
            <a:r>
              <a:rPr sz="2150" spc="10" dirty="0">
                <a:latin typeface="Arial"/>
                <a:cs typeface="Arial"/>
              </a:rPr>
              <a:t>for </a:t>
            </a:r>
            <a:r>
              <a:rPr sz="2150" spc="-70" dirty="0">
                <a:latin typeface="Arial"/>
                <a:cs typeface="Arial"/>
              </a:rPr>
              <a:t>special</a:t>
            </a:r>
            <a:r>
              <a:rPr sz="2150" spc="-380" dirty="0">
                <a:latin typeface="Arial"/>
                <a:cs typeface="Arial"/>
              </a:rPr>
              <a:t> </a:t>
            </a:r>
            <a:r>
              <a:rPr sz="2150" spc="-10" dirty="0">
                <a:latin typeface="Arial"/>
                <a:cs typeface="Arial"/>
              </a:rPr>
              <a:t>populations</a:t>
            </a:r>
            <a:endParaRPr sz="21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3870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8610" rIns="0" bIns="0" rtlCol="0">
            <a:spAutoFit/>
          </a:bodyPr>
          <a:lstStyle/>
          <a:p>
            <a:pPr marL="295910">
              <a:lnSpc>
                <a:spcPct val="100000"/>
              </a:lnSpc>
            </a:pPr>
            <a:r>
              <a:rPr spc="-180" dirty="0"/>
              <a:t>Local </a:t>
            </a:r>
            <a:r>
              <a:rPr spc="-30" dirty="0"/>
              <a:t>Application</a:t>
            </a:r>
            <a:r>
              <a:rPr spc="-425" dirty="0"/>
              <a:t> </a:t>
            </a:r>
            <a:r>
              <a:rPr spc="-114" dirty="0"/>
              <a:t>Contents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13323" y="2598170"/>
            <a:ext cx="7781925" cy="3034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50" spc="-50" dirty="0">
                <a:latin typeface="Arial"/>
                <a:cs typeface="Arial"/>
              </a:rPr>
              <a:t>Must</a:t>
            </a:r>
            <a:r>
              <a:rPr sz="2750" spc="-265" dirty="0">
                <a:latin typeface="Arial"/>
                <a:cs typeface="Arial"/>
              </a:rPr>
              <a:t> </a:t>
            </a:r>
            <a:r>
              <a:rPr sz="2750" spc="-130" dirty="0">
                <a:latin typeface="Arial"/>
                <a:cs typeface="Arial"/>
              </a:rPr>
              <a:t>address:</a:t>
            </a:r>
            <a:endParaRPr sz="2750" dirty="0">
              <a:latin typeface="Arial"/>
              <a:cs typeface="Arial"/>
            </a:endParaRPr>
          </a:p>
          <a:p>
            <a:pPr marL="690880" indent="-226060">
              <a:lnSpc>
                <a:spcPct val="100000"/>
              </a:lnSpc>
              <a:spcBef>
                <a:spcPts val="204"/>
              </a:spcBef>
              <a:buClr>
                <a:srgbClr val="7AB800"/>
              </a:buClr>
              <a:buChar char="•"/>
              <a:tabLst>
                <a:tab pos="691515" algn="l"/>
              </a:tabLst>
            </a:pPr>
            <a:r>
              <a:rPr sz="2350" spc="-120" dirty="0">
                <a:latin typeface="Arial"/>
                <a:cs typeface="Arial"/>
              </a:rPr>
              <a:t>Results </a:t>
            </a:r>
            <a:r>
              <a:rPr sz="2350" spc="15" dirty="0">
                <a:latin typeface="Arial"/>
                <a:cs typeface="Arial"/>
              </a:rPr>
              <a:t>of </a:t>
            </a:r>
            <a:r>
              <a:rPr sz="2350" spc="5" dirty="0">
                <a:latin typeface="Arial"/>
                <a:cs typeface="Arial"/>
              </a:rPr>
              <a:t>the</a:t>
            </a:r>
            <a:r>
              <a:rPr sz="2350" spc="-434" dirty="0">
                <a:latin typeface="Arial"/>
                <a:cs typeface="Arial"/>
              </a:rPr>
              <a:t> </a:t>
            </a:r>
            <a:r>
              <a:rPr sz="2350" spc="-90" dirty="0">
                <a:latin typeface="Arial"/>
                <a:cs typeface="Arial"/>
              </a:rPr>
              <a:t>needs </a:t>
            </a:r>
            <a:r>
              <a:rPr sz="2350" spc="-120" dirty="0">
                <a:latin typeface="Arial"/>
                <a:cs typeface="Arial"/>
              </a:rPr>
              <a:t>assessment</a:t>
            </a:r>
            <a:endParaRPr sz="2350" dirty="0">
              <a:latin typeface="Arial"/>
              <a:cs typeface="Arial"/>
            </a:endParaRPr>
          </a:p>
          <a:p>
            <a:pPr marL="690880" marR="5080" indent="-226060">
              <a:lnSpc>
                <a:spcPts val="2570"/>
              </a:lnSpc>
              <a:spcBef>
                <a:spcPts val="540"/>
              </a:spcBef>
              <a:buClr>
                <a:srgbClr val="7AB800"/>
              </a:buClr>
              <a:buChar char="•"/>
              <a:tabLst>
                <a:tab pos="691515" algn="l"/>
              </a:tabLst>
            </a:pPr>
            <a:r>
              <a:rPr sz="2350" spc="-135" dirty="0">
                <a:latin typeface="Arial"/>
                <a:cs typeface="Arial"/>
              </a:rPr>
              <a:t>Courses</a:t>
            </a:r>
            <a:r>
              <a:rPr sz="2350" spc="-150" dirty="0">
                <a:latin typeface="Arial"/>
                <a:cs typeface="Arial"/>
              </a:rPr>
              <a:t> </a:t>
            </a:r>
            <a:r>
              <a:rPr sz="2350" spc="-45" dirty="0">
                <a:latin typeface="Arial"/>
                <a:cs typeface="Arial"/>
              </a:rPr>
              <a:t>and</a:t>
            </a:r>
            <a:r>
              <a:rPr sz="2350" spc="-150" dirty="0">
                <a:latin typeface="Arial"/>
                <a:cs typeface="Arial"/>
              </a:rPr>
              <a:t> </a:t>
            </a:r>
            <a:r>
              <a:rPr sz="2350" spc="-30" dirty="0">
                <a:latin typeface="Arial"/>
                <a:cs typeface="Arial"/>
              </a:rPr>
              <a:t>activities</a:t>
            </a:r>
            <a:r>
              <a:rPr sz="2350" spc="-150" dirty="0">
                <a:latin typeface="Arial"/>
                <a:cs typeface="Arial"/>
              </a:rPr>
              <a:t> </a:t>
            </a:r>
            <a:r>
              <a:rPr sz="2350" spc="60" dirty="0">
                <a:latin typeface="Arial"/>
                <a:cs typeface="Arial"/>
              </a:rPr>
              <a:t>to</a:t>
            </a:r>
            <a:r>
              <a:rPr sz="2350" spc="-150" dirty="0">
                <a:latin typeface="Arial"/>
                <a:cs typeface="Arial"/>
              </a:rPr>
              <a:t> </a:t>
            </a:r>
            <a:r>
              <a:rPr sz="2350" spc="-40" dirty="0">
                <a:latin typeface="Arial"/>
                <a:cs typeface="Arial"/>
              </a:rPr>
              <a:t>be</a:t>
            </a:r>
            <a:r>
              <a:rPr sz="2350" spc="-150" dirty="0">
                <a:latin typeface="Arial"/>
                <a:cs typeface="Arial"/>
              </a:rPr>
              <a:t> </a:t>
            </a:r>
            <a:r>
              <a:rPr sz="2350" spc="-30" dirty="0">
                <a:latin typeface="Arial"/>
                <a:cs typeface="Arial"/>
              </a:rPr>
              <a:t>supported,</a:t>
            </a:r>
            <a:r>
              <a:rPr sz="2350" spc="-150" dirty="0">
                <a:latin typeface="Arial"/>
                <a:cs typeface="Arial"/>
              </a:rPr>
              <a:t> </a:t>
            </a:r>
            <a:r>
              <a:rPr sz="2350" spc="5" dirty="0">
                <a:latin typeface="Arial"/>
                <a:cs typeface="Arial"/>
              </a:rPr>
              <a:t>including</a:t>
            </a:r>
            <a:r>
              <a:rPr sz="2350" spc="-150" dirty="0">
                <a:latin typeface="Arial"/>
                <a:cs typeface="Arial"/>
              </a:rPr>
              <a:t> </a:t>
            </a:r>
            <a:r>
              <a:rPr sz="2350" spc="-15" dirty="0">
                <a:latin typeface="Arial"/>
                <a:cs typeface="Arial"/>
              </a:rPr>
              <a:t>at</a:t>
            </a:r>
            <a:r>
              <a:rPr sz="2350" spc="-150" dirty="0">
                <a:latin typeface="Arial"/>
                <a:cs typeface="Arial"/>
              </a:rPr>
              <a:t> </a:t>
            </a:r>
            <a:r>
              <a:rPr sz="2350" spc="-70" dirty="0">
                <a:latin typeface="Arial"/>
                <a:cs typeface="Arial"/>
              </a:rPr>
              <a:t>least  </a:t>
            </a:r>
            <a:r>
              <a:rPr sz="2350" spc="-40" dirty="0">
                <a:latin typeface="Arial"/>
                <a:cs typeface="Arial"/>
              </a:rPr>
              <a:t>one</a:t>
            </a:r>
            <a:r>
              <a:rPr sz="2350" spc="-150" dirty="0">
                <a:latin typeface="Arial"/>
                <a:cs typeface="Arial"/>
              </a:rPr>
              <a:t> </a:t>
            </a:r>
            <a:r>
              <a:rPr sz="2350" spc="-40" dirty="0">
                <a:latin typeface="Arial"/>
                <a:cs typeface="Arial"/>
              </a:rPr>
              <a:t>state-approved</a:t>
            </a:r>
            <a:r>
              <a:rPr sz="2350" spc="-150" dirty="0">
                <a:latin typeface="Arial"/>
                <a:cs typeface="Arial"/>
              </a:rPr>
              <a:t> </a:t>
            </a:r>
            <a:r>
              <a:rPr sz="2350" spc="-15" dirty="0">
                <a:latin typeface="Arial"/>
                <a:cs typeface="Arial"/>
              </a:rPr>
              <a:t>program</a:t>
            </a:r>
            <a:r>
              <a:rPr sz="2350" spc="-150" dirty="0">
                <a:latin typeface="Arial"/>
                <a:cs typeface="Arial"/>
              </a:rPr>
              <a:t> </a:t>
            </a:r>
            <a:r>
              <a:rPr sz="2350" spc="15" dirty="0">
                <a:latin typeface="Arial"/>
                <a:cs typeface="Arial"/>
              </a:rPr>
              <a:t>of</a:t>
            </a:r>
            <a:r>
              <a:rPr sz="2350" spc="-150" dirty="0">
                <a:latin typeface="Arial"/>
                <a:cs typeface="Arial"/>
              </a:rPr>
              <a:t> </a:t>
            </a:r>
            <a:r>
              <a:rPr sz="2350" spc="-30" dirty="0">
                <a:latin typeface="Arial"/>
                <a:cs typeface="Arial"/>
              </a:rPr>
              <a:t>study</a:t>
            </a:r>
            <a:endParaRPr sz="2350" dirty="0">
              <a:latin typeface="Arial"/>
              <a:cs typeface="Arial"/>
            </a:endParaRPr>
          </a:p>
          <a:p>
            <a:pPr marL="690880" marR="311150" indent="-226060">
              <a:lnSpc>
                <a:spcPts val="2570"/>
              </a:lnSpc>
              <a:spcBef>
                <a:spcPts val="495"/>
              </a:spcBef>
              <a:buClr>
                <a:srgbClr val="7AB800"/>
              </a:buClr>
              <a:buChar char="•"/>
              <a:tabLst>
                <a:tab pos="691515" algn="l"/>
              </a:tabLst>
            </a:pPr>
            <a:r>
              <a:rPr sz="2350" spc="-125" dirty="0">
                <a:latin typeface="Arial"/>
                <a:cs typeface="Arial"/>
              </a:rPr>
              <a:t>Career </a:t>
            </a:r>
            <a:r>
              <a:rPr sz="2350" spc="-30" dirty="0">
                <a:latin typeface="Arial"/>
                <a:cs typeface="Arial"/>
              </a:rPr>
              <a:t>exploration/career </a:t>
            </a:r>
            <a:r>
              <a:rPr sz="2350" spc="-40" dirty="0">
                <a:latin typeface="Arial"/>
                <a:cs typeface="Arial"/>
              </a:rPr>
              <a:t>guidance </a:t>
            </a:r>
            <a:r>
              <a:rPr sz="2350" spc="-45" dirty="0">
                <a:latin typeface="Arial"/>
                <a:cs typeface="Arial"/>
              </a:rPr>
              <a:t>and </a:t>
            </a:r>
            <a:r>
              <a:rPr sz="2350" spc="-40" dirty="0">
                <a:latin typeface="Arial"/>
                <a:cs typeface="Arial"/>
              </a:rPr>
              <a:t>counseling</a:t>
            </a:r>
            <a:r>
              <a:rPr sz="2350" spc="-434" dirty="0">
                <a:latin typeface="Arial"/>
                <a:cs typeface="Arial"/>
              </a:rPr>
              <a:t> </a:t>
            </a:r>
            <a:r>
              <a:rPr sz="2350" spc="60" dirty="0">
                <a:latin typeface="Arial"/>
                <a:cs typeface="Arial"/>
              </a:rPr>
              <a:t>to </a:t>
            </a:r>
            <a:r>
              <a:rPr sz="2350" spc="-40" dirty="0">
                <a:latin typeface="Arial"/>
                <a:cs typeface="Arial"/>
              </a:rPr>
              <a:t>be</a:t>
            </a:r>
            <a:r>
              <a:rPr sz="2350" spc="-225" dirty="0">
                <a:latin typeface="Arial"/>
                <a:cs typeface="Arial"/>
              </a:rPr>
              <a:t> </a:t>
            </a:r>
            <a:r>
              <a:rPr sz="2350" spc="-5" dirty="0">
                <a:latin typeface="Arial"/>
                <a:cs typeface="Arial"/>
              </a:rPr>
              <a:t>provided</a:t>
            </a:r>
            <a:endParaRPr sz="2350" dirty="0">
              <a:latin typeface="Arial"/>
              <a:cs typeface="Arial"/>
            </a:endParaRPr>
          </a:p>
          <a:p>
            <a:pPr marL="690880" indent="-226060">
              <a:lnSpc>
                <a:spcPct val="100000"/>
              </a:lnSpc>
              <a:spcBef>
                <a:spcPts val="200"/>
              </a:spcBef>
              <a:buClr>
                <a:srgbClr val="7AB800"/>
              </a:buClr>
              <a:buChar char="•"/>
              <a:tabLst>
                <a:tab pos="691515" algn="l"/>
              </a:tabLst>
            </a:pPr>
            <a:r>
              <a:rPr sz="2350" spc="-25" dirty="0">
                <a:latin typeface="Arial"/>
                <a:cs typeface="Arial"/>
              </a:rPr>
              <a:t>Activities </a:t>
            </a:r>
            <a:r>
              <a:rPr sz="2350" spc="10" dirty="0">
                <a:latin typeface="Arial"/>
                <a:cs typeface="Arial"/>
              </a:rPr>
              <a:t>for</a:t>
            </a:r>
            <a:r>
              <a:rPr sz="2350" spc="-425" dirty="0">
                <a:latin typeface="Arial"/>
                <a:cs typeface="Arial"/>
              </a:rPr>
              <a:t> </a:t>
            </a:r>
            <a:r>
              <a:rPr sz="2350" spc="-75" dirty="0">
                <a:latin typeface="Arial"/>
                <a:cs typeface="Arial"/>
              </a:rPr>
              <a:t>special </a:t>
            </a:r>
            <a:r>
              <a:rPr sz="2350" spc="-10" dirty="0">
                <a:latin typeface="Arial"/>
                <a:cs typeface="Arial"/>
              </a:rPr>
              <a:t>populations</a:t>
            </a:r>
            <a:endParaRPr sz="2350" dirty="0">
              <a:latin typeface="Arial"/>
              <a:cs typeface="Arial"/>
            </a:endParaRPr>
          </a:p>
          <a:p>
            <a:pPr marL="690880" indent="-226060">
              <a:lnSpc>
                <a:spcPct val="100000"/>
              </a:lnSpc>
              <a:spcBef>
                <a:spcPts val="245"/>
              </a:spcBef>
              <a:buClr>
                <a:srgbClr val="7AB800"/>
              </a:buClr>
              <a:buChar char="•"/>
              <a:tabLst>
                <a:tab pos="691515" algn="l"/>
              </a:tabLst>
            </a:pPr>
            <a:r>
              <a:rPr sz="2350" spc="-80" dirty="0">
                <a:latin typeface="Arial"/>
                <a:cs typeface="Arial"/>
              </a:rPr>
              <a:t>Work-based </a:t>
            </a:r>
            <a:r>
              <a:rPr sz="2350" spc="-25" dirty="0">
                <a:latin typeface="Arial"/>
                <a:cs typeface="Arial"/>
              </a:rPr>
              <a:t>learning</a:t>
            </a:r>
            <a:r>
              <a:rPr sz="2350" spc="-270" dirty="0">
                <a:latin typeface="Arial"/>
                <a:cs typeface="Arial"/>
              </a:rPr>
              <a:t> </a:t>
            </a:r>
            <a:r>
              <a:rPr sz="2350" spc="5" dirty="0">
                <a:latin typeface="Arial"/>
                <a:cs typeface="Arial"/>
              </a:rPr>
              <a:t>opportunities</a:t>
            </a:r>
            <a:endParaRPr sz="23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3415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2590800"/>
            <a:ext cx="6513195" cy="42319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950" spc="-175" dirty="0">
                <a:latin typeface="Arial"/>
                <a:cs typeface="Arial"/>
              </a:rPr>
              <a:t>Thank</a:t>
            </a:r>
            <a:r>
              <a:rPr sz="3950" spc="-325" dirty="0">
                <a:latin typeface="Arial"/>
                <a:cs typeface="Arial"/>
              </a:rPr>
              <a:t> </a:t>
            </a:r>
            <a:r>
              <a:rPr sz="3950" spc="-90" dirty="0">
                <a:latin typeface="Arial"/>
                <a:cs typeface="Arial"/>
              </a:rPr>
              <a:t>you</a:t>
            </a:r>
            <a:r>
              <a:rPr lang="en-US" sz="3950" spc="-90" dirty="0">
                <a:latin typeface="Arial"/>
                <a:cs typeface="Arial"/>
              </a:rPr>
              <a:t>,</a:t>
            </a:r>
          </a:p>
          <a:p>
            <a:pPr algn="ctr">
              <a:lnSpc>
                <a:spcPct val="100000"/>
              </a:lnSpc>
            </a:pPr>
            <a:endParaRPr lang="en-US" sz="3950" spc="-9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lang="en-US" sz="3950" spc="-9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lang="en-US" sz="3950" spc="-9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lang="en-US" sz="3950" spc="-9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en-US" sz="3950" spc="-90" dirty="0">
                <a:latin typeface="Arial"/>
                <a:cs typeface="Arial"/>
              </a:rPr>
              <a:t>Stay tuned for Updates.</a:t>
            </a:r>
            <a:endParaRPr lang="en-US" sz="39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800" dirty="0">
              <a:latin typeface="Times New Roman"/>
              <a:cs typeface="Times New Roman"/>
            </a:endParaRPr>
          </a:p>
        </p:txBody>
      </p:sp>
      <p:pic>
        <p:nvPicPr>
          <p:cNvPr id="7" name="Picture 6" descr="A close up of a flower&#10;&#10;Description generated with very high confidence">
            <a:extLst>
              <a:ext uri="{FF2B5EF4-FFF2-40B4-BE49-F238E27FC236}">
                <a16:creationId xmlns:a16="http://schemas.microsoft.com/office/drawing/2014/main" id="{AD815E02-4993-49F2-BE33-DBD6204A72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962400" y="3200400"/>
            <a:ext cx="2589276" cy="247345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6F0D629-2DBC-4727-916B-3ABC3D952044}"/>
              </a:ext>
            </a:extLst>
          </p:cNvPr>
          <p:cNvSpPr txBox="1"/>
          <p:nvPr/>
        </p:nvSpPr>
        <p:spPr>
          <a:xfrm>
            <a:off x="2286000" y="838200"/>
            <a:ext cx="541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8610" rIns="0" bIns="0" rtlCol="0">
            <a:spAutoFit/>
          </a:bodyPr>
          <a:lstStyle/>
          <a:p>
            <a:pPr marL="729615">
              <a:lnSpc>
                <a:spcPct val="100000"/>
              </a:lnSpc>
            </a:pPr>
            <a:r>
              <a:rPr spc="-170" dirty="0"/>
              <a:t>When </a:t>
            </a:r>
            <a:r>
              <a:rPr dirty="0"/>
              <a:t>do </a:t>
            </a:r>
            <a:r>
              <a:rPr spc="-30" dirty="0"/>
              <a:t>things</a:t>
            </a:r>
            <a:r>
              <a:rPr spc="-765" dirty="0"/>
              <a:t> </a:t>
            </a:r>
            <a:r>
              <a:rPr spc="-130" dirty="0"/>
              <a:t>begin?</a:t>
            </a:r>
          </a:p>
        </p:txBody>
      </p:sp>
      <p:sp>
        <p:nvSpPr>
          <p:cNvPr id="3" name="object 3"/>
          <p:cNvSpPr/>
          <p:nvPr/>
        </p:nvSpPr>
        <p:spPr>
          <a:xfrm>
            <a:off x="4066984" y="2894009"/>
            <a:ext cx="1905615" cy="7622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68931" y="4746528"/>
            <a:ext cx="2158758" cy="7622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38131" y="4740343"/>
            <a:ext cx="1074420" cy="774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989"/>
              </a:lnSpc>
            </a:pPr>
            <a:r>
              <a:rPr sz="1750" b="1" spc="10" dirty="0">
                <a:solidFill>
                  <a:srgbClr val="FFFFFF"/>
                </a:solidFill>
                <a:latin typeface="Calibri"/>
                <a:cs typeface="Calibri"/>
              </a:rPr>
              <a:t>PY1: </a:t>
            </a:r>
            <a:r>
              <a:rPr sz="1750" b="1" spc="5" dirty="0">
                <a:solidFill>
                  <a:srgbClr val="FFFFFF"/>
                </a:solidFill>
                <a:latin typeface="Calibri"/>
                <a:cs typeface="Calibri"/>
              </a:rPr>
              <a:t>July</a:t>
            </a:r>
            <a:r>
              <a:rPr sz="1750" b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spc="10" dirty="0">
                <a:solidFill>
                  <a:srgbClr val="FFFFFF"/>
                </a:solidFill>
                <a:latin typeface="Calibri"/>
                <a:cs typeface="Calibri"/>
              </a:rPr>
              <a:t>1,</a:t>
            </a:r>
            <a:endParaRPr sz="1750">
              <a:latin typeface="Calibri"/>
              <a:cs typeface="Calibri"/>
            </a:endParaRPr>
          </a:p>
          <a:p>
            <a:pPr algn="ctr">
              <a:lnSpc>
                <a:spcPts val="1930"/>
              </a:lnSpc>
            </a:pPr>
            <a:r>
              <a:rPr sz="1750" b="1" spc="15" dirty="0">
                <a:solidFill>
                  <a:srgbClr val="FFFFFF"/>
                </a:solidFill>
                <a:latin typeface="Calibri"/>
                <a:cs typeface="Calibri"/>
              </a:rPr>
              <a:t>2020</a:t>
            </a:r>
            <a:r>
              <a:rPr sz="175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spc="5" dirty="0">
                <a:solidFill>
                  <a:srgbClr val="FFFFFF"/>
                </a:solidFill>
                <a:latin typeface="Calibri"/>
                <a:cs typeface="Calibri"/>
              </a:rPr>
              <a:t>-June</a:t>
            </a:r>
            <a:endParaRPr sz="1750">
              <a:latin typeface="Calibri"/>
              <a:cs typeface="Calibri"/>
            </a:endParaRPr>
          </a:p>
          <a:p>
            <a:pPr algn="ctr">
              <a:lnSpc>
                <a:spcPts val="2039"/>
              </a:lnSpc>
            </a:pPr>
            <a:r>
              <a:rPr sz="1750" b="1" spc="10" dirty="0">
                <a:solidFill>
                  <a:srgbClr val="FFFFFF"/>
                </a:solidFill>
                <a:latin typeface="Calibri"/>
                <a:cs typeface="Calibri"/>
              </a:rPr>
              <a:t>30,</a:t>
            </a:r>
            <a:r>
              <a:rPr sz="1750" b="1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spc="15" dirty="0">
                <a:solidFill>
                  <a:srgbClr val="FFFFFF"/>
                </a:solidFill>
                <a:latin typeface="Calibri"/>
                <a:cs typeface="Calibri"/>
              </a:rPr>
              <a:t>2021</a:t>
            </a:r>
            <a:endParaRPr sz="175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39852" y="4747404"/>
            <a:ext cx="1905615" cy="7622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736414" y="4772461"/>
            <a:ext cx="966469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3675" marR="62865" indent="-123189">
              <a:lnSpc>
                <a:spcPts val="1880"/>
              </a:lnSpc>
            </a:pPr>
            <a:r>
              <a:rPr sz="1750" b="1" spc="10" dirty="0">
                <a:solidFill>
                  <a:srgbClr val="FFFFFF"/>
                </a:solidFill>
                <a:latin typeface="Calibri"/>
                <a:cs typeface="Calibri"/>
              </a:rPr>
              <a:t>PY2:</a:t>
            </a:r>
            <a:r>
              <a:rPr sz="175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spc="5" dirty="0">
                <a:solidFill>
                  <a:srgbClr val="FFFFFF"/>
                </a:solidFill>
                <a:latin typeface="Calibri"/>
                <a:cs typeface="Calibri"/>
              </a:rPr>
              <a:t>July  </a:t>
            </a:r>
            <a:r>
              <a:rPr sz="1750" b="1" spc="15" dirty="0">
                <a:solidFill>
                  <a:srgbClr val="FFFFFF"/>
                </a:solidFill>
                <a:latin typeface="Calibri"/>
                <a:cs typeface="Calibri"/>
              </a:rPr>
              <a:t>2021</a:t>
            </a:r>
            <a:r>
              <a:rPr sz="1750" b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spc="5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1950"/>
              </a:lnSpc>
            </a:pPr>
            <a:r>
              <a:rPr sz="1750" b="1" spc="10" dirty="0">
                <a:solidFill>
                  <a:srgbClr val="FFFFFF"/>
                </a:solidFill>
                <a:latin typeface="Calibri"/>
                <a:cs typeface="Calibri"/>
              </a:rPr>
              <a:t>June</a:t>
            </a:r>
            <a:r>
              <a:rPr sz="1750" b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spc="15" dirty="0">
                <a:solidFill>
                  <a:srgbClr val="FFFFFF"/>
                </a:solidFill>
                <a:latin typeface="Calibri"/>
                <a:cs typeface="Calibri"/>
              </a:rPr>
              <a:t>2022</a:t>
            </a:r>
            <a:endParaRPr sz="175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938100" y="4747404"/>
            <a:ext cx="1905615" cy="7622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434662" y="4772461"/>
            <a:ext cx="966469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3675" marR="62865" indent="-123189">
              <a:lnSpc>
                <a:spcPts val="1880"/>
              </a:lnSpc>
            </a:pPr>
            <a:r>
              <a:rPr sz="1750" b="1" spc="10" dirty="0">
                <a:solidFill>
                  <a:srgbClr val="FFFFFF"/>
                </a:solidFill>
                <a:latin typeface="Calibri"/>
                <a:cs typeface="Calibri"/>
              </a:rPr>
              <a:t>PY3:</a:t>
            </a:r>
            <a:r>
              <a:rPr sz="175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spc="5" dirty="0">
                <a:solidFill>
                  <a:srgbClr val="FFFFFF"/>
                </a:solidFill>
                <a:latin typeface="Calibri"/>
                <a:cs typeface="Calibri"/>
              </a:rPr>
              <a:t>July  </a:t>
            </a:r>
            <a:r>
              <a:rPr sz="1750" b="1" spc="15" dirty="0">
                <a:solidFill>
                  <a:srgbClr val="FFFFFF"/>
                </a:solidFill>
                <a:latin typeface="Calibri"/>
                <a:cs typeface="Calibri"/>
              </a:rPr>
              <a:t>2022</a:t>
            </a:r>
            <a:r>
              <a:rPr sz="1750" b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spc="5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1950"/>
              </a:lnSpc>
            </a:pPr>
            <a:r>
              <a:rPr sz="1750" b="1" spc="10" dirty="0">
                <a:solidFill>
                  <a:srgbClr val="FFFFFF"/>
                </a:solidFill>
                <a:latin typeface="Calibri"/>
                <a:cs typeface="Calibri"/>
              </a:rPr>
              <a:t>June</a:t>
            </a:r>
            <a:r>
              <a:rPr sz="1750" b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spc="15" dirty="0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5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678290" y="4747404"/>
            <a:ext cx="1905615" cy="7622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174851" y="4772461"/>
            <a:ext cx="966469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3675" marR="62865" indent="-123189">
              <a:lnSpc>
                <a:spcPts val="1880"/>
              </a:lnSpc>
            </a:pPr>
            <a:r>
              <a:rPr sz="1750" b="1" spc="10" dirty="0">
                <a:solidFill>
                  <a:srgbClr val="FFFFFF"/>
                </a:solidFill>
                <a:latin typeface="Calibri"/>
                <a:cs typeface="Calibri"/>
              </a:rPr>
              <a:t>PY4:</a:t>
            </a:r>
            <a:r>
              <a:rPr sz="175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spc="5" dirty="0">
                <a:solidFill>
                  <a:srgbClr val="FFFFFF"/>
                </a:solidFill>
                <a:latin typeface="Calibri"/>
                <a:cs typeface="Calibri"/>
              </a:rPr>
              <a:t>July  </a:t>
            </a:r>
            <a:r>
              <a:rPr sz="1750" b="1" spc="15" dirty="0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r>
              <a:rPr sz="1750" b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spc="5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endParaRPr sz="1750">
              <a:latin typeface="Calibri"/>
              <a:cs typeface="Calibri"/>
            </a:endParaRPr>
          </a:p>
          <a:p>
            <a:pPr marL="12700">
              <a:lnSpc>
                <a:spcPts val="1950"/>
              </a:lnSpc>
            </a:pPr>
            <a:r>
              <a:rPr sz="1750" b="1" spc="10" dirty="0">
                <a:solidFill>
                  <a:srgbClr val="FFFFFF"/>
                </a:solidFill>
                <a:latin typeface="Calibri"/>
                <a:cs typeface="Calibri"/>
              </a:rPr>
              <a:t>June</a:t>
            </a:r>
            <a:r>
              <a:rPr sz="1750" b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spc="15" dirty="0">
                <a:solidFill>
                  <a:srgbClr val="FFFFFF"/>
                </a:solidFill>
                <a:latin typeface="Calibri"/>
                <a:cs typeface="Calibri"/>
              </a:rPr>
              <a:t>2024</a:t>
            </a:r>
            <a:endParaRPr sz="17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11198" y="2507978"/>
            <a:ext cx="2164711" cy="1636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algn="ctr">
              <a:lnSpc>
                <a:spcPct val="100000"/>
              </a:lnSpc>
            </a:pPr>
            <a:r>
              <a:rPr sz="2550" b="1" spc="5" dirty="0">
                <a:latin typeface="Calibri"/>
                <a:cs typeface="Calibri"/>
              </a:rPr>
              <a:t>Transition</a:t>
            </a:r>
            <a:r>
              <a:rPr sz="2550" b="1" spc="-70" dirty="0">
                <a:latin typeface="Calibri"/>
                <a:cs typeface="Calibri"/>
              </a:rPr>
              <a:t> </a:t>
            </a:r>
            <a:r>
              <a:rPr sz="2550" b="1" spc="5" dirty="0">
                <a:latin typeface="Calibri"/>
                <a:cs typeface="Calibri"/>
              </a:rPr>
              <a:t>plan</a:t>
            </a:r>
            <a:endParaRPr sz="2550" dirty="0">
              <a:latin typeface="Calibri"/>
              <a:cs typeface="Calibri"/>
            </a:endParaRPr>
          </a:p>
          <a:p>
            <a:pPr marL="758190">
              <a:lnSpc>
                <a:spcPts val="1989"/>
              </a:lnSpc>
              <a:spcBef>
                <a:spcPts val="1460"/>
              </a:spcBef>
            </a:pPr>
            <a:r>
              <a:rPr sz="1750" b="1" spc="5" dirty="0">
                <a:solidFill>
                  <a:srgbClr val="FFFFFF"/>
                </a:solidFill>
                <a:latin typeface="Calibri"/>
                <a:cs typeface="Calibri"/>
              </a:rPr>
              <a:t>July </a:t>
            </a:r>
            <a:r>
              <a:rPr sz="1750" b="1" spc="15" dirty="0">
                <a:solidFill>
                  <a:srgbClr val="FFFFFF"/>
                </a:solidFill>
                <a:latin typeface="Calibri"/>
                <a:cs typeface="Calibri"/>
              </a:rPr>
              <a:t>2019</a:t>
            </a:r>
            <a:r>
              <a:rPr sz="1750" b="1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spc="5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endParaRPr sz="1750" dirty="0">
              <a:latin typeface="Calibri"/>
              <a:cs typeface="Calibri"/>
            </a:endParaRPr>
          </a:p>
          <a:p>
            <a:pPr marL="782320">
              <a:lnSpc>
                <a:spcPts val="1989"/>
              </a:lnSpc>
            </a:pPr>
            <a:r>
              <a:rPr sz="1750" b="1" spc="10" dirty="0">
                <a:solidFill>
                  <a:srgbClr val="FFFFFF"/>
                </a:solidFill>
                <a:latin typeface="Calibri"/>
                <a:cs typeface="Calibri"/>
              </a:rPr>
              <a:t>June</a:t>
            </a:r>
            <a:r>
              <a:rPr sz="1750" b="1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spc="15" dirty="0">
                <a:solidFill>
                  <a:srgbClr val="FFFFFF"/>
                </a:solidFill>
                <a:latin typeface="Calibri"/>
                <a:cs typeface="Calibri"/>
              </a:rPr>
              <a:t>2020</a:t>
            </a:r>
            <a:endParaRPr sz="17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814784" y="3746229"/>
            <a:ext cx="318135" cy="346075"/>
          </a:xfrm>
          <a:custGeom>
            <a:avLst/>
            <a:gdLst/>
            <a:ahLst/>
            <a:cxnLst/>
            <a:rect l="l" t="t" r="r" b="b"/>
            <a:pathLst>
              <a:path w="318135" h="346075">
                <a:moveTo>
                  <a:pt x="317670" y="186803"/>
                </a:moveTo>
                <a:lnTo>
                  <a:pt x="0" y="186803"/>
                </a:lnTo>
                <a:lnTo>
                  <a:pt x="158836" y="345638"/>
                </a:lnTo>
                <a:lnTo>
                  <a:pt x="317670" y="186803"/>
                </a:lnTo>
                <a:close/>
              </a:path>
              <a:path w="318135" h="346075">
                <a:moveTo>
                  <a:pt x="238253" y="0"/>
                </a:moveTo>
                <a:lnTo>
                  <a:pt x="79418" y="0"/>
                </a:lnTo>
                <a:lnTo>
                  <a:pt x="79418" y="186803"/>
                </a:lnTo>
                <a:lnTo>
                  <a:pt x="238253" y="186803"/>
                </a:lnTo>
                <a:lnTo>
                  <a:pt x="238253" y="0"/>
                </a:lnTo>
                <a:close/>
              </a:path>
            </a:pathLst>
          </a:custGeom>
          <a:solidFill>
            <a:srgbClr val="6CAC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814784" y="3746228"/>
            <a:ext cx="318135" cy="346075"/>
          </a:xfrm>
          <a:custGeom>
            <a:avLst/>
            <a:gdLst/>
            <a:ahLst/>
            <a:cxnLst/>
            <a:rect l="l" t="t" r="r" b="b"/>
            <a:pathLst>
              <a:path w="318135" h="346075">
                <a:moveTo>
                  <a:pt x="0" y="186803"/>
                </a:moveTo>
                <a:lnTo>
                  <a:pt x="79418" y="186803"/>
                </a:lnTo>
                <a:lnTo>
                  <a:pt x="79418" y="0"/>
                </a:lnTo>
                <a:lnTo>
                  <a:pt x="238253" y="0"/>
                </a:lnTo>
                <a:lnTo>
                  <a:pt x="238253" y="186803"/>
                </a:lnTo>
                <a:lnTo>
                  <a:pt x="317671" y="186803"/>
                </a:lnTo>
                <a:lnTo>
                  <a:pt x="158836" y="345638"/>
                </a:lnTo>
                <a:lnTo>
                  <a:pt x="0" y="186803"/>
                </a:lnTo>
                <a:close/>
              </a:path>
            </a:pathLst>
          </a:custGeom>
          <a:ln w="12561">
            <a:solidFill>
              <a:srgbClr val="5185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14783" y="5596825"/>
            <a:ext cx="318135" cy="257810"/>
          </a:xfrm>
          <a:custGeom>
            <a:avLst/>
            <a:gdLst/>
            <a:ahLst/>
            <a:cxnLst/>
            <a:rect l="l" t="t" r="r" b="b"/>
            <a:pathLst>
              <a:path w="318135" h="257810">
                <a:moveTo>
                  <a:pt x="317671" y="128662"/>
                </a:moveTo>
                <a:lnTo>
                  <a:pt x="0" y="128662"/>
                </a:lnTo>
                <a:lnTo>
                  <a:pt x="158836" y="257323"/>
                </a:lnTo>
                <a:lnTo>
                  <a:pt x="317671" y="128662"/>
                </a:lnTo>
                <a:close/>
              </a:path>
              <a:path w="318135" h="257810">
                <a:moveTo>
                  <a:pt x="238254" y="0"/>
                </a:moveTo>
                <a:lnTo>
                  <a:pt x="79418" y="0"/>
                </a:lnTo>
                <a:lnTo>
                  <a:pt x="79418" y="128662"/>
                </a:lnTo>
                <a:lnTo>
                  <a:pt x="238254" y="128662"/>
                </a:lnTo>
                <a:lnTo>
                  <a:pt x="238254" y="0"/>
                </a:lnTo>
                <a:close/>
              </a:path>
            </a:pathLst>
          </a:custGeom>
          <a:solidFill>
            <a:srgbClr val="6CAC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823695" y="5586361"/>
            <a:ext cx="318135" cy="257810"/>
          </a:xfrm>
          <a:custGeom>
            <a:avLst/>
            <a:gdLst/>
            <a:ahLst/>
            <a:cxnLst/>
            <a:rect l="l" t="t" r="r" b="b"/>
            <a:pathLst>
              <a:path w="318135" h="257810">
                <a:moveTo>
                  <a:pt x="0" y="128661"/>
                </a:moveTo>
                <a:lnTo>
                  <a:pt x="79418" y="128661"/>
                </a:lnTo>
                <a:lnTo>
                  <a:pt x="79418" y="0"/>
                </a:lnTo>
                <a:lnTo>
                  <a:pt x="238254" y="0"/>
                </a:lnTo>
                <a:lnTo>
                  <a:pt x="238254" y="128661"/>
                </a:lnTo>
                <a:lnTo>
                  <a:pt x="317672" y="128661"/>
                </a:lnTo>
                <a:lnTo>
                  <a:pt x="158836" y="257323"/>
                </a:lnTo>
                <a:lnTo>
                  <a:pt x="0" y="128661"/>
                </a:lnTo>
                <a:close/>
              </a:path>
            </a:pathLst>
          </a:custGeom>
          <a:ln w="12561">
            <a:solidFill>
              <a:srgbClr val="5185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939800" y="5864531"/>
            <a:ext cx="8178800" cy="408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b="1" spc="10" dirty="0">
                <a:latin typeface="Calibri"/>
                <a:cs typeface="Calibri"/>
              </a:rPr>
              <a:t>Second </a:t>
            </a:r>
            <a:r>
              <a:rPr sz="2550" b="1" spc="5" dirty="0">
                <a:latin typeface="Calibri"/>
                <a:cs typeface="Calibri"/>
              </a:rPr>
              <a:t>4-year state plan or </a:t>
            </a:r>
            <a:r>
              <a:rPr sz="2550" b="1" spc="10" dirty="0">
                <a:latin typeface="Calibri"/>
                <a:cs typeface="Calibri"/>
              </a:rPr>
              <a:t>annual </a:t>
            </a:r>
            <a:r>
              <a:rPr sz="2550" b="1" spc="5" dirty="0">
                <a:latin typeface="Calibri"/>
                <a:cs typeface="Calibri"/>
              </a:rPr>
              <a:t>revisions after June</a:t>
            </a:r>
            <a:r>
              <a:rPr sz="2550" b="1" spc="-40" dirty="0">
                <a:latin typeface="Calibri"/>
                <a:cs typeface="Calibri"/>
              </a:rPr>
              <a:t> </a:t>
            </a:r>
            <a:r>
              <a:rPr sz="2550" b="1" spc="10" dirty="0">
                <a:latin typeface="Calibri"/>
                <a:cs typeface="Calibri"/>
              </a:rPr>
              <a:t>2024</a:t>
            </a:r>
            <a:endParaRPr sz="2550" dirty="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567468" y="4507064"/>
            <a:ext cx="2239010" cy="0"/>
          </a:xfrm>
          <a:custGeom>
            <a:avLst/>
            <a:gdLst/>
            <a:ahLst/>
            <a:cxnLst/>
            <a:rect l="l" t="t" r="r" b="b"/>
            <a:pathLst>
              <a:path w="2239010">
                <a:moveTo>
                  <a:pt x="0" y="0"/>
                </a:moveTo>
                <a:lnTo>
                  <a:pt x="2239021" y="0"/>
                </a:lnTo>
              </a:path>
            </a:pathLst>
          </a:custGeom>
          <a:ln w="29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58075" y="4507064"/>
            <a:ext cx="1951989" cy="0"/>
          </a:xfrm>
          <a:custGeom>
            <a:avLst/>
            <a:gdLst/>
            <a:ahLst/>
            <a:cxnLst/>
            <a:rect l="l" t="t" r="r" b="b"/>
            <a:pathLst>
              <a:path w="1951990">
                <a:moveTo>
                  <a:pt x="0" y="0"/>
                </a:moveTo>
                <a:lnTo>
                  <a:pt x="1951564" y="0"/>
                </a:lnTo>
              </a:path>
            </a:pathLst>
          </a:custGeom>
          <a:ln w="296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AC0EF85-707E-4036-B3E6-259AA2427B2C}"/>
              </a:ext>
            </a:extLst>
          </p:cNvPr>
          <p:cNvSpPr txBox="1"/>
          <p:nvPr/>
        </p:nvSpPr>
        <p:spPr>
          <a:xfrm>
            <a:off x="3821939" y="4221035"/>
            <a:ext cx="2239010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50" b="1" dirty="0"/>
              <a:t>4-Yr State Plan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3355" y="923687"/>
            <a:ext cx="6791689" cy="1206500"/>
          </a:xfrm>
          <a:prstGeom prst="rect">
            <a:avLst/>
          </a:prstGeom>
        </p:spPr>
        <p:txBody>
          <a:bodyPr vert="horz" wrap="square" lIns="0" tIns="228610" rIns="0" bIns="0" rtlCol="0">
            <a:spAutoFit/>
          </a:bodyPr>
          <a:lstStyle/>
          <a:p>
            <a:pPr marL="1442720">
              <a:lnSpc>
                <a:spcPct val="100000"/>
              </a:lnSpc>
            </a:pPr>
            <a:r>
              <a:rPr lang="en-US" spc="-130"/>
              <a:t>What </a:t>
            </a:r>
            <a:r>
              <a:rPr lang="en-US" spc="-200"/>
              <a:t>is </a:t>
            </a:r>
            <a:r>
              <a:rPr lang="en-US" spc="-5"/>
              <a:t>the</a:t>
            </a:r>
            <a:r>
              <a:rPr lang="en-US" spc="-620"/>
              <a:t> </a:t>
            </a:r>
            <a:r>
              <a:rPr lang="en-US" spc="-254"/>
              <a:t>same</a:t>
            </a:r>
            <a:endParaRPr lang="en-US" spc="-254" dirty="0"/>
          </a:p>
        </p:txBody>
      </p:sp>
      <p:sp>
        <p:nvSpPr>
          <p:cNvPr id="3" name="object 3"/>
          <p:cNvSpPr txBox="1"/>
          <p:nvPr/>
        </p:nvSpPr>
        <p:spPr>
          <a:xfrm>
            <a:off x="903460" y="2473953"/>
            <a:ext cx="8488045" cy="3719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760" indent="-226060">
              <a:lnSpc>
                <a:spcPct val="100000"/>
              </a:lnSpc>
              <a:buClr>
                <a:srgbClr val="009AA6"/>
              </a:buClr>
              <a:buChar char="•"/>
              <a:tabLst>
                <a:tab pos="239395" algn="l"/>
              </a:tabLst>
            </a:pPr>
            <a:r>
              <a:rPr lang="en-US" sz="2750" spc="-150" dirty="0">
                <a:latin typeface="Arial"/>
                <a:cs typeface="Arial"/>
              </a:rPr>
              <a:t>The </a:t>
            </a:r>
            <a:r>
              <a:rPr lang="en-US" sz="2750" spc="-85" dirty="0">
                <a:latin typeface="Arial"/>
                <a:cs typeface="Arial"/>
              </a:rPr>
              <a:t>law’s</a:t>
            </a:r>
            <a:r>
              <a:rPr lang="en-US" sz="2750" spc="-290" dirty="0">
                <a:latin typeface="Arial"/>
                <a:cs typeface="Arial"/>
              </a:rPr>
              <a:t> </a:t>
            </a:r>
            <a:r>
              <a:rPr lang="en-US" sz="2750" spc="-50" dirty="0">
                <a:latin typeface="Arial"/>
                <a:cs typeface="Arial"/>
              </a:rPr>
              <a:t>purpose</a:t>
            </a:r>
            <a:endParaRPr lang="en-US" sz="2750" dirty="0">
              <a:latin typeface="Arial"/>
              <a:cs typeface="Arial"/>
            </a:endParaRPr>
          </a:p>
          <a:p>
            <a:pPr marL="690880" lvl="1" indent="-226060">
              <a:lnSpc>
                <a:spcPct val="100000"/>
              </a:lnSpc>
              <a:spcBef>
                <a:spcPts val="204"/>
              </a:spcBef>
              <a:buClr>
                <a:srgbClr val="7AB800"/>
              </a:buClr>
              <a:buChar char="•"/>
              <a:tabLst>
                <a:tab pos="691515" algn="l"/>
              </a:tabLst>
            </a:pPr>
            <a:r>
              <a:rPr lang="en-US" sz="2350" spc="-110" dirty="0">
                <a:latin typeface="Arial"/>
                <a:cs typeface="Arial"/>
              </a:rPr>
              <a:t>Retains </a:t>
            </a:r>
            <a:r>
              <a:rPr lang="en-US" sz="2350" spc="-165" dirty="0">
                <a:latin typeface="Arial"/>
                <a:cs typeface="Arial"/>
              </a:rPr>
              <a:t>a </a:t>
            </a:r>
            <a:r>
              <a:rPr lang="en-US" sz="2350" spc="-65" dirty="0">
                <a:latin typeface="Arial"/>
                <a:cs typeface="Arial"/>
              </a:rPr>
              <a:t>focus</a:t>
            </a:r>
            <a:r>
              <a:rPr lang="en-US" sz="2350" spc="-204" dirty="0">
                <a:latin typeface="Arial"/>
                <a:cs typeface="Arial"/>
              </a:rPr>
              <a:t> </a:t>
            </a:r>
            <a:r>
              <a:rPr lang="en-US" sz="2350" spc="-5" dirty="0">
                <a:latin typeface="Arial"/>
                <a:cs typeface="Arial"/>
              </a:rPr>
              <a:t>improvement</a:t>
            </a:r>
            <a:endParaRPr lang="en-US" sz="2350" dirty="0">
              <a:latin typeface="Arial"/>
              <a:cs typeface="Arial"/>
            </a:endParaRPr>
          </a:p>
          <a:p>
            <a:pPr marL="690880" marR="5080" lvl="1" indent="-226060">
              <a:lnSpc>
                <a:spcPts val="2570"/>
              </a:lnSpc>
              <a:spcBef>
                <a:spcPts val="540"/>
              </a:spcBef>
              <a:buClr>
                <a:srgbClr val="7AB800"/>
              </a:buClr>
              <a:buChar char="•"/>
              <a:tabLst>
                <a:tab pos="691515" algn="l"/>
              </a:tabLst>
            </a:pPr>
            <a:r>
              <a:rPr lang="en-US" sz="2350" spc="-70" dirty="0">
                <a:latin typeface="Arial"/>
                <a:cs typeface="Arial"/>
              </a:rPr>
              <a:t>New</a:t>
            </a:r>
            <a:r>
              <a:rPr lang="en-US" sz="2350" spc="-155" dirty="0">
                <a:latin typeface="Arial"/>
                <a:cs typeface="Arial"/>
              </a:rPr>
              <a:t> </a:t>
            </a:r>
            <a:r>
              <a:rPr lang="en-US" sz="2350" spc="-40" dirty="0">
                <a:latin typeface="Arial"/>
                <a:cs typeface="Arial"/>
              </a:rPr>
              <a:t>purpose</a:t>
            </a:r>
            <a:r>
              <a:rPr lang="en-US" sz="2350" spc="-155" dirty="0">
                <a:latin typeface="Arial"/>
                <a:cs typeface="Arial"/>
              </a:rPr>
              <a:t> </a:t>
            </a:r>
            <a:r>
              <a:rPr lang="en-US" sz="2350" spc="-30" dirty="0">
                <a:latin typeface="Arial"/>
                <a:cs typeface="Arial"/>
              </a:rPr>
              <a:t>related</a:t>
            </a:r>
            <a:r>
              <a:rPr lang="en-US" sz="2350" spc="-155" dirty="0">
                <a:latin typeface="Arial"/>
                <a:cs typeface="Arial"/>
              </a:rPr>
              <a:t> </a:t>
            </a:r>
            <a:r>
              <a:rPr lang="en-US" sz="2350" spc="60" dirty="0">
                <a:latin typeface="Arial"/>
                <a:cs typeface="Arial"/>
              </a:rPr>
              <a:t>to</a:t>
            </a:r>
            <a:r>
              <a:rPr lang="en-US" sz="2350" spc="-155" dirty="0">
                <a:latin typeface="Arial"/>
                <a:cs typeface="Arial"/>
              </a:rPr>
              <a:t> </a:t>
            </a:r>
            <a:r>
              <a:rPr lang="en-US" sz="2350" spc="-55" dirty="0">
                <a:latin typeface="Arial"/>
                <a:cs typeface="Arial"/>
              </a:rPr>
              <a:t>increasing</a:t>
            </a:r>
            <a:r>
              <a:rPr lang="en-US" sz="2350" spc="-155" dirty="0">
                <a:latin typeface="Arial"/>
                <a:cs typeface="Arial"/>
              </a:rPr>
              <a:t> </a:t>
            </a:r>
            <a:r>
              <a:rPr lang="en-US" sz="2350" spc="-5" dirty="0">
                <a:latin typeface="Arial"/>
                <a:cs typeface="Arial"/>
              </a:rPr>
              <a:t>employment</a:t>
            </a:r>
            <a:r>
              <a:rPr lang="en-US" sz="2350" spc="-155" dirty="0">
                <a:latin typeface="Arial"/>
                <a:cs typeface="Arial"/>
              </a:rPr>
              <a:t> </a:t>
            </a:r>
            <a:r>
              <a:rPr lang="en-US" sz="2350" spc="5" dirty="0">
                <a:latin typeface="Arial"/>
                <a:cs typeface="Arial"/>
              </a:rPr>
              <a:t>opportunities </a:t>
            </a:r>
            <a:r>
              <a:rPr lang="en-US" sz="2350" spc="10" dirty="0">
                <a:latin typeface="Arial"/>
                <a:cs typeface="Arial"/>
              </a:rPr>
              <a:t>for</a:t>
            </a:r>
            <a:r>
              <a:rPr lang="en-US" sz="2350" spc="-180" dirty="0">
                <a:latin typeface="Arial"/>
                <a:cs typeface="Arial"/>
              </a:rPr>
              <a:t> </a:t>
            </a:r>
            <a:r>
              <a:rPr lang="en-US" sz="2350" spc="-15" dirty="0">
                <a:latin typeface="Arial"/>
                <a:cs typeface="Arial"/>
              </a:rPr>
              <a:t>unemployed</a:t>
            </a:r>
            <a:r>
              <a:rPr lang="en-US" sz="2350" spc="-180" dirty="0">
                <a:latin typeface="Arial"/>
                <a:cs typeface="Arial"/>
              </a:rPr>
              <a:t> </a:t>
            </a:r>
            <a:r>
              <a:rPr lang="en-US" sz="2350" spc="-5" dirty="0">
                <a:latin typeface="Arial"/>
                <a:cs typeface="Arial"/>
              </a:rPr>
              <a:t>or</a:t>
            </a:r>
            <a:r>
              <a:rPr lang="en-US" sz="2350" spc="-180" dirty="0">
                <a:latin typeface="Arial"/>
                <a:cs typeface="Arial"/>
              </a:rPr>
              <a:t> </a:t>
            </a:r>
            <a:r>
              <a:rPr lang="en-US" sz="2350" spc="-20" dirty="0">
                <a:latin typeface="Arial"/>
                <a:cs typeface="Arial"/>
              </a:rPr>
              <a:t>underemployed</a:t>
            </a:r>
            <a:endParaRPr lang="en-US" sz="2350" dirty="0">
              <a:latin typeface="Arial"/>
              <a:cs typeface="Arial"/>
            </a:endParaRPr>
          </a:p>
          <a:p>
            <a:pPr marL="238760" indent="-226060">
              <a:lnSpc>
                <a:spcPct val="100000"/>
              </a:lnSpc>
              <a:spcBef>
                <a:spcPts val="650"/>
              </a:spcBef>
              <a:buClr>
                <a:srgbClr val="009AA6"/>
              </a:buClr>
              <a:buChar char="•"/>
              <a:tabLst>
                <a:tab pos="239395" algn="l"/>
              </a:tabLst>
            </a:pPr>
            <a:r>
              <a:rPr lang="en-US" sz="2750" spc="-55" dirty="0">
                <a:latin typeface="Arial"/>
                <a:cs typeface="Arial"/>
              </a:rPr>
              <a:t>Current</a:t>
            </a:r>
            <a:r>
              <a:rPr lang="en-US" sz="2750" spc="-195" dirty="0">
                <a:latin typeface="Arial"/>
                <a:cs typeface="Arial"/>
              </a:rPr>
              <a:t> </a:t>
            </a:r>
            <a:r>
              <a:rPr lang="en-US" sz="2750" spc="-35" dirty="0">
                <a:latin typeface="Arial"/>
                <a:cs typeface="Arial"/>
              </a:rPr>
              <a:t>structure</a:t>
            </a:r>
            <a:r>
              <a:rPr lang="en-US" sz="2750" spc="-195" dirty="0">
                <a:latin typeface="Arial"/>
                <a:cs typeface="Arial"/>
              </a:rPr>
              <a:t> </a:t>
            </a:r>
            <a:r>
              <a:rPr lang="en-US" sz="2750" spc="-55" dirty="0">
                <a:latin typeface="Arial"/>
                <a:cs typeface="Arial"/>
              </a:rPr>
              <a:t>and</a:t>
            </a:r>
            <a:r>
              <a:rPr lang="en-US" sz="2750" spc="-195" dirty="0">
                <a:latin typeface="Arial"/>
                <a:cs typeface="Arial"/>
              </a:rPr>
              <a:t> </a:t>
            </a:r>
            <a:r>
              <a:rPr lang="en-US" sz="2750" spc="20" dirty="0">
                <a:latin typeface="Arial"/>
                <a:cs typeface="Arial"/>
              </a:rPr>
              <a:t>funding</a:t>
            </a:r>
            <a:r>
              <a:rPr lang="en-US" sz="2750" spc="-195" dirty="0">
                <a:latin typeface="Arial"/>
                <a:cs typeface="Arial"/>
              </a:rPr>
              <a:t> </a:t>
            </a:r>
            <a:r>
              <a:rPr lang="en-US" sz="2750" spc="-105" dirty="0">
                <a:latin typeface="Arial"/>
                <a:cs typeface="Arial"/>
              </a:rPr>
              <a:t>streams</a:t>
            </a:r>
            <a:endParaRPr lang="en-US" sz="2750" dirty="0">
              <a:latin typeface="Arial"/>
              <a:cs typeface="Arial"/>
            </a:endParaRPr>
          </a:p>
          <a:p>
            <a:pPr marL="1143000" lvl="1" indent="-226060">
              <a:lnSpc>
                <a:spcPct val="100000"/>
              </a:lnSpc>
              <a:spcBef>
                <a:spcPts val="250"/>
              </a:spcBef>
              <a:buClr>
                <a:srgbClr val="7AB800"/>
              </a:buClr>
              <a:buChar char="•"/>
              <a:tabLst>
                <a:tab pos="1143635" algn="l"/>
              </a:tabLst>
            </a:pPr>
            <a:r>
              <a:rPr lang="en-US" sz="1950" spc="-25" dirty="0">
                <a:latin typeface="Arial"/>
                <a:cs typeface="Arial"/>
              </a:rPr>
              <a:t>Title </a:t>
            </a:r>
            <a:r>
              <a:rPr lang="en-US" sz="1950" spc="-70" dirty="0">
                <a:latin typeface="Arial"/>
                <a:cs typeface="Arial"/>
              </a:rPr>
              <a:t>I </a:t>
            </a:r>
            <a:r>
              <a:rPr lang="en-US" sz="1950" spc="-100" dirty="0">
                <a:latin typeface="Arial"/>
                <a:cs typeface="Arial"/>
              </a:rPr>
              <a:t>– </a:t>
            </a:r>
            <a:r>
              <a:rPr lang="en-US" sz="1950" spc="-125" dirty="0">
                <a:latin typeface="Arial"/>
                <a:cs typeface="Arial"/>
              </a:rPr>
              <a:t>Basic </a:t>
            </a:r>
            <a:r>
              <a:rPr lang="en-US" sz="1950" spc="-65" dirty="0">
                <a:latin typeface="Arial"/>
                <a:cs typeface="Arial"/>
              </a:rPr>
              <a:t>State</a:t>
            </a:r>
            <a:r>
              <a:rPr lang="en-US" sz="1950" spc="-380" dirty="0">
                <a:latin typeface="Arial"/>
                <a:cs typeface="Arial"/>
              </a:rPr>
              <a:t> </a:t>
            </a:r>
            <a:r>
              <a:rPr lang="en-US" sz="1950" spc="-50" dirty="0">
                <a:latin typeface="Arial"/>
                <a:cs typeface="Arial"/>
              </a:rPr>
              <a:t>Grant</a:t>
            </a:r>
            <a:endParaRPr lang="en-US" sz="1950" dirty="0">
              <a:latin typeface="Arial"/>
              <a:cs typeface="Arial"/>
            </a:endParaRPr>
          </a:p>
          <a:p>
            <a:pPr marL="1143000" lvl="1" indent="-226060">
              <a:lnSpc>
                <a:spcPct val="100000"/>
              </a:lnSpc>
              <a:spcBef>
                <a:spcPts val="330"/>
              </a:spcBef>
              <a:buClr>
                <a:srgbClr val="7AB800"/>
              </a:buClr>
              <a:buChar char="•"/>
              <a:tabLst>
                <a:tab pos="1143635" algn="l"/>
              </a:tabLst>
            </a:pPr>
            <a:r>
              <a:rPr lang="en-US" sz="1950" spc="-50" dirty="0">
                <a:latin typeface="Arial"/>
                <a:cs typeface="Arial"/>
              </a:rPr>
              <a:t>Section </a:t>
            </a:r>
            <a:r>
              <a:rPr lang="en-US" sz="1950" spc="-70" dirty="0">
                <a:latin typeface="Arial"/>
                <a:cs typeface="Arial"/>
              </a:rPr>
              <a:t>114 </a:t>
            </a:r>
            <a:r>
              <a:rPr lang="en-US" sz="1950" spc="-100" dirty="0">
                <a:latin typeface="Arial"/>
                <a:cs typeface="Arial"/>
              </a:rPr>
              <a:t>– </a:t>
            </a:r>
            <a:r>
              <a:rPr lang="en-US" sz="1950" spc="-25" dirty="0">
                <a:latin typeface="Arial"/>
                <a:cs typeface="Arial"/>
              </a:rPr>
              <a:t>National</a:t>
            </a:r>
            <a:r>
              <a:rPr lang="en-US" sz="1950" spc="-325" dirty="0">
                <a:latin typeface="Arial"/>
                <a:cs typeface="Arial"/>
              </a:rPr>
              <a:t> </a:t>
            </a:r>
            <a:r>
              <a:rPr lang="en-US" sz="1950" spc="-20" dirty="0">
                <a:latin typeface="Arial"/>
                <a:cs typeface="Arial"/>
              </a:rPr>
              <a:t>Activities</a:t>
            </a:r>
            <a:endParaRPr lang="en-US" sz="1950" dirty="0">
              <a:latin typeface="Arial"/>
              <a:cs typeface="Arial"/>
            </a:endParaRPr>
          </a:p>
          <a:p>
            <a:pPr marL="1143000" lvl="1" indent="-226060">
              <a:lnSpc>
                <a:spcPct val="100000"/>
              </a:lnSpc>
              <a:spcBef>
                <a:spcPts val="229"/>
              </a:spcBef>
              <a:buClr>
                <a:srgbClr val="7AB800"/>
              </a:buClr>
              <a:buChar char="•"/>
              <a:tabLst>
                <a:tab pos="1143635" algn="l"/>
              </a:tabLst>
            </a:pPr>
            <a:r>
              <a:rPr lang="en-US" sz="1950" spc="-50" dirty="0">
                <a:latin typeface="Arial"/>
                <a:cs typeface="Arial"/>
              </a:rPr>
              <a:t>Section</a:t>
            </a:r>
            <a:r>
              <a:rPr lang="en-US" sz="1950" spc="-130" dirty="0">
                <a:latin typeface="Arial"/>
                <a:cs typeface="Arial"/>
              </a:rPr>
              <a:t> </a:t>
            </a:r>
            <a:r>
              <a:rPr lang="en-US" sz="1950" spc="-70" dirty="0">
                <a:latin typeface="Arial"/>
                <a:cs typeface="Arial"/>
              </a:rPr>
              <a:t>115</a:t>
            </a:r>
            <a:r>
              <a:rPr lang="en-US" sz="1950" spc="-130" dirty="0">
                <a:latin typeface="Arial"/>
                <a:cs typeface="Arial"/>
              </a:rPr>
              <a:t> </a:t>
            </a:r>
            <a:r>
              <a:rPr lang="en-US" sz="1950" spc="-100" dirty="0">
                <a:latin typeface="Arial"/>
                <a:cs typeface="Arial"/>
              </a:rPr>
              <a:t>–</a:t>
            </a:r>
            <a:r>
              <a:rPr lang="en-US" sz="1950" spc="-130" dirty="0">
                <a:latin typeface="Arial"/>
                <a:cs typeface="Arial"/>
              </a:rPr>
              <a:t> </a:t>
            </a:r>
            <a:r>
              <a:rPr lang="en-US" sz="1950" spc="-85" dirty="0">
                <a:latin typeface="Arial"/>
                <a:cs typeface="Arial"/>
              </a:rPr>
              <a:t>Assistance</a:t>
            </a:r>
            <a:r>
              <a:rPr lang="en-US" sz="1950" spc="-130" dirty="0">
                <a:latin typeface="Arial"/>
                <a:cs typeface="Arial"/>
              </a:rPr>
              <a:t> </a:t>
            </a:r>
            <a:r>
              <a:rPr lang="en-US" sz="1950" spc="10" dirty="0">
                <a:latin typeface="Arial"/>
                <a:cs typeface="Arial"/>
              </a:rPr>
              <a:t>for</a:t>
            </a:r>
            <a:r>
              <a:rPr lang="en-US" sz="1950" spc="-130" dirty="0">
                <a:latin typeface="Arial"/>
                <a:cs typeface="Arial"/>
              </a:rPr>
              <a:t> </a:t>
            </a:r>
            <a:r>
              <a:rPr lang="en-US" sz="1950" dirty="0">
                <a:latin typeface="Arial"/>
                <a:cs typeface="Arial"/>
              </a:rPr>
              <a:t>Outlying</a:t>
            </a:r>
            <a:r>
              <a:rPr lang="en-US" sz="1950" spc="-130" dirty="0">
                <a:latin typeface="Arial"/>
                <a:cs typeface="Arial"/>
              </a:rPr>
              <a:t> </a:t>
            </a:r>
            <a:r>
              <a:rPr lang="en-US" sz="1950" spc="-105" dirty="0">
                <a:latin typeface="Arial"/>
                <a:cs typeface="Arial"/>
              </a:rPr>
              <a:t>Areas</a:t>
            </a:r>
            <a:endParaRPr lang="en-US" sz="1950" dirty="0">
              <a:latin typeface="Arial"/>
              <a:cs typeface="Arial"/>
            </a:endParaRPr>
          </a:p>
          <a:p>
            <a:pPr marL="1143000" lvl="1" indent="-226060">
              <a:lnSpc>
                <a:spcPct val="100000"/>
              </a:lnSpc>
              <a:spcBef>
                <a:spcPts val="330"/>
              </a:spcBef>
              <a:buClr>
                <a:srgbClr val="7AB800"/>
              </a:buClr>
              <a:buChar char="•"/>
              <a:tabLst>
                <a:tab pos="1143635" algn="l"/>
              </a:tabLst>
            </a:pPr>
            <a:r>
              <a:rPr lang="en-US" sz="1950" spc="-50" dirty="0">
                <a:latin typeface="Arial"/>
                <a:cs typeface="Arial"/>
              </a:rPr>
              <a:t>Section</a:t>
            </a:r>
            <a:r>
              <a:rPr lang="en-US" sz="1950" spc="-120" dirty="0">
                <a:latin typeface="Arial"/>
                <a:cs typeface="Arial"/>
              </a:rPr>
              <a:t> </a:t>
            </a:r>
            <a:r>
              <a:rPr lang="en-US" sz="1950" spc="-70" dirty="0">
                <a:latin typeface="Arial"/>
                <a:cs typeface="Arial"/>
              </a:rPr>
              <a:t>116</a:t>
            </a:r>
            <a:r>
              <a:rPr lang="en-US" sz="1950" spc="-120" dirty="0">
                <a:latin typeface="Arial"/>
                <a:cs typeface="Arial"/>
              </a:rPr>
              <a:t> </a:t>
            </a:r>
            <a:r>
              <a:rPr lang="en-US" sz="1950" spc="-100" dirty="0">
                <a:latin typeface="Arial"/>
                <a:cs typeface="Arial"/>
              </a:rPr>
              <a:t>–</a:t>
            </a:r>
            <a:r>
              <a:rPr lang="en-US" sz="1950" spc="-120" dirty="0">
                <a:latin typeface="Arial"/>
                <a:cs typeface="Arial"/>
              </a:rPr>
              <a:t> </a:t>
            </a:r>
            <a:r>
              <a:rPr lang="en-US" sz="1950" spc="-40" dirty="0">
                <a:latin typeface="Arial"/>
                <a:cs typeface="Arial"/>
              </a:rPr>
              <a:t>Native</a:t>
            </a:r>
            <a:r>
              <a:rPr lang="en-US" sz="1950" spc="-120" dirty="0">
                <a:latin typeface="Arial"/>
                <a:cs typeface="Arial"/>
              </a:rPr>
              <a:t> </a:t>
            </a:r>
            <a:r>
              <a:rPr lang="en-US" sz="1950" spc="-45" dirty="0">
                <a:latin typeface="Arial"/>
                <a:cs typeface="Arial"/>
              </a:rPr>
              <a:t>American</a:t>
            </a:r>
            <a:r>
              <a:rPr lang="en-US" sz="1950" spc="-120" dirty="0">
                <a:latin typeface="Arial"/>
                <a:cs typeface="Arial"/>
              </a:rPr>
              <a:t> </a:t>
            </a:r>
            <a:r>
              <a:rPr lang="en-US" sz="1950" spc="-70" dirty="0">
                <a:latin typeface="Arial"/>
                <a:cs typeface="Arial"/>
              </a:rPr>
              <a:t>Programs</a:t>
            </a:r>
            <a:r>
              <a:rPr lang="en-US" sz="1950" spc="-120" dirty="0">
                <a:latin typeface="Arial"/>
                <a:cs typeface="Arial"/>
              </a:rPr>
              <a:t> </a:t>
            </a:r>
            <a:r>
              <a:rPr lang="en-US" sz="1950" spc="-40" dirty="0">
                <a:latin typeface="Arial"/>
                <a:cs typeface="Arial"/>
              </a:rPr>
              <a:t>(includes</a:t>
            </a:r>
            <a:r>
              <a:rPr lang="en-US" sz="1950" spc="-120" dirty="0">
                <a:latin typeface="Arial"/>
                <a:cs typeface="Arial"/>
              </a:rPr>
              <a:t> </a:t>
            </a:r>
            <a:r>
              <a:rPr lang="en-US" sz="1950" spc="-40" dirty="0">
                <a:latin typeface="Arial"/>
                <a:cs typeface="Arial"/>
              </a:rPr>
              <a:t>Native</a:t>
            </a:r>
            <a:r>
              <a:rPr lang="en-US" sz="1950" spc="-120" dirty="0">
                <a:latin typeface="Arial"/>
                <a:cs typeface="Arial"/>
              </a:rPr>
              <a:t> </a:t>
            </a:r>
            <a:r>
              <a:rPr lang="en-US" sz="1950" spc="-55" dirty="0">
                <a:latin typeface="Arial"/>
                <a:cs typeface="Arial"/>
              </a:rPr>
              <a:t>Hawaiian)</a:t>
            </a:r>
            <a:endParaRPr lang="en-US" sz="1950" dirty="0">
              <a:latin typeface="Arial"/>
              <a:cs typeface="Arial"/>
            </a:endParaRPr>
          </a:p>
          <a:p>
            <a:pPr marL="1143000" lvl="1" indent="-226060">
              <a:lnSpc>
                <a:spcPct val="100000"/>
              </a:lnSpc>
              <a:spcBef>
                <a:spcPts val="330"/>
              </a:spcBef>
              <a:buClr>
                <a:srgbClr val="7AB800"/>
              </a:buClr>
              <a:buChar char="•"/>
              <a:tabLst>
                <a:tab pos="1143635" algn="l"/>
              </a:tabLst>
            </a:pPr>
            <a:r>
              <a:rPr lang="en-US" sz="1950" spc="-50" dirty="0">
                <a:latin typeface="Arial"/>
                <a:cs typeface="Arial"/>
              </a:rPr>
              <a:t>Section </a:t>
            </a:r>
            <a:r>
              <a:rPr lang="en-US" sz="1950" spc="-70" dirty="0">
                <a:latin typeface="Arial"/>
                <a:cs typeface="Arial"/>
              </a:rPr>
              <a:t>117 </a:t>
            </a:r>
            <a:r>
              <a:rPr lang="en-US" sz="1950" spc="-100" dirty="0">
                <a:latin typeface="Arial"/>
                <a:cs typeface="Arial"/>
              </a:rPr>
              <a:t>– </a:t>
            </a:r>
            <a:r>
              <a:rPr lang="en-US" sz="1950" spc="-35" dirty="0">
                <a:latin typeface="Arial"/>
                <a:cs typeface="Arial"/>
              </a:rPr>
              <a:t>Tribally </a:t>
            </a:r>
            <a:r>
              <a:rPr lang="en-US" sz="1950" spc="-15" dirty="0">
                <a:latin typeface="Arial"/>
                <a:cs typeface="Arial"/>
              </a:rPr>
              <a:t>Controlled </a:t>
            </a:r>
            <a:r>
              <a:rPr lang="en-US" sz="1950" spc="-65" dirty="0">
                <a:latin typeface="Arial"/>
                <a:cs typeface="Arial"/>
              </a:rPr>
              <a:t>Postsecondary</a:t>
            </a:r>
            <a:r>
              <a:rPr lang="en-US" sz="1950" spc="-310" dirty="0">
                <a:latin typeface="Arial"/>
                <a:cs typeface="Arial"/>
              </a:rPr>
              <a:t> </a:t>
            </a:r>
            <a:r>
              <a:rPr lang="en-US" sz="1950" spc="-270" dirty="0">
                <a:latin typeface="Arial"/>
                <a:cs typeface="Arial"/>
              </a:rPr>
              <a:t>CTE </a:t>
            </a:r>
            <a:r>
              <a:rPr lang="en-US" sz="1950" spc="-5" dirty="0">
                <a:latin typeface="Arial"/>
                <a:cs typeface="Arial"/>
              </a:rPr>
              <a:t>Institutions</a:t>
            </a:r>
            <a:endParaRPr lang="en-US" sz="19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" y="923687"/>
            <a:ext cx="9525000" cy="900257"/>
          </a:xfrm>
          <a:prstGeom prst="rect">
            <a:avLst/>
          </a:prstGeom>
        </p:spPr>
        <p:txBody>
          <a:bodyPr vert="horz" wrap="square" lIns="0" tIns="228610" rIns="0" bIns="0" rtlCol="0">
            <a:spAutoFit/>
          </a:bodyPr>
          <a:lstStyle/>
          <a:p>
            <a:pPr marL="1442720">
              <a:lnSpc>
                <a:spcPct val="100000"/>
              </a:lnSpc>
            </a:pPr>
            <a:r>
              <a:rPr lang="en-US" spc="-130" dirty="0"/>
              <a:t>Pretty much, more of </a:t>
            </a:r>
            <a:r>
              <a:rPr spc="-5" dirty="0"/>
              <a:t>the</a:t>
            </a:r>
            <a:r>
              <a:rPr spc="-620" dirty="0"/>
              <a:t> </a:t>
            </a:r>
            <a:r>
              <a:rPr spc="-254" dirty="0"/>
              <a:t>same</a:t>
            </a:r>
            <a:r>
              <a:rPr lang="en-US" spc="-254" dirty="0"/>
              <a:t>…</a:t>
            </a:r>
            <a:endParaRPr spc="-254" dirty="0"/>
          </a:p>
        </p:txBody>
      </p:sp>
      <p:sp>
        <p:nvSpPr>
          <p:cNvPr id="3" name="object 3"/>
          <p:cNvSpPr txBox="1"/>
          <p:nvPr/>
        </p:nvSpPr>
        <p:spPr>
          <a:xfrm>
            <a:off x="903460" y="2473953"/>
            <a:ext cx="8522335" cy="4365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760" indent="-226060">
              <a:lnSpc>
                <a:spcPct val="100000"/>
              </a:lnSpc>
              <a:buClr>
                <a:srgbClr val="009AA6"/>
              </a:buClr>
              <a:buChar char="•"/>
              <a:tabLst>
                <a:tab pos="239395" algn="l"/>
              </a:tabLst>
            </a:pPr>
            <a:r>
              <a:rPr sz="2750" spc="-35" dirty="0">
                <a:latin typeface="Arial"/>
                <a:cs typeface="Arial"/>
              </a:rPr>
              <a:t>Funding</a:t>
            </a:r>
            <a:r>
              <a:rPr sz="2750" spc="-260" dirty="0">
                <a:latin typeface="Arial"/>
                <a:cs typeface="Arial"/>
              </a:rPr>
              <a:t> </a:t>
            </a:r>
            <a:r>
              <a:rPr sz="2750" spc="-50" dirty="0">
                <a:latin typeface="Arial"/>
                <a:cs typeface="Arial"/>
              </a:rPr>
              <a:t>formulas</a:t>
            </a:r>
            <a:endParaRPr sz="2750" dirty="0">
              <a:latin typeface="Arial"/>
              <a:cs typeface="Arial"/>
            </a:endParaRPr>
          </a:p>
          <a:p>
            <a:pPr marL="690880" lvl="1" indent="-226060">
              <a:lnSpc>
                <a:spcPct val="100000"/>
              </a:lnSpc>
              <a:spcBef>
                <a:spcPts val="204"/>
              </a:spcBef>
              <a:buClr>
                <a:srgbClr val="7AB800"/>
              </a:buClr>
              <a:buChar char="•"/>
              <a:tabLst>
                <a:tab pos="691515" algn="l"/>
              </a:tabLst>
            </a:pPr>
            <a:r>
              <a:rPr sz="2350" spc="-125" dirty="0">
                <a:latin typeface="Arial"/>
                <a:cs typeface="Arial"/>
              </a:rPr>
              <a:t>Fed</a:t>
            </a:r>
            <a:r>
              <a:rPr sz="2350" spc="-160" dirty="0">
                <a:latin typeface="Arial"/>
                <a:cs typeface="Arial"/>
              </a:rPr>
              <a:t> </a:t>
            </a:r>
            <a:r>
              <a:rPr sz="2350" spc="60" dirty="0">
                <a:latin typeface="Arial"/>
                <a:cs typeface="Arial"/>
              </a:rPr>
              <a:t>to</a:t>
            </a:r>
            <a:r>
              <a:rPr sz="2350" spc="-160" dirty="0">
                <a:latin typeface="Arial"/>
                <a:cs typeface="Arial"/>
              </a:rPr>
              <a:t> </a:t>
            </a:r>
            <a:r>
              <a:rPr sz="2350" spc="-50" dirty="0">
                <a:latin typeface="Arial"/>
                <a:cs typeface="Arial"/>
              </a:rPr>
              <a:t>state</a:t>
            </a:r>
            <a:r>
              <a:rPr sz="2350" spc="-160" dirty="0">
                <a:latin typeface="Arial"/>
                <a:cs typeface="Arial"/>
              </a:rPr>
              <a:t> </a:t>
            </a:r>
            <a:r>
              <a:rPr sz="2350" spc="-45" dirty="0">
                <a:latin typeface="Arial"/>
                <a:cs typeface="Arial"/>
              </a:rPr>
              <a:t>and</a:t>
            </a:r>
            <a:r>
              <a:rPr sz="2350" spc="-160" dirty="0">
                <a:latin typeface="Arial"/>
                <a:cs typeface="Arial"/>
              </a:rPr>
              <a:t> </a:t>
            </a:r>
            <a:r>
              <a:rPr sz="2350" spc="-50" dirty="0">
                <a:latin typeface="Arial"/>
                <a:cs typeface="Arial"/>
              </a:rPr>
              <a:t>state</a:t>
            </a:r>
            <a:r>
              <a:rPr sz="2350" spc="-160" dirty="0">
                <a:latin typeface="Arial"/>
                <a:cs typeface="Arial"/>
              </a:rPr>
              <a:t> </a:t>
            </a:r>
            <a:r>
              <a:rPr sz="2350" spc="60" dirty="0">
                <a:latin typeface="Arial"/>
                <a:cs typeface="Arial"/>
              </a:rPr>
              <a:t>to</a:t>
            </a:r>
            <a:r>
              <a:rPr sz="2350" spc="-160" dirty="0">
                <a:latin typeface="Arial"/>
                <a:cs typeface="Arial"/>
              </a:rPr>
              <a:t> </a:t>
            </a:r>
            <a:r>
              <a:rPr sz="2350" spc="-45" dirty="0">
                <a:latin typeface="Arial"/>
                <a:cs typeface="Arial"/>
              </a:rPr>
              <a:t>local</a:t>
            </a:r>
            <a:endParaRPr sz="2350" dirty="0">
              <a:latin typeface="Arial"/>
              <a:cs typeface="Arial"/>
            </a:endParaRPr>
          </a:p>
          <a:p>
            <a:pPr marL="238760" indent="-226060">
              <a:lnSpc>
                <a:spcPct val="100000"/>
              </a:lnSpc>
              <a:spcBef>
                <a:spcPts val="695"/>
              </a:spcBef>
              <a:buClr>
                <a:srgbClr val="009AA6"/>
              </a:buClr>
              <a:buChar char="•"/>
              <a:tabLst>
                <a:tab pos="239395" algn="l"/>
              </a:tabLst>
            </a:pPr>
            <a:r>
              <a:rPr sz="2750" spc="-20" dirty="0">
                <a:latin typeface="Arial"/>
                <a:cs typeface="Arial"/>
              </a:rPr>
              <a:t>Minimal</a:t>
            </a:r>
            <a:r>
              <a:rPr sz="2750" spc="-245" dirty="0">
                <a:latin typeface="Arial"/>
                <a:cs typeface="Arial"/>
              </a:rPr>
              <a:t> </a:t>
            </a:r>
            <a:r>
              <a:rPr sz="2750" spc="-50" dirty="0">
                <a:latin typeface="Arial"/>
                <a:cs typeface="Arial"/>
              </a:rPr>
              <a:t>allocations</a:t>
            </a:r>
            <a:endParaRPr sz="2750" dirty="0">
              <a:latin typeface="Arial"/>
              <a:cs typeface="Arial"/>
            </a:endParaRPr>
          </a:p>
          <a:p>
            <a:pPr marL="690880" lvl="1" indent="-226060">
              <a:lnSpc>
                <a:spcPct val="100000"/>
              </a:lnSpc>
              <a:spcBef>
                <a:spcPts val="204"/>
              </a:spcBef>
              <a:buClr>
                <a:srgbClr val="7AB800"/>
              </a:buClr>
              <a:buChar char="•"/>
              <a:tabLst>
                <a:tab pos="691515" algn="l"/>
              </a:tabLst>
            </a:pPr>
            <a:r>
              <a:rPr sz="2350" spc="-100" dirty="0">
                <a:latin typeface="Arial"/>
                <a:cs typeface="Arial"/>
              </a:rPr>
              <a:t>$15,000</a:t>
            </a:r>
            <a:r>
              <a:rPr sz="2350" spc="-160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for</a:t>
            </a:r>
            <a:r>
              <a:rPr sz="2350" spc="-160" dirty="0">
                <a:latin typeface="Arial"/>
                <a:cs typeface="Arial"/>
              </a:rPr>
              <a:t> </a:t>
            </a:r>
            <a:r>
              <a:rPr sz="2350" spc="-75" dirty="0">
                <a:latin typeface="Arial"/>
                <a:cs typeface="Arial"/>
              </a:rPr>
              <a:t>secondary</a:t>
            </a:r>
            <a:r>
              <a:rPr sz="2350" spc="-160" dirty="0">
                <a:latin typeface="Arial"/>
                <a:cs typeface="Arial"/>
              </a:rPr>
              <a:t> </a:t>
            </a:r>
            <a:r>
              <a:rPr sz="2350" spc="-45" dirty="0">
                <a:latin typeface="Arial"/>
                <a:cs typeface="Arial"/>
              </a:rPr>
              <a:t>and</a:t>
            </a:r>
            <a:r>
              <a:rPr sz="2350" spc="-160" dirty="0">
                <a:latin typeface="Arial"/>
                <a:cs typeface="Arial"/>
              </a:rPr>
              <a:t> </a:t>
            </a:r>
            <a:r>
              <a:rPr sz="2350" spc="-100" dirty="0">
                <a:latin typeface="Arial"/>
                <a:cs typeface="Arial"/>
              </a:rPr>
              <a:t>$50,000</a:t>
            </a:r>
            <a:r>
              <a:rPr sz="2350" spc="-160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for</a:t>
            </a:r>
            <a:r>
              <a:rPr sz="2350" spc="-160" dirty="0">
                <a:latin typeface="Arial"/>
                <a:cs typeface="Arial"/>
              </a:rPr>
              <a:t> </a:t>
            </a:r>
            <a:r>
              <a:rPr sz="2350" spc="-55" dirty="0">
                <a:latin typeface="Arial"/>
                <a:cs typeface="Arial"/>
              </a:rPr>
              <a:t>postsecondary</a:t>
            </a:r>
            <a:endParaRPr sz="2350" dirty="0">
              <a:latin typeface="Arial"/>
              <a:cs typeface="Arial"/>
            </a:endParaRPr>
          </a:p>
          <a:p>
            <a:pPr marL="238760" indent="-226060">
              <a:lnSpc>
                <a:spcPct val="100000"/>
              </a:lnSpc>
              <a:spcBef>
                <a:spcPts val="695"/>
              </a:spcBef>
              <a:buClr>
                <a:srgbClr val="009AA6"/>
              </a:buClr>
              <a:buChar char="•"/>
              <a:tabLst>
                <a:tab pos="239395" algn="l"/>
              </a:tabLst>
            </a:pPr>
            <a:r>
              <a:rPr sz="2750" spc="-85" dirty="0">
                <a:latin typeface="Arial"/>
                <a:cs typeface="Arial"/>
              </a:rPr>
              <a:t>Who </a:t>
            </a:r>
            <a:r>
              <a:rPr sz="2750" spc="-65" dirty="0">
                <a:latin typeface="Arial"/>
                <a:cs typeface="Arial"/>
              </a:rPr>
              <a:t>gets </a:t>
            </a:r>
            <a:r>
              <a:rPr sz="2750" spc="5" dirty="0">
                <a:latin typeface="Arial"/>
                <a:cs typeface="Arial"/>
              </a:rPr>
              <a:t>the</a:t>
            </a:r>
            <a:r>
              <a:rPr sz="2750" spc="-470" dirty="0">
                <a:latin typeface="Arial"/>
                <a:cs typeface="Arial"/>
              </a:rPr>
              <a:t> </a:t>
            </a:r>
            <a:r>
              <a:rPr sz="2750" spc="20" dirty="0">
                <a:latin typeface="Arial"/>
                <a:cs typeface="Arial"/>
              </a:rPr>
              <a:t>funding</a:t>
            </a:r>
            <a:endParaRPr sz="2750" dirty="0">
              <a:latin typeface="Arial"/>
              <a:cs typeface="Arial"/>
            </a:endParaRPr>
          </a:p>
          <a:p>
            <a:pPr marL="690880" lvl="1" indent="-226060">
              <a:lnSpc>
                <a:spcPct val="100000"/>
              </a:lnSpc>
              <a:spcBef>
                <a:spcPts val="305"/>
              </a:spcBef>
              <a:buClr>
                <a:srgbClr val="7AB800"/>
              </a:buClr>
              <a:buChar char="•"/>
              <a:tabLst>
                <a:tab pos="691515" algn="l"/>
              </a:tabLst>
            </a:pPr>
            <a:r>
              <a:rPr sz="2350" spc="-40" dirty="0">
                <a:latin typeface="Arial"/>
                <a:cs typeface="Arial"/>
              </a:rPr>
              <a:t>Eligible</a:t>
            </a:r>
            <a:r>
              <a:rPr sz="2350" spc="-240" dirty="0">
                <a:latin typeface="Arial"/>
                <a:cs typeface="Arial"/>
              </a:rPr>
              <a:t> </a:t>
            </a:r>
            <a:r>
              <a:rPr sz="2350" spc="-70" dirty="0">
                <a:latin typeface="Arial"/>
                <a:cs typeface="Arial"/>
              </a:rPr>
              <a:t>agency</a:t>
            </a:r>
            <a:endParaRPr sz="2350" dirty="0">
              <a:latin typeface="Arial"/>
              <a:cs typeface="Arial"/>
            </a:endParaRPr>
          </a:p>
          <a:p>
            <a:pPr marL="690880" marR="1188720" lvl="1" indent="-226060">
              <a:lnSpc>
                <a:spcPts val="2570"/>
              </a:lnSpc>
              <a:spcBef>
                <a:spcPts val="440"/>
              </a:spcBef>
              <a:buClr>
                <a:srgbClr val="7AB800"/>
              </a:buClr>
              <a:buChar char="•"/>
              <a:tabLst>
                <a:tab pos="691515" algn="l"/>
              </a:tabLst>
            </a:pPr>
            <a:r>
              <a:rPr sz="2350" spc="-40" dirty="0">
                <a:latin typeface="Arial"/>
                <a:cs typeface="Arial"/>
              </a:rPr>
              <a:t>Eligible</a:t>
            </a:r>
            <a:r>
              <a:rPr sz="2350" spc="-155" dirty="0">
                <a:latin typeface="Arial"/>
                <a:cs typeface="Arial"/>
              </a:rPr>
              <a:t> </a:t>
            </a:r>
            <a:r>
              <a:rPr sz="2350" spc="-35" dirty="0">
                <a:latin typeface="Arial"/>
                <a:cs typeface="Arial"/>
              </a:rPr>
              <a:t>recipients</a:t>
            </a:r>
            <a:r>
              <a:rPr sz="2350" spc="-155" dirty="0">
                <a:latin typeface="Arial"/>
                <a:cs typeface="Arial"/>
              </a:rPr>
              <a:t> </a:t>
            </a:r>
            <a:r>
              <a:rPr sz="2350" spc="-120" dirty="0">
                <a:latin typeface="Arial"/>
                <a:cs typeface="Arial"/>
              </a:rPr>
              <a:t>–</a:t>
            </a:r>
            <a:r>
              <a:rPr sz="2350" spc="-155" dirty="0">
                <a:latin typeface="Arial"/>
                <a:cs typeface="Arial"/>
              </a:rPr>
              <a:t> </a:t>
            </a:r>
            <a:r>
              <a:rPr sz="2350" spc="55" dirty="0">
                <a:latin typeface="Arial"/>
                <a:cs typeface="Arial"/>
              </a:rPr>
              <a:t>with</a:t>
            </a:r>
            <a:r>
              <a:rPr sz="2350" spc="-155" dirty="0">
                <a:latin typeface="Arial"/>
                <a:cs typeface="Arial"/>
              </a:rPr>
              <a:t> </a:t>
            </a:r>
            <a:r>
              <a:rPr sz="2350" spc="-5" dirty="0">
                <a:latin typeface="Arial"/>
                <a:cs typeface="Arial"/>
              </a:rPr>
              <a:t>additional</a:t>
            </a:r>
            <a:r>
              <a:rPr sz="2350" spc="-155" dirty="0">
                <a:latin typeface="Arial"/>
                <a:cs typeface="Arial"/>
              </a:rPr>
              <a:t> </a:t>
            </a:r>
            <a:r>
              <a:rPr sz="2350" spc="-25" dirty="0">
                <a:latin typeface="Arial"/>
                <a:cs typeface="Arial"/>
              </a:rPr>
              <a:t>inclusion</a:t>
            </a:r>
            <a:r>
              <a:rPr sz="2350" spc="-155" dirty="0">
                <a:latin typeface="Arial"/>
                <a:cs typeface="Arial"/>
              </a:rPr>
              <a:t> </a:t>
            </a:r>
            <a:r>
              <a:rPr sz="2350" spc="15" dirty="0">
                <a:latin typeface="Arial"/>
                <a:cs typeface="Arial"/>
              </a:rPr>
              <a:t>of</a:t>
            </a:r>
            <a:r>
              <a:rPr sz="2350" spc="-155" dirty="0">
                <a:latin typeface="Arial"/>
                <a:cs typeface="Arial"/>
              </a:rPr>
              <a:t> </a:t>
            </a:r>
            <a:r>
              <a:rPr sz="2350" spc="10" dirty="0">
                <a:latin typeface="Arial"/>
                <a:cs typeface="Arial"/>
              </a:rPr>
              <a:t>tribal  </a:t>
            </a:r>
            <a:r>
              <a:rPr sz="2350" spc="-20" dirty="0">
                <a:latin typeface="Arial"/>
                <a:cs typeface="Arial"/>
              </a:rPr>
              <a:t>communities</a:t>
            </a:r>
            <a:endParaRPr sz="2350" dirty="0">
              <a:latin typeface="Arial"/>
              <a:cs typeface="Arial"/>
            </a:endParaRPr>
          </a:p>
          <a:p>
            <a:pPr marL="690880" marR="5080" lvl="1" indent="-226060" algn="just">
              <a:lnSpc>
                <a:spcPts val="2570"/>
              </a:lnSpc>
              <a:spcBef>
                <a:spcPts val="495"/>
              </a:spcBef>
              <a:buClr>
                <a:srgbClr val="7AB800"/>
              </a:buClr>
              <a:buChar char="•"/>
              <a:tabLst>
                <a:tab pos="691515" algn="l"/>
              </a:tabLst>
            </a:pPr>
            <a:r>
              <a:rPr sz="2000" i="1" spc="-60" dirty="0">
                <a:latin typeface="Arial"/>
                <a:cs typeface="Arial"/>
              </a:rPr>
              <a:t>Note:</a:t>
            </a:r>
            <a:r>
              <a:rPr sz="2000" i="1" spc="-155" dirty="0">
                <a:latin typeface="Arial"/>
                <a:cs typeface="Arial"/>
              </a:rPr>
              <a:t> </a:t>
            </a:r>
            <a:r>
              <a:rPr sz="2000" i="1" spc="-40" dirty="0">
                <a:latin typeface="Arial"/>
                <a:cs typeface="Arial"/>
              </a:rPr>
              <a:t>Eligible</a:t>
            </a:r>
            <a:r>
              <a:rPr sz="2000" i="1" spc="-155" dirty="0">
                <a:latin typeface="Arial"/>
                <a:cs typeface="Arial"/>
              </a:rPr>
              <a:t> </a:t>
            </a:r>
            <a:r>
              <a:rPr sz="2000" i="1" spc="20" dirty="0">
                <a:latin typeface="Arial"/>
                <a:cs typeface="Arial"/>
              </a:rPr>
              <a:t>entity</a:t>
            </a:r>
            <a:r>
              <a:rPr sz="2000" i="1" spc="-155" dirty="0">
                <a:latin typeface="Arial"/>
                <a:cs typeface="Arial"/>
              </a:rPr>
              <a:t> </a:t>
            </a:r>
            <a:r>
              <a:rPr sz="2000" i="1" spc="-105" dirty="0">
                <a:latin typeface="Arial"/>
                <a:cs typeface="Arial"/>
              </a:rPr>
              <a:t>is</a:t>
            </a:r>
            <a:r>
              <a:rPr sz="2000" i="1" spc="-155" dirty="0">
                <a:latin typeface="Arial"/>
                <a:cs typeface="Arial"/>
              </a:rPr>
              <a:t> </a:t>
            </a:r>
            <a:r>
              <a:rPr sz="2000" i="1" spc="-165" dirty="0">
                <a:latin typeface="Arial"/>
                <a:cs typeface="Arial"/>
              </a:rPr>
              <a:t>a</a:t>
            </a:r>
            <a:r>
              <a:rPr sz="2000" i="1" spc="-155" dirty="0">
                <a:latin typeface="Arial"/>
                <a:cs typeface="Arial"/>
              </a:rPr>
              <a:t> </a:t>
            </a:r>
            <a:r>
              <a:rPr sz="2000" i="1" spc="-20" dirty="0">
                <a:latin typeface="Arial"/>
                <a:cs typeface="Arial"/>
              </a:rPr>
              <a:t>new</a:t>
            </a:r>
            <a:r>
              <a:rPr sz="2000" i="1" spc="-155" dirty="0">
                <a:latin typeface="Arial"/>
                <a:cs typeface="Arial"/>
              </a:rPr>
              <a:t> </a:t>
            </a:r>
            <a:r>
              <a:rPr sz="2000" i="1" spc="20" dirty="0">
                <a:latin typeface="Arial"/>
                <a:cs typeface="Arial"/>
              </a:rPr>
              <a:t>definition</a:t>
            </a:r>
            <a:r>
              <a:rPr sz="2000" i="1" spc="-155" dirty="0">
                <a:latin typeface="Arial"/>
                <a:cs typeface="Arial"/>
              </a:rPr>
              <a:t> </a:t>
            </a:r>
            <a:r>
              <a:rPr sz="2000" i="1" spc="25" dirty="0">
                <a:latin typeface="Arial"/>
                <a:cs typeface="Arial"/>
              </a:rPr>
              <a:t>that</a:t>
            </a:r>
            <a:r>
              <a:rPr sz="2000" i="1" spc="-155" dirty="0">
                <a:latin typeface="Arial"/>
                <a:cs typeface="Arial"/>
              </a:rPr>
              <a:t> </a:t>
            </a:r>
            <a:r>
              <a:rPr sz="2000" i="1" spc="-105" dirty="0">
                <a:latin typeface="Arial"/>
                <a:cs typeface="Arial"/>
              </a:rPr>
              <a:t>is</a:t>
            </a:r>
            <a:r>
              <a:rPr sz="2000" i="1" spc="-155" dirty="0">
                <a:latin typeface="Arial"/>
                <a:cs typeface="Arial"/>
              </a:rPr>
              <a:t> </a:t>
            </a:r>
            <a:r>
              <a:rPr sz="2400" i="1" u="heavy" spc="-50" dirty="0">
                <a:latin typeface="Arial"/>
                <a:cs typeface="Arial"/>
              </a:rPr>
              <a:t>only</a:t>
            </a:r>
            <a:r>
              <a:rPr sz="2400" i="1" spc="-185" dirty="0">
                <a:latin typeface="Arial"/>
                <a:cs typeface="Arial"/>
              </a:rPr>
              <a:t> </a:t>
            </a:r>
            <a:r>
              <a:rPr sz="2000" i="1" spc="-80" dirty="0">
                <a:latin typeface="Arial"/>
                <a:cs typeface="Arial"/>
              </a:rPr>
              <a:t>used</a:t>
            </a:r>
            <a:r>
              <a:rPr sz="2000" i="1" spc="-155" dirty="0">
                <a:latin typeface="Arial"/>
                <a:cs typeface="Arial"/>
              </a:rPr>
              <a:t> </a:t>
            </a:r>
            <a:r>
              <a:rPr sz="2000" i="1" spc="10" dirty="0">
                <a:latin typeface="Arial"/>
                <a:cs typeface="Arial"/>
              </a:rPr>
              <a:t>for</a:t>
            </a:r>
            <a:r>
              <a:rPr sz="2000" i="1" spc="-155" dirty="0">
                <a:latin typeface="Arial"/>
                <a:cs typeface="Arial"/>
              </a:rPr>
              <a:t> </a:t>
            </a:r>
            <a:r>
              <a:rPr sz="2000" i="1" spc="5" dirty="0">
                <a:latin typeface="Arial"/>
                <a:cs typeface="Arial"/>
              </a:rPr>
              <a:t>the </a:t>
            </a:r>
            <a:r>
              <a:rPr sz="2000" i="1" spc="-20" dirty="0">
                <a:latin typeface="Arial"/>
                <a:cs typeface="Arial"/>
              </a:rPr>
              <a:t>new</a:t>
            </a:r>
            <a:r>
              <a:rPr sz="2000" i="1" spc="-150" dirty="0">
                <a:latin typeface="Arial"/>
                <a:cs typeface="Arial"/>
              </a:rPr>
              <a:t> </a:t>
            </a:r>
            <a:r>
              <a:rPr sz="2000" i="1" spc="-15" dirty="0">
                <a:latin typeface="Arial"/>
                <a:cs typeface="Arial"/>
              </a:rPr>
              <a:t>competitive,</a:t>
            </a:r>
            <a:r>
              <a:rPr lang="en-US" sz="2000" i="1" spc="-150" dirty="0">
                <a:latin typeface="Arial"/>
                <a:cs typeface="Arial"/>
              </a:rPr>
              <a:t> </a:t>
            </a:r>
            <a:r>
              <a:rPr sz="2000" i="1" spc="-15" dirty="0">
                <a:latin typeface="Arial"/>
                <a:cs typeface="Arial"/>
              </a:rPr>
              <a:t>national</a:t>
            </a:r>
            <a:r>
              <a:rPr sz="2000" i="1" spc="-150" dirty="0">
                <a:latin typeface="Arial"/>
                <a:cs typeface="Arial"/>
              </a:rPr>
              <a:t> </a:t>
            </a:r>
            <a:r>
              <a:rPr sz="2000" i="1" spc="-5" dirty="0">
                <a:latin typeface="Arial"/>
                <a:cs typeface="Arial"/>
              </a:rPr>
              <a:t>grant</a:t>
            </a:r>
            <a:r>
              <a:rPr sz="2000" i="1" spc="-150" dirty="0">
                <a:latin typeface="Arial"/>
                <a:cs typeface="Arial"/>
              </a:rPr>
              <a:t> </a:t>
            </a:r>
            <a:r>
              <a:rPr sz="2000" i="1" spc="-35" dirty="0">
                <a:latin typeface="Arial"/>
                <a:cs typeface="Arial"/>
              </a:rPr>
              <a:t>program.</a:t>
            </a:r>
            <a:r>
              <a:rPr sz="2000" i="1" spc="-150" dirty="0">
                <a:latin typeface="Arial"/>
                <a:cs typeface="Arial"/>
              </a:rPr>
              <a:t> </a:t>
            </a:r>
            <a:r>
              <a:rPr sz="2000" i="1" spc="-114" dirty="0">
                <a:latin typeface="Arial"/>
                <a:cs typeface="Arial"/>
              </a:rPr>
              <a:t>This</a:t>
            </a:r>
            <a:r>
              <a:rPr sz="2000" i="1" spc="-150" dirty="0">
                <a:latin typeface="Arial"/>
                <a:cs typeface="Arial"/>
              </a:rPr>
              <a:t> </a:t>
            </a:r>
            <a:r>
              <a:rPr sz="2000" i="1" spc="20" dirty="0">
                <a:latin typeface="Arial"/>
                <a:cs typeface="Arial"/>
              </a:rPr>
              <a:t>definition</a:t>
            </a:r>
            <a:r>
              <a:rPr lang="en-US" sz="2000" i="1" spc="20" dirty="0">
                <a:latin typeface="Arial"/>
                <a:cs typeface="Arial"/>
              </a:rPr>
              <a:t> </a:t>
            </a:r>
            <a:r>
              <a:rPr sz="2000" i="1" spc="-85" dirty="0">
                <a:latin typeface="Arial"/>
                <a:cs typeface="Arial"/>
              </a:rPr>
              <a:t>does </a:t>
            </a:r>
            <a:r>
              <a:rPr sz="2000" i="1" spc="-20" dirty="0">
                <a:latin typeface="Arial"/>
                <a:cs typeface="Arial"/>
              </a:rPr>
              <a:t>apply</a:t>
            </a:r>
            <a:r>
              <a:rPr sz="2000" i="1" spc="-155" dirty="0">
                <a:latin typeface="Arial"/>
                <a:cs typeface="Arial"/>
              </a:rPr>
              <a:t> </a:t>
            </a:r>
            <a:r>
              <a:rPr sz="2000" i="1" dirty="0">
                <a:latin typeface="Arial"/>
                <a:cs typeface="Arial"/>
              </a:rPr>
              <a:t>nor</a:t>
            </a:r>
            <a:r>
              <a:rPr sz="2000" i="1" spc="-155" dirty="0">
                <a:latin typeface="Arial"/>
                <a:cs typeface="Arial"/>
              </a:rPr>
              <a:t> </a:t>
            </a:r>
            <a:r>
              <a:rPr sz="2000" i="1" spc="-20" dirty="0">
                <a:latin typeface="Arial"/>
                <a:cs typeface="Arial"/>
              </a:rPr>
              <a:t>indicate</a:t>
            </a:r>
            <a:r>
              <a:rPr sz="2000" i="1" spc="-155" dirty="0">
                <a:latin typeface="Arial"/>
                <a:cs typeface="Arial"/>
              </a:rPr>
              <a:t> </a:t>
            </a:r>
            <a:r>
              <a:rPr sz="2000" i="1" spc="-70" dirty="0">
                <a:latin typeface="Arial"/>
                <a:cs typeface="Arial"/>
              </a:rPr>
              <a:t>any</a:t>
            </a:r>
            <a:r>
              <a:rPr sz="2000" i="1" spc="-155" dirty="0">
                <a:latin typeface="Arial"/>
                <a:cs typeface="Arial"/>
              </a:rPr>
              <a:t> </a:t>
            </a:r>
            <a:r>
              <a:rPr sz="2000" i="1" spc="20" dirty="0">
                <a:latin typeface="Arial"/>
                <a:cs typeface="Arial"/>
              </a:rPr>
              <a:t>eligibility</a:t>
            </a:r>
            <a:r>
              <a:rPr sz="2000" i="1" spc="-155" dirty="0">
                <a:latin typeface="Arial"/>
                <a:cs typeface="Arial"/>
              </a:rPr>
              <a:t> </a:t>
            </a:r>
            <a:r>
              <a:rPr sz="2000" i="1" spc="10" dirty="0">
                <a:latin typeface="Arial"/>
                <a:cs typeface="Arial"/>
              </a:rPr>
              <a:t>for</a:t>
            </a:r>
            <a:r>
              <a:rPr sz="2000" i="1" spc="-155" dirty="0">
                <a:latin typeface="Arial"/>
                <a:cs typeface="Arial"/>
              </a:rPr>
              <a:t> </a:t>
            </a:r>
            <a:r>
              <a:rPr sz="2000" i="1" spc="5" dirty="0">
                <a:latin typeface="Arial"/>
                <a:cs typeface="Arial"/>
              </a:rPr>
              <a:t>the</a:t>
            </a:r>
            <a:r>
              <a:rPr sz="2000" i="1" spc="-155" dirty="0">
                <a:latin typeface="Arial"/>
                <a:cs typeface="Arial"/>
              </a:rPr>
              <a:t> </a:t>
            </a:r>
            <a:r>
              <a:rPr sz="2000" i="1" spc="-90" dirty="0">
                <a:latin typeface="Arial"/>
                <a:cs typeface="Arial"/>
              </a:rPr>
              <a:t>basic</a:t>
            </a:r>
            <a:r>
              <a:rPr sz="2000" i="1" spc="-155" dirty="0">
                <a:latin typeface="Arial"/>
                <a:cs typeface="Arial"/>
              </a:rPr>
              <a:t> </a:t>
            </a:r>
            <a:r>
              <a:rPr sz="2000" i="1" spc="-50" dirty="0">
                <a:latin typeface="Arial"/>
                <a:cs typeface="Arial"/>
              </a:rPr>
              <a:t>state</a:t>
            </a:r>
            <a:r>
              <a:rPr sz="2000" i="1" spc="-155" dirty="0">
                <a:latin typeface="Arial"/>
                <a:cs typeface="Arial"/>
              </a:rPr>
              <a:t> </a:t>
            </a:r>
            <a:r>
              <a:rPr sz="2000" i="1" spc="-30" dirty="0">
                <a:latin typeface="Arial"/>
                <a:cs typeface="Arial"/>
              </a:rPr>
              <a:t>grant.</a:t>
            </a:r>
            <a:endParaRPr sz="2000" i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838200" y="1143000"/>
            <a:ext cx="5562601" cy="900257"/>
          </a:xfrm>
          <a:prstGeom prst="rect">
            <a:avLst/>
          </a:prstGeom>
        </p:spPr>
        <p:txBody>
          <a:bodyPr vert="horz" wrap="square" lIns="0" tIns="228610" rIns="0" bIns="0" rtlCol="0">
            <a:spAutoFit/>
          </a:bodyPr>
          <a:lstStyle/>
          <a:p>
            <a:pPr marL="1501775" algn="l">
              <a:lnSpc>
                <a:spcPct val="100000"/>
              </a:lnSpc>
            </a:pPr>
            <a:r>
              <a:rPr spc="-130" dirty="0"/>
              <a:t>What </a:t>
            </a:r>
            <a:r>
              <a:rPr spc="-200" dirty="0"/>
              <a:t>is</a:t>
            </a:r>
            <a:r>
              <a:rPr spc="-525" dirty="0"/>
              <a:t> </a:t>
            </a:r>
            <a:r>
              <a:rPr spc="-10" dirty="0"/>
              <a:t>different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3460" y="2438400"/>
            <a:ext cx="6411740" cy="3400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760" indent="-226060">
              <a:lnSpc>
                <a:spcPct val="150000"/>
              </a:lnSpc>
              <a:buClr>
                <a:srgbClr val="009AA6"/>
              </a:buClr>
              <a:buChar char="•"/>
              <a:tabLst>
                <a:tab pos="239395" algn="l"/>
              </a:tabLst>
            </a:pPr>
            <a:r>
              <a:rPr sz="3800" spc="-15" dirty="0">
                <a:latin typeface="Arial"/>
                <a:cs typeface="Arial"/>
              </a:rPr>
              <a:t>Authorization</a:t>
            </a:r>
            <a:r>
              <a:rPr sz="3800" spc="-229" dirty="0">
                <a:latin typeface="Arial"/>
                <a:cs typeface="Arial"/>
              </a:rPr>
              <a:t> </a:t>
            </a:r>
            <a:r>
              <a:rPr sz="3800" spc="-90" dirty="0">
                <a:latin typeface="Arial"/>
                <a:cs typeface="Arial"/>
              </a:rPr>
              <a:t>levels</a:t>
            </a:r>
            <a:endParaRPr lang="en-US" sz="3800" spc="-15" dirty="0">
              <a:latin typeface="Arial"/>
              <a:cs typeface="Arial"/>
            </a:endParaRPr>
          </a:p>
          <a:p>
            <a:pPr marL="238760" indent="-226060">
              <a:lnSpc>
                <a:spcPct val="150000"/>
              </a:lnSpc>
              <a:buClr>
                <a:srgbClr val="009AA6"/>
              </a:buClr>
              <a:buChar char="•"/>
              <a:tabLst>
                <a:tab pos="239395" algn="l"/>
              </a:tabLst>
            </a:pPr>
            <a:r>
              <a:rPr sz="3800" spc="-15" dirty="0">
                <a:latin typeface="Arial"/>
                <a:cs typeface="Arial"/>
              </a:rPr>
              <a:t>Accountability</a:t>
            </a:r>
            <a:endParaRPr sz="3800" dirty="0">
              <a:latin typeface="Arial"/>
              <a:cs typeface="Arial"/>
            </a:endParaRPr>
          </a:p>
          <a:p>
            <a:pPr marL="238760" indent="-226060">
              <a:lnSpc>
                <a:spcPct val="150000"/>
              </a:lnSpc>
              <a:buClr>
                <a:srgbClr val="009AA6"/>
              </a:buClr>
              <a:buChar char="•"/>
              <a:tabLst>
                <a:tab pos="239395" algn="l"/>
              </a:tabLst>
            </a:pPr>
            <a:r>
              <a:rPr sz="3800" spc="-130" dirty="0">
                <a:latin typeface="Arial"/>
                <a:cs typeface="Arial"/>
              </a:rPr>
              <a:t>Plan</a:t>
            </a:r>
            <a:r>
              <a:rPr sz="3800" spc="-210" dirty="0">
                <a:latin typeface="Arial"/>
                <a:cs typeface="Arial"/>
              </a:rPr>
              <a:t> </a:t>
            </a:r>
            <a:r>
              <a:rPr sz="3800" spc="-45" dirty="0">
                <a:latin typeface="Arial"/>
                <a:cs typeface="Arial"/>
              </a:rPr>
              <a:t>requirements</a:t>
            </a:r>
            <a:endParaRPr sz="3800" dirty="0">
              <a:latin typeface="Arial"/>
              <a:cs typeface="Arial"/>
            </a:endParaRPr>
          </a:p>
          <a:p>
            <a:pPr marL="690880" lvl="1" indent="-226060">
              <a:lnSpc>
                <a:spcPct val="150000"/>
              </a:lnSpc>
              <a:buClr>
                <a:srgbClr val="7AB800"/>
              </a:buClr>
              <a:buChar char="•"/>
              <a:tabLst>
                <a:tab pos="691515" algn="l"/>
              </a:tabLst>
            </a:pPr>
            <a:r>
              <a:rPr sz="3800" i="1" spc="-90" dirty="0">
                <a:latin typeface="Arial"/>
                <a:cs typeface="Arial"/>
              </a:rPr>
              <a:t>Local needs</a:t>
            </a:r>
            <a:r>
              <a:rPr sz="3800" i="1" spc="-240" dirty="0">
                <a:latin typeface="Arial"/>
                <a:cs typeface="Arial"/>
              </a:rPr>
              <a:t> </a:t>
            </a:r>
            <a:r>
              <a:rPr sz="3800" i="1" spc="-120" dirty="0">
                <a:latin typeface="Arial"/>
                <a:cs typeface="Arial"/>
              </a:rPr>
              <a:t>assessment</a:t>
            </a:r>
            <a:endParaRPr sz="3800" i="1" dirty="0">
              <a:latin typeface="Arial"/>
              <a:cs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6AD28B-EF81-4CA5-BA79-370D65F2A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791200" y="1001857"/>
            <a:ext cx="3978820" cy="2238086"/>
          </a:xfrm>
          <a:prstGeom prst="rect">
            <a:avLst/>
          </a:prstGeom>
          <a:ln w="38100">
            <a:solidFill>
              <a:schemeClr val="accent3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228600" y="413808"/>
            <a:ext cx="4993333" cy="1918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039494" algn="l" rtl="0">
              <a:lnSpc>
                <a:spcPct val="90000"/>
              </a:lnSpc>
              <a:spcBef>
                <a:spcPct val="0"/>
              </a:spcBef>
            </a:pPr>
            <a:r>
              <a:rPr lang="en-US" sz="4100" kern="1200" spc="-35" dirty="0">
                <a:latin typeface="+mj-lt"/>
                <a:cs typeface="+mj-cs"/>
              </a:rPr>
              <a:t>Authorization</a:t>
            </a:r>
            <a:r>
              <a:rPr lang="en-US" sz="4100" kern="1200" spc="-350" dirty="0">
                <a:latin typeface="+mj-lt"/>
                <a:cs typeface="+mj-cs"/>
              </a:rPr>
              <a:t> </a:t>
            </a:r>
            <a:r>
              <a:rPr lang="en-US" sz="4100" kern="1200" spc="-220" dirty="0">
                <a:latin typeface="+mj-lt"/>
                <a:cs typeface="+mj-cs"/>
              </a:rPr>
              <a:t>Levels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0639" y="2625344"/>
            <a:ext cx="37719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bject 3"/>
          <p:cNvSpPr txBox="1"/>
          <p:nvPr/>
        </p:nvSpPr>
        <p:spPr>
          <a:xfrm>
            <a:off x="540638" y="2918371"/>
            <a:ext cx="4717162" cy="3923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38760" indent="-228600">
              <a:lnSpc>
                <a:spcPct val="90000"/>
              </a:lnSpc>
              <a:buClr>
                <a:srgbClr val="009AA6"/>
              </a:buClr>
              <a:buFont typeface="Arial" panose="020B0604020202020204" pitchFamily="34" charset="0"/>
              <a:buChar char="•"/>
              <a:tabLst>
                <a:tab pos="239395" algn="l"/>
              </a:tabLst>
            </a:pPr>
            <a:r>
              <a:rPr lang="en-US" sz="2000" spc="-55" dirty="0"/>
              <a:t>Bill </a:t>
            </a:r>
            <a:r>
              <a:rPr lang="en-US" sz="2000" spc="-50" dirty="0"/>
              <a:t>provides </a:t>
            </a:r>
            <a:r>
              <a:rPr lang="en-US" sz="2000" spc="5" dirty="0"/>
              <a:t>for</a:t>
            </a:r>
            <a:r>
              <a:rPr lang="en-US" sz="2000" spc="-495" dirty="0"/>
              <a:t>    </a:t>
            </a:r>
            <a:r>
              <a:rPr lang="en-US" sz="2000" spc="-195" dirty="0"/>
              <a:t> a  </a:t>
            </a:r>
            <a:r>
              <a:rPr lang="en-US" sz="2000" b="1" spc="-100" dirty="0"/>
              <a:t>6-year</a:t>
            </a:r>
            <a:r>
              <a:rPr lang="en-US" sz="2000" spc="-100" dirty="0"/>
              <a:t> </a:t>
            </a:r>
            <a:r>
              <a:rPr lang="en-US" sz="2000" spc="-20" dirty="0"/>
              <a:t>authorization</a:t>
            </a:r>
            <a:endParaRPr lang="en-US" sz="2000" dirty="0"/>
          </a:p>
          <a:p>
            <a:pPr marL="236220">
              <a:lnSpc>
                <a:spcPct val="90000"/>
              </a:lnSpc>
              <a:spcBef>
                <a:spcPts val="204"/>
              </a:spcBef>
            </a:pPr>
            <a:r>
              <a:rPr lang="en-US" sz="2000" spc="5" dirty="0"/>
              <a:t>• </a:t>
            </a:r>
            <a:r>
              <a:rPr lang="en-US" sz="2000" spc="-105" dirty="0"/>
              <a:t>$1,229,568,538 </a:t>
            </a:r>
            <a:r>
              <a:rPr lang="en-US" sz="2000" spc="10" dirty="0"/>
              <a:t>for </a:t>
            </a:r>
            <a:r>
              <a:rPr lang="en-US" sz="2000" spc="-285" dirty="0"/>
              <a:t>FY</a:t>
            </a:r>
            <a:r>
              <a:rPr lang="en-US" sz="2000" spc="-150" dirty="0"/>
              <a:t> </a:t>
            </a:r>
            <a:r>
              <a:rPr lang="en-US" sz="2000" spc="-90" dirty="0"/>
              <a:t>2019</a:t>
            </a:r>
            <a:endParaRPr lang="en-US" sz="2000" dirty="0"/>
          </a:p>
          <a:p>
            <a:pPr marL="236220">
              <a:lnSpc>
                <a:spcPct val="90000"/>
              </a:lnSpc>
              <a:spcBef>
                <a:spcPts val="245"/>
              </a:spcBef>
            </a:pPr>
            <a:r>
              <a:rPr lang="en-US" sz="2000" spc="5" dirty="0"/>
              <a:t>• </a:t>
            </a:r>
            <a:r>
              <a:rPr lang="en-US" sz="2000" spc="-105" dirty="0"/>
              <a:t>$1,246,782,498 </a:t>
            </a:r>
            <a:r>
              <a:rPr lang="en-US" sz="2000" spc="10" dirty="0"/>
              <a:t>for </a:t>
            </a:r>
            <a:r>
              <a:rPr lang="en-US" sz="2000" spc="-285" dirty="0"/>
              <a:t>FY</a:t>
            </a:r>
            <a:r>
              <a:rPr lang="en-US" sz="2000" spc="-150" dirty="0"/>
              <a:t> </a:t>
            </a:r>
            <a:r>
              <a:rPr lang="en-US" sz="2000" spc="-90" dirty="0"/>
              <a:t>2020</a:t>
            </a:r>
            <a:endParaRPr lang="en-US" sz="2000" dirty="0"/>
          </a:p>
          <a:p>
            <a:pPr marL="236220">
              <a:lnSpc>
                <a:spcPct val="90000"/>
              </a:lnSpc>
              <a:spcBef>
                <a:spcPts val="245"/>
              </a:spcBef>
            </a:pPr>
            <a:r>
              <a:rPr lang="en-US" sz="2000" spc="5" dirty="0"/>
              <a:t>• </a:t>
            </a:r>
            <a:r>
              <a:rPr lang="en-US" sz="2000" spc="-105" dirty="0"/>
              <a:t>$1,264,237,452 </a:t>
            </a:r>
            <a:r>
              <a:rPr lang="en-US" sz="2000" spc="10" dirty="0"/>
              <a:t>for </a:t>
            </a:r>
            <a:r>
              <a:rPr lang="en-US" sz="2000" spc="-285" dirty="0"/>
              <a:t>FY</a:t>
            </a:r>
            <a:r>
              <a:rPr lang="en-US" sz="2000" spc="-150" dirty="0"/>
              <a:t> </a:t>
            </a:r>
            <a:r>
              <a:rPr lang="en-US" sz="2000" spc="-90" dirty="0"/>
              <a:t>2021</a:t>
            </a:r>
            <a:endParaRPr lang="en-US" sz="2000" dirty="0"/>
          </a:p>
          <a:p>
            <a:pPr marL="236220">
              <a:lnSpc>
                <a:spcPct val="90000"/>
              </a:lnSpc>
              <a:spcBef>
                <a:spcPts val="245"/>
              </a:spcBef>
            </a:pPr>
            <a:r>
              <a:rPr lang="en-US" sz="2000" spc="5" dirty="0"/>
              <a:t>• </a:t>
            </a:r>
            <a:r>
              <a:rPr lang="en-US" sz="2000" spc="-105" dirty="0"/>
              <a:t>$1,281,936,777 </a:t>
            </a:r>
            <a:r>
              <a:rPr lang="en-US" sz="2000" spc="10" dirty="0"/>
              <a:t>for </a:t>
            </a:r>
            <a:r>
              <a:rPr lang="en-US" sz="2000" spc="-285" dirty="0"/>
              <a:t>FY</a:t>
            </a:r>
            <a:r>
              <a:rPr lang="en-US" sz="2000" spc="-150" dirty="0"/>
              <a:t> </a:t>
            </a:r>
            <a:r>
              <a:rPr lang="en-US" sz="2000" spc="-90" dirty="0"/>
              <a:t>2022</a:t>
            </a:r>
            <a:endParaRPr lang="en-US" sz="2000" dirty="0"/>
          </a:p>
          <a:p>
            <a:pPr marL="236220">
              <a:lnSpc>
                <a:spcPct val="90000"/>
              </a:lnSpc>
              <a:spcBef>
                <a:spcPts val="245"/>
              </a:spcBef>
            </a:pPr>
            <a:r>
              <a:rPr lang="en-US" sz="2000" spc="5" dirty="0"/>
              <a:t>• </a:t>
            </a:r>
            <a:r>
              <a:rPr lang="en-US" sz="2000" spc="-105" dirty="0"/>
              <a:t>$1,299,883,892 </a:t>
            </a:r>
            <a:r>
              <a:rPr lang="en-US" sz="2000" spc="10" dirty="0"/>
              <a:t>for </a:t>
            </a:r>
            <a:r>
              <a:rPr lang="en-US" sz="2000" spc="-285" dirty="0"/>
              <a:t>FY</a:t>
            </a:r>
            <a:r>
              <a:rPr lang="en-US" sz="2000" spc="-150" dirty="0"/>
              <a:t> </a:t>
            </a:r>
            <a:r>
              <a:rPr lang="en-US" sz="2000" spc="-90" dirty="0"/>
              <a:t>2023</a:t>
            </a:r>
            <a:endParaRPr lang="en-US" sz="2000" dirty="0"/>
          </a:p>
          <a:p>
            <a:pPr marL="236220">
              <a:lnSpc>
                <a:spcPct val="90000"/>
              </a:lnSpc>
              <a:spcBef>
                <a:spcPts val="245"/>
              </a:spcBef>
            </a:pPr>
            <a:r>
              <a:rPr lang="en-US" sz="2000" spc="5" dirty="0"/>
              <a:t>• </a:t>
            </a:r>
            <a:r>
              <a:rPr lang="en-US" sz="2000" spc="-105" dirty="0"/>
              <a:t>$1,318,082,266 </a:t>
            </a:r>
            <a:r>
              <a:rPr lang="en-US" sz="2000" spc="10" dirty="0"/>
              <a:t>for </a:t>
            </a:r>
            <a:r>
              <a:rPr lang="en-US" sz="2000" spc="-285" dirty="0"/>
              <a:t>FY</a:t>
            </a:r>
            <a:r>
              <a:rPr lang="en-US" sz="2000" spc="-150" dirty="0"/>
              <a:t> </a:t>
            </a:r>
            <a:r>
              <a:rPr lang="en-US" sz="2000" spc="-90" dirty="0"/>
              <a:t>2024</a:t>
            </a:r>
            <a:endParaRPr lang="en-US" sz="2000" dirty="0"/>
          </a:p>
          <a:p>
            <a:pPr marL="238760" marR="5080" indent="-228600">
              <a:lnSpc>
                <a:spcPct val="90000"/>
              </a:lnSpc>
              <a:spcBef>
                <a:spcPts val="1070"/>
              </a:spcBef>
              <a:buClr>
                <a:srgbClr val="009AA6"/>
              </a:buClr>
              <a:buFont typeface="Arial" panose="020B0604020202020204" pitchFamily="34" charset="0"/>
              <a:buChar char="•"/>
              <a:tabLst>
                <a:tab pos="239395" algn="l"/>
              </a:tabLst>
            </a:pPr>
            <a:r>
              <a:rPr lang="en-US" sz="2000" b="1" spc="-125" dirty="0"/>
              <a:t>Increase</a:t>
            </a:r>
            <a:r>
              <a:rPr lang="en-US" sz="2000" b="1" spc="-185" dirty="0"/>
              <a:t> </a:t>
            </a:r>
            <a:r>
              <a:rPr lang="en-US" sz="2000" spc="-125" dirty="0"/>
              <a:t>is</a:t>
            </a:r>
            <a:r>
              <a:rPr lang="en-US" sz="2000" spc="-185" dirty="0"/>
              <a:t> </a:t>
            </a:r>
            <a:r>
              <a:rPr lang="en-US" sz="2000" spc="-30" dirty="0"/>
              <a:t>approximately</a:t>
            </a:r>
            <a:r>
              <a:rPr lang="en-US" sz="2000" spc="-185" dirty="0"/>
              <a:t> </a:t>
            </a:r>
            <a:r>
              <a:rPr lang="en-US" sz="2000" spc="-155" dirty="0"/>
              <a:t>10.5%</a:t>
            </a:r>
            <a:r>
              <a:rPr lang="en-US" sz="2000" spc="-185" dirty="0"/>
              <a:t>  </a:t>
            </a:r>
            <a:r>
              <a:rPr lang="en-US" sz="2000" spc="-55" dirty="0"/>
              <a:t>over</a:t>
            </a:r>
            <a:r>
              <a:rPr lang="en-US" sz="2000" spc="-185" dirty="0"/>
              <a:t> </a:t>
            </a:r>
            <a:r>
              <a:rPr lang="en-US" sz="2000" spc="5" dirty="0"/>
              <a:t>the</a:t>
            </a:r>
            <a:r>
              <a:rPr lang="en-US" sz="2000" spc="-185" dirty="0"/>
              <a:t> </a:t>
            </a:r>
            <a:r>
              <a:rPr lang="en-US" sz="2000" spc="-100" dirty="0"/>
              <a:t>course</a:t>
            </a:r>
            <a:r>
              <a:rPr lang="en-US" sz="2000" spc="-185" dirty="0"/>
              <a:t> </a:t>
            </a:r>
            <a:r>
              <a:rPr lang="en-US" sz="2000" spc="15" dirty="0"/>
              <a:t>of </a:t>
            </a:r>
            <a:r>
              <a:rPr lang="en-US" sz="2000" spc="5" dirty="0"/>
              <a:t>the </a:t>
            </a:r>
            <a:r>
              <a:rPr lang="en-US" sz="2000" spc="-45" dirty="0"/>
              <a:t>Act </a:t>
            </a:r>
            <a:r>
              <a:rPr lang="en-US" sz="2000" spc="-70" dirty="0"/>
              <a:t>above </a:t>
            </a:r>
            <a:r>
              <a:rPr lang="en-US" sz="2000" spc="-20" dirty="0"/>
              <a:t>current </a:t>
            </a:r>
            <a:r>
              <a:rPr lang="en-US" sz="2000" spc="20" dirty="0"/>
              <a:t>funding </a:t>
            </a:r>
            <a:r>
              <a:rPr lang="en-US" sz="2000" spc="-90" dirty="0"/>
              <a:t>levels </a:t>
            </a:r>
            <a:r>
              <a:rPr lang="en-US" sz="2000" spc="-125" dirty="0"/>
              <a:t>($1.192  </a:t>
            </a:r>
            <a:r>
              <a:rPr lang="en-US" sz="2000" spc="5" dirty="0"/>
              <a:t>billion)</a:t>
            </a:r>
            <a:endParaRPr lang="en-US" sz="2000" dirty="0"/>
          </a:p>
        </p:txBody>
      </p: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7C2C468-5F9C-4073-A790-06A1D093B6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8" r="18310" b="2"/>
          <a:stretch/>
        </p:blipFill>
        <p:spPr>
          <a:xfrm>
            <a:off x="5257800" y="609600"/>
            <a:ext cx="3848098" cy="57424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28610" rIns="0" bIns="0" rtlCol="0">
            <a:spAutoFit/>
          </a:bodyPr>
          <a:lstStyle/>
          <a:p>
            <a:pPr marL="1069975">
              <a:lnSpc>
                <a:spcPct val="100000"/>
              </a:lnSpc>
            </a:pPr>
            <a:r>
              <a:rPr spc="-145" dirty="0"/>
              <a:t>In-State</a:t>
            </a:r>
            <a:r>
              <a:rPr spc="-350" dirty="0"/>
              <a:t> </a:t>
            </a:r>
            <a:r>
              <a:rPr spc="-10" dirty="0"/>
              <a:t>Distribution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2428678"/>
            <a:ext cx="9372600" cy="3815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760" indent="-226060">
              <a:lnSpc>
                <a:spcPts val="2475"/>
              </a:lnSpc>
              <a:buClr>
                <a:srgbClr val="009AA6"/>
              </a:buClr>
              <a:buChar char="•"/>
              <a:tabLst>
                <a:tab pos="239395" algn="l"/>
              </a:tabLst>
            </a:pPr>
            <a:r>
              <a:rPr sz="2150" b="1" spc="-120" dirty="0">
                <a:latin typeface="Arial"/>
                <a:cs typeface="Arial"/>
              </a:rPr>
              <a:t>10% </a:t>
            </a:r>
            <a:r>
              <a:rPr sz="2150" b="1" spc="10" dirty="0">
                <a:latin typeface="Arial"/>
                <a:cs typeface="Arial"/>
              </a:rPr>
              <a:t>for </a:t>
            </a:r>
            <a:r>
              <a:rPr sz="2150" b="1" spc="-45" dirty="0">
                <a:latin typeface="Arial"/>
                <a:cs typeface="Arial"/>
              </a:rPr>
              <a:t>state</a:t>
            </a:r>
            <a:r>
              <a:rPr sz="2150" b="1" spc="-365" dirty="0">
                <a:latin typeface="Arial"/>
                <a:cs typeface="Arial"/>
              </a:rPr>
              <a:t> </a:t>
            </a:r>
            <a:r>
              <a:rPr sz="2150" b="1" spc="-45" dirty="0">
                <a:latin typeface="Arial"/>
                <a:cs typeface="Arial"/>
              </a:rPr>
              <a:t>leadership</a:t>
            </a:r>
            <a:endParaRPr sz="2150" b="1" dirty="0">
              <a:latin typeface="Arial"/>
              <a:cs typeface="Arial"/>
            </a:endParaRPr>
          </a:p>
          <a:p>
            <a:pPr marL="690880" lvl="1" indent="-226060">
              <a:lnSpc>
                <a:spcPts val="2090"/>
              </a:lnSpc>
              <a:buClr>
                <a:srgbClr val="7AB800"/>
              </a:buClr>
              <a:buChar char="•"/>
              <a:tabLst>
                <a:tab pos="691515" algn="l"/>
              </a:tabLst>
            </a:pPr>
            <a:r>
              <a:rPr sz="1850" spc="-100" dirty="0">
                <a:latin typeface="Arial"/>
                <a:cs typeface="Arial"/>
              </a:rPr>
              <a:t>Set</a:t>
            </a:r>
            <a:r>
              <a:rPr sz="1850" spc="-180" dirty="0">
                <a:latin typeface="Arial"/>
                <a:cs typeface="Arial"/>
              </a:rPr>
              <a:t> </a:t>
            </a:r>
            <a:r>
              <a:rPr sz="1850" spc="-95" dirty="0">
                <a:latin typeface="Arial"/>
                <a:cs typeface="Arial"/>
              </a:rPr>
              <a:t>asides:</a:t>
            </a:r>
            <a:endParaRPr sz="1850" dirty="0">
              <a:latin typeface="Arial"/>
              <a:cs typeface="Arial"/>
            </a:endParaRPr>
          </a:p>
          <a:p>
            <a:pPr marL="1143000" marR="5080" lvl="2" indent="-226060">
              <a:lnSpc>
                <a:spcPct val="74400"/>
              </a:lnSpc>
              <a:spcBef>
                <a:spcPts val="450"/>
              </a:spcBef>
              <a:buClr>
                <a:srgbClr val="7AB800"/>
              </a:buClr>
              <a:buChar char="•"/>
              <a:tabLst>
                <a:tab pos="1143635" algn="l"/>
              </a:tabLst>
            </a:pPr>
            <a:r>
              <a:rPr spc="-50" dirty="0">
                <a:latin typeface="Arial"/>
                <a:cs typeface="Arial"/>
              </a:rPr>
              <a:t>Expansion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spc="15" dirty="0">
                <a:latin typeface="Arial"/>
                <a:cs typeface="Arial"/>
              </a:rPr>
              <a:t>of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correctional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spc="5" dirty="0">
                <a:latin typeface="Arial"/>
                <a:cs typeface="Arial"/>
              </a:rPr>
              <a:t>institutions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spc="-45" dirty="0">
                <a:latin typeface="Arial"/>
                <a:cs typeface="Arial"/>
              </a:rPr>
              <a:t>set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spc="-55" dirty="0">
                <a:latin typeface="Arial"/>
                <a:cs typeface="Arial"/>
              </a:rPr>
              <a:t>aside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spc="-75" dirty="0">
                <a:latin typeface="Arial"/>
                <a:cs typeface="Arial"/>
              </a:rPr>
              <a:t>–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lang="en-US" spc="15" dirty="0">
                <a:latin typeface="Arial"/>
                <a:cs typeface="Arial"/>
              </a:rPr>
              <a:t>increase up </a:t>
            </a:r>
            <a:r>
              <a:rPr spc="50" dirty="0">
                <a:latin typeface="Arial"/>
                <a:cs typeface="Arial"/>
              </a:rPr>
              <a:t>to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spc="-90" dirty="0">
                <a:latin typeface="Arial"/>
                <a:cs typeface="Arial"/>
              </a:rPr>
              <a:t>2%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(of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spc="20" dirty="0">
                <a:latin typeface="Arial"/>
                <a:cs typeface="Arial"/>
              </a:rPr>
              <a:t>total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spc="-30" dirty="0">
                <a:latin typeface="Arial"/>
                <a:cs typeface="Arial"/>
              </a:rPr>
              <a:t>state  </a:t>
            </a:r>
            <a:r>
              <a:rPr spc="-10" dirty="0">
                <a:latin typeface="Arial"/>
                <a:cs typeface="Arial"/>
              </a:rPr>
              <a:t>grant)</a:t>
            </a:r>
            <a:endParaRPr dirty="0">
              <a:latin typeface="Arial"/>
              <a:cs typeface="Arial"/>
            </a:endParaRPr>
          </a:p>
          <a:p>
            <a:pPr marL="1143000" lvl="2" indent="-226060">
              <a:lnSpc>
                <a:spcPts val="1780"/>
              </a:lnSpc>
              <a:buClr>
                <a:srgbClr val="7AB800"/>
              </a:buClr>
              <a:buChar char="•"/>
              <a:tabLst>
                <a:tab pos="1143635" algn="l"/>
              </a:tabLst>
            </a:pPr>
            <a:r>
              <a:rPr spc="-60" dirty="0">
                <a:latin typeface="Arial"/>
                <a:cs typeface="Arial"/>
              </a:rPr>
              <a:t>$60,000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spc="-35" dirty="0">
                <a:latin typeface="Arial"/>
                <a:cs typeface="Arial"/>
              </a:rPr>
              <a:t>-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spc="-60" dirty="0">
                <a:latin typeface="Arial"/>
                <a:cs typeface="Arial"/>
              </a:rPr>
              <a:t>$150,000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spc="10" dirty="0">
                <a:latin typeface="Arial"/>
                <a:cs typeface="Arial"/>
              </a:rPr>
              <a:t>for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spc="10" dirty="0">
                <a:latin typeface="Arial"/>
                <a:cs typeface="Arial"/>
              </a:rPr>
              <a:t>non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spc="5" dirty="0">
                <a:latin typeface="Arial"/>
                <a:cs typeface="Arial"/>
              </a:rPr>
              <a:t>trad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(of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spc="-30" dirty="0">
                <a:latin typeface="Arial"/>
                <a:cs typeface="Arial"/>
              </a:rPr>
              <a:t>state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spc="-30" dirty="0">
                <a:latin typeface="Arial"/>
                <a:cs typeface="Arial"/>
              </a:rPr>
              <a:t>leadership)</a:t>
            </a:r>
            <a:endParaRPr dirty="0">
              <a:latin typeface="Arial"/>
              <a:cs typeface="Arial"/>
            </a:endParaRPr>
          </a:p>
          <a:p>
            <a:pPr marL="1143000" marR="148590" lvl="2" indent="-226060">
              <a:lnSpc>
                <a:spcPct val="69100"/>
              </a:lnSpc>
              <a:spcBef>
                <a:spcPts val="595"/>
              </a:spcBef>
              <a:buClr>
                <a:srgbClr val="7AB800"/>
              </a:buClr>
              <a:buChar char="•"/>
              <a:tabLst>
                <a:tab pos="1143635" algn="l"/>
              </a:tabLst>
            </a:pPr>
            <a:r>
              <a:rPr spc="-85" dirty="0">
                <a:latin typeface="Arial"/>
                <a:cs typeface="Arial"/>
              </a:rPr>
              <a:t>0.1%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or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spc="-65" dirty="0">
                <a:latin typeface="Arial"/>
                <a:cs typeface="Arial"/>
              </a:rPr>
              <a:t>$50,000,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spc="10" dirty="0">
                <a:latin typeface="Arial"/>
                <a:cs typeface="Arial"/>
              </a:rPr>
              <a:t>the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spc="-70" dirty="0">
                <a:latin typeface="Arial"/>
                <a:cs typeface="Arial"/>
              </a:rPr>
              <a:t>lesser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spc="15" dirty="0">
                <a:latin typeface="Arial"/>
                <a:cs typeface="Arial"/>
              </a:rPr>
              <a:t>of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spc="10" dirty="0">
                <a:latin typeface="Arial"/>
                <a:cs typeface="Arial"/>
              </a:rPr>
              <a:t>the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spc="-90" dirty="0">
                <a:latin typeface="Arial"/>
                <a:cs typeface="Arial"/>
              </a:rPr>
              <a:t>less,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spc="10" dirty="0">
                <a:latin typeface="Arial"/>
                <a:cs typeface="Arial"/>
              </a:rPr>
              <a:t>on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i="1" u="sng" spc="5" dirty="0">
                <a:latin typeface="Arial"/>
                <a:cs typeface="Arial"/>
              </a:rPr>
              <a:t>recruitment</a:t>
            </a:r>
            <a:r>
              <a:rPr i="1" u="sng" spc="-100" dirty="0">
                <a:latin typeface="Arial"/>
                <a:cs typeface="Arial"/>
              </a:rPr>
              <a:t> </a:t>
            </a:r>
            <a:r>
              <a:rPr i="1" u="sng" spc="15" dirty="0">
                <a:latin typeface="Arial"/>
                <a:cs typeface="Arial"/>
              </a:rPr>
              <a:t>of</a:t>
            </a:r>
            <a:r>
              <a:rPr i="1" u="sng" spc="-100" dirty="0">
                <a:latin typeface="Arial"/>
                <a:cs typeface="Arial"/>
              </a:rPr>
              <a:t> </a:t>
            </a:r>
            <a:r>
              <a:rPr i="1" u="sng" spc="-45" dirty="0">
                <a:latin typeface="Arial"/>
                <a:cs typeface="Arial"/>
              </a:rPr>
              <a:t>special</a:t>
            </a:r>
            <a:r>
              <a:rPr i="1" u="sng" spc="-100" dirty="0">
                <a:latin typeface="Arial"/>
                <a:cs typeface="Arial"/>
              </a:rPr>
              <a:t> </a:t>
            </a:r>
            <a:r>
              <a:rPr i="1" u="sng" spc="-20" dirty="0">
                <a:latin typeface="Arial"/>
                <a:cs typeface="Arial"/>
              </a:rPr>
              <a:t>pops</a:t>
            </a:r>
            <a:r>
              <a:rPr i="1" u="sng" spc="-100" dirty="0">
                <a:latin typeface="Arial"/>
                <a:cs typeface="Arial"/>
              </a:rPr>
              <a:t> </a:t>
            </a:r>
            <a:r>
              <a:rPr i="1" u="sng" spc="50" dirty="0">
                <a:latin typeface="Arial"/>
                <a:cs typeface="Arial"/>
              </a:rPr>
              <a:t>to</a:t>
            </a:r>
            <a:r>
              <a:rPr i="1" u="sng" spc="-100" dirty="0">
                <a:latin typeface="Arial"/>
                <a:cs typeface="Arial"/>
              </a:rPr>
              <a:t> </a:t>
            </a:r>
            <a:r>
              <a:rPr i="1" u="sng" spc="-210" dirty="0">
                <a:latin typeface="Arial"/>
                <a:cs typeface="Arial"/>
              </a:rPr>
              <a:t>C</a:t>
            </a:r>
            <a:r>
              <a:rPr lang="en-US" i="1" u="sng" spc="-210" dirty="0">
                <a:latin typeface="Arial"/>
                <a:cs typeface="Arial"/>
              </a:rPr>
              <a:t> </a:t>
            </a:r>
            <a:r>
              <a:rPr i="1" u="sng" spc="-210" dirty="0">
                <a:latin typeface="Arial"/>
                <a:cs typeface="Arial"/>
              </a:rPr>
              <a:t>T</a:t>
            </a:r>
            <a:r>
              <a:rPr lang="en-US" i="1" u="sng" spc="-210" dirty="0">
                <a:latin typeface="Arial"/>
                <a:cs typeface="Arial"/>
              </a:rPr>
              <a:t> </a:t>
            </a:r>
            <a:r>
              <a:rPr i="1" u="sng" spc="-210" dirty="0">
                <a:latin typeface="Arial"/>
                <a:cs typeface="Arial"/>
              </a:rPr>
              <a:t>E  </a:t>
            </a:r>
            <a:endParaRPr lang="en-US" i="1" u="sng" spc="-210" dirty="0">
              <a:latin typeface="Arial"/>
              <a:cs typeface="Arial"/>
            </a:endParaRPr>
          </a:p>
          <a:p>
            <a:pPr marL="916940" marR="148590" lvl="2">
              <a:lnSpc>
                <a:spcPct val="69100"/>
              </a:lnSpc>
              <a:spcBef>
                <a:spcPts val="595"/>
              </a:spcBef>
              <a:buClr>
                <a:srgbClr val="7AB800"/>
              </a:buClr>
              <a:tabLst>
                <a:tab pos="1143635" algn="l"/>
              </a:tabLst>
            </a:pPr>
            <a:endParaRPr lang="en-US" sz="1550" spc="-210" dirty="0">
              <a:latin typeface="Arial"/>
              <a:cs typeface="Arial"/>
            </a:endParaRPr>
          </a:p>
          <a:p>
            <a:pPr marL="345440" marR="148590" indent="-342900">
              <a:lnSpc>
                <a:spcPct val="69100"/>
              </a:lnSpc>
              <a:spcBef>
                <a:spcPts val="595"/>
              </a:spcBef>
              <a:buClr>
                <a:srgbClr val="00B0F0"/>
              </a:buClr>
              <a:buFont typeface="Arial" panose="020B0604020202020204" pitchFamily="34" charset="0"/>
              <a:buChar char="•"/>
              <a:tabLst>
                <a:tab pos="1143635" algn="l"/>
              </a:tabLst>
            </a:pPr>
            <a:r>
              <a:rPr sz="2150" b="1" spc="-135" dirty="0">
                <a:latin typeface="Arial"/>
                <a:cs typeface="Arial"/>
              </a:rPr>
              <a:t>5% </a:t>
            </a:r>
            <a:r>
              <a:rPr sz="2150" b="1" spc="10" dirty="0">
                <a:latin typeface="Arial"/>
                <a:cs typeface="Arial"/>
              </a:rPr>
              <a:t>for </a:t>
            </a:r>
            <a:r>
              <a:rPr sz="2150" b="1" spc="-45" dirty="0">
                <a:latin typeface="Arial"/>
                <a:cs typeface="Arial"/>
              </a:rPr>
              <a:t>state</a:t>
            </a:r>
            <a:r>
              <a:rPr sz="2150" b="1" spc="-340" dirty="0">
                <a:latin typeface="Arial"/>
                <a:cs typeface="Arial"/>
              </a:rPr>
              <a:t> </a:t>
            </a:r>
            <a:r>
              <a:rPr sz="2150" b="1" spc="-10" dirty="0">
                <a:latin typeface="Arial"/>
                <a:cs typeface="Arial"/>
              </a:rPr>
              <a:t>administration</a:t>
            </a:r>
            <a:endParaRPr sz="2150" b="1" dirty="0">
              <a:latin typeface="Arial"/>
              <a:cs typeface="Arial"/>
            </a:endParaRPr>
          </a:p>
          <a:p>
            <a:pPr marL="464820" lvl="1">
              <a:lnSpc>
                <a:spcPts val="2150"/>
              </a:lnSpc>
              <a:buClr>
                <a:srgbClr val="7AB800"/>
              </a:buClr>
              <a:tabLst>
                <a:tab pos="691515" algn="l"/>
              </a:tabLst>
            </a:pPr>
            <a:endParaRPr sz="1850" dirty="0">
              <a:latin typeface="Arial"/>
              <a:cs typeface="Arial"/>
            </a:endParaRPr>
          </a:p>
          <a:p>
            <a:pPr marL="238760" indent="-226060">
              <a:lnSpc>
                <a:spcPts val="2525"/>
              </a:lnSpc>
              <a:spcBef>
                <a:spcPts val="259"/>
              </a:spcBef>
              <a:buClr>
                <a:srgbClr val="009AA6"/>
              </a:buClr>
              <a:buChar char="•"/>
              <a:tabLst>
                <a:tab pos="239395" algn="l"/>
              </a:tabLst>
            </a:pPr>
            <a:r>
              <a:rPr lang="en-US" sz="2150" b="1" spc="-55" dirty="0">
                <a:latin typeface="Arial"/>
                <a:cs typeface="Arial"/>
              </a:rPr>
              <a:t>Option to Increase</a:t>
            </a:r>
            <a:r>
              <a:rPr sz="2150" b="1" spc="-145" dirty="0">
                <a:latin typeface="Arial"/>
                <a:cs typeface="Arial"/>
              </a:rPr>
              <a:t> </a:t>
            </a:r>
            <a:r>
              <a:rPr sz="2150" b="1" spc="60" dirty="0">
                <a:latin typeface="Arial"/>
                <a:cs typeface="Arial"/>
              </a:rPr>
              <a:t>to</a:t>
            </a:r>
            <a:r>
              <a:rPr sz="2150" b="1" spc="-145" dirty="0">
                <a:latin typeface="Arial"/>
                <a:cs typeface="Arial"/>
              </a:rPr>
              <a:t> </a:t>
            </a:r>
            <a:r>
              <a:rPr sz="2150" b="1" spc="-120" dirty="0">
                <a:latin typeface="Arial"/>
                <a:cs typeface="Arial"/>
              </a:rPr>
              <a:t>15%</a:t>
            </a:r>
            <a:r>
              <a:rPr sz="2150" b="1" spc="-145" dirty="0">
                <a:latin typeface="Arial"/>
                <a:cs typeface="Arial"/>
              </a:rPr>
              <a:t> </a:t>
            </a:r>
            <a:r>
              <a:rPr sz="2150" b="1" spc="-20" dirty="0">
                <a:latin typeface="Arial"/>
                <a:cs typeface="Arial"/>
              </a:rPr>
              <a:t>(up</a:t>
            </a:r>
            <a:r>
              <a:rPr sz="2150" b="1" spc="-145" dirty="0">
                <a:latin typeface="Arial"/>
                <a:cs typeface="Arial"/>
              </a:rPr>
              <a:t> </a:t>
            </a:r>
            <a:r>
              <a:rPr sz="2150" b="1" spc="10" dirty="0">
                <a:latin typeface="Arial"/>
                <a:cs typeface="Arial"/>
              </a:rPr>
              <a:t>from</a:t>
            </a:r>
            <a:r>
              <a:rPr sz="2150" b="1" spc="-145" dirty="0">
                <a:latin typeface="Arial"/>
                <a:cs typeface="Arial"/>
              </a:rPr>
              <a:t> </a:t>
            </a:r>
            <a:r>
              <a:rPr sz="2150" b="1" spc="-114" dirty="0">
                <a:latin typeface="Arial"/>
                <a:cs typeface="Arial"/>
              </a:rPr>
              <a:t>10%)</a:t>
            </a:r>
            <a:r>
              <a:rPr sz="2150" b="1" spc="-145" dirty="0">
                <a:latin typeface="Arial"/>
                <a:cs typeface="Arial"/>
              </a:rPr>
              <a:t> </a:t>
            </a:r>
            <a:r>
              <a:rPr sz="2150" b="1" spc="10" dirty="0">
                <a:latin typeface="Arial"/>
                <a:cs typeface="Arial"/>
              </a:rPr>
              <a:t>for</a:t>
            </a:r>
            <a:r>
              <a:rPr sz="2150" b="1" spc="-145" dirty="0">
                <a:latin typeface="Arial"/>
                <a:cs typeface="Arial"/>
              </a:rPr>
              <a:t> </a:t>
            </a:r>
            <a:r>
              <a:rPr sz="2150" b="1" spc="-85" dirty="0">
                <a:latin typeface="Arial"/>
                <a:cs typeface="Arial"/>
              </a:rPr>
              <a:t>reserve</a:t>
            </a:r>
            <a:r>
              <a:rPr sz="2150" b="1" spc="-145" dirty="0">
                <a:latin typeface="Arial"/>
                <a:cs typeface="Arial"/>
              </a:rPr>
              <a:t> </a:t>
            </a:r>
            <a:r>
              <a:rPr sz="2150" b="1" spc="20" dirty="0">
                <a:latin typeface="Arial"/>
                <a:cs typeface="Arial"/>
              </a:rPr>
              <a:t>fund</a:t>
            </a:r>
            <a:endParaRPr sz="2150" b="1" dirty="0">
              <a:latin typeface="Arial"/>
              <a:cs typeface="Arial"/>
            </a:endParaRPr>
          </a:p>
          <a:p>
            <a:pPr marL="690880" lvl="1" indent="-226060">
              <a:lnSpc>
                <a:spcPts val="2039"/>
              </a:lnSpc>
              <a:buClr>
                <a:srgbClr val="7AB800"/>
              </a:buClr>
              <a:buChar char="•"/>
              <a:tabLst>
                <a:tab pos="691515" algn="l"/>
              </a:tabLst>
            </a:pPr>
            <a:r>
              <a:rPr sz="1850" spc="-35" dirty="0">
                <a:latin typeface="Arial"/>
                <a:cs typeface="Arial"/>
              </a:rPr>
              <a:t>An</a:t>
            </a:r>
            <a:r>
              <a:rPr sz="1850" spc="-120" dirty="0">
                <a:latin typeface="Arial"/>
                <a:cs typeface="Arial"/>
              </a:rPr>
              <a:t> </a:t>
            </a:r>
            <a:r>
              <a:rPr sz="1850" spc="10" dirty="0">
                <a:latin typeface="Arial"/>
                <a:cs typeface="Arial"/>
              </a:rPr>
              <a:t>optional</a:t>
            </a:r>
            <a:r>
              <a:rPr sz="1850" spc="-120" dirty="0">
                <a:latin typeface="Arial"/>
                <a:cs typeface="Arial"/>
              </a:rPr>
              <a:t> </a:t>
            </a:r>
            <a:r>
              <a:rPr sz="1850" spc="-60" dirty="0">
                <a:latin typeface="Arial"/>
                <a:cs typeface="Arial"/>
              </a:rPr>
              <a:t>‘carve</a:t>
            </a:r>
            <a:r>
              <a:rPr sz="1850" spc="-120" dirty="0">
                <a:latin typeface="Arial"/>
                <a:cs typeface="Arial"/>
              </a:rPr>
              <a:t> </a:t>
            </a:r>
            <a:r>
              <a:rPr sz="1850" spc="20" dirty="0">
                <a:latin typeface="Arial"/>
                <a:cs typeface="Arial"/>
              </a:rPr>
              <a:t>out’</a:t>
            </a:r>
            <a:r>
              <a:rPr sz="1850" spc="-120" dirty="0">
                <a:latin typeface="Arial"/>
                <a:cs typeface="Arial"/>
              </a:rPr>
              <a:t> </a:t>
            </a:r>
            <a:r>
              <a:rPr sz="1850" spc="10" dirty="0">
                <a:latin typeface="Arial"/>
                <a:cs typeface="Arial"/>
              </a:rPr>
              <a:t>the</a:t>
            </a:r>
            <a:r>
              <a:rPr sz="1850" spc="-120" dirty="0">
                <a:latin typeface="Arial"/>
                <a:cs typeface="Arial"/>
              </a:rPr>
              <a:t> </a:t>
            </a:r>
            <a:r>
              <a:rPr sz="1850" spc="-100" dirty="0">
                <a:latin typeface="Arial"/>
                <a:cs typeface="Arial"/>
              </a:rPr>
              <a:t>85%</a:t>
            </a:r>
            <a:r>
              <a:rPr sz="1850" spc="-120" dirty="0">
                <a:latin typeface="Arial"/>
                <a:cs typeface="Arial"/>
              </a:rPr>
              <a:t> </a:t>
            </a:r>
            <a:r>
              <a:rPr sz="1850" spc="15" dirty="0">
                <a:latin typeface="Arial"/>
                <a:cs typeface="Arial"/>
              </a:rPr>
              <a:t>of</a:t>
            </a:r>
            <a:r>
              <a:rPr sz="1850" spc="-120" dirty="0">
                <a:latin typeface="Arial"/>
                <a:cs typeface="Arial"/>
              </a:rPr>
              <a:t> </a:t>
            </a:r>
            <a:r>
              <a:rPr sz="1850" spc="20" dirty="0">
                <a:latin typeface="Arial"/>
                <a:cs typeface="Arial"/>
              </a:rPr>
              <a:t>fund</a:t>
            </a:r>
            <a:r>
              <a:rPr sz="1850" spc="-120" dirty="0">
                <a:latin typeface="Arial"/>
                <a:cs typeface="Arial"/>
              </a:rPr>
              <a:t> </a:t>
            </a:r>
            <a:r>
              <a:rPr sz="1850" spc="25" dirty="0">
                <a:latin typeface="Arial"/>
                <a:cs typeface="Arial"/>
              </a:rPr>
              <a:t>that</a:t>
            </a:r>
            <a:r>
              <a:rPr sz="1850" spc="-120" dirty="0">
                <a:latin typeface="Arial"/>
                <a:cs typeface="Arial"/>
              </a:rPr>
              <a:t> </a:t>
            </a:r>
            <a:r>
              <a:rPr sz="1850" spc="-65" dirty="0">
                <a:latin typeface="Arial"/>
                <a:cs typeface="Arial"/>
              </a:rPr>
              <a:t>goes</a:t>
            </a:r>
            <a:r>
              <a:rPr sz="1850" spc="-120" dirty="0">
                <a:latin typeface="Arial"/>
                <a:cs typeface="Arial"/>
              </a:rPr>
              <a:t> </a:t>
            </a:r>
            <a:r>
              <a:rPr sz="1850" spc="55" dirty="0">
                <a:latin typeface="Arial"/>
                <a:cs typeface="Arial"/>
              </a:rPr>
              <a:t>to</a:t>
            </a:r>
            <a:r>
              <a:rPr sz="1850" spc="-120" dirty="0">
                <a:latin typeface="Arial"/>
                <a:cs typeface="Arial"/>
              </a:rPr>
              <a:t> </a:t>
            </a:r>
            <a:r>
              <a:rPr sz="1850" spc="-55" dirty="0">
                <a:latin typeface="Arial"/>
                <a:cs typeface="Arial"/>
              </a:rPr>
              <a:t>locals</a:t>
            </a:r>
            <a:endParaRPr sz="1850" dirty="0">
              <a:latin typeface="Arial"/>
              <a:cs typeface="Arial"/>
            </a:endParaRPr>
          </a:p>
          <a:p>
            <a:pPr marL="690880" lvl="1" indent="-226060">
              <a:lnSpc>
                <a:spcPts val="2030"/>
              </a:lnSpc>
              <a:buClr>
                <a:srgbClr val="7AB800"/>
              </a:buClr>
              <a:buChar char="•"/>
              <a:tabLst>
                <a:tab pos="691515" algn="l"/>
              </a:tabLst>
            </a:pPr>
            <a:r>
              <a:rPr sz="1850" spc="-30" dirty="0">
                <a:latin typeface="Arial"/>
                <a:cs typeface="Arial"/>
              </a:rPr>
              <a:t>Eligible</a:t>
            </a:r>
            <a:r>
              <a:rPr sz="1850" spc="-120" dirty="0">
                <a:latin typeface="Arial"/>
                <a:cs typeface="Arial"/>
              </a:rPr>
              <a:t> </a:t>
            </a:r>
            <a:r>
              <a:rPr sz="1850" spc="-50" dirty="0">
                <a:latin typeface="Arial"/>
                <a:cs typeface="Arial"/>
              </a:rPr>
              <a:t>agency</a:t>
            </a:r>
            <a:r>
              <a:rPr sz="1850" spc="-120" dirty="0">
                <a:latin typeface="Arial"/>
                <a:cs typeface="Arial"/>
              </a:rPr>
              <a:t> </a:t>
            </a:r>
            <a:r>
              <a:rPr sz="1850" spc="-65" dirty="0">
                <a:latin typeface="Arial"/>
                <a:cs typeface="Arial"/>
              </a:rPr>
              <a:t>can</a:t>
            </a:r>
            <a:r>
              <a:rPr sz="1850" spc="-120" dirty="0">
                <a:latin typeface="Arial"/>
                <a:cs typeface="Arial"/>
              </a:rPr>
              <a:t> </a:t>
            </a:r>
            <a:r>
              <a:rPr sz="1850" spc="-60" dirty="0">
                <a:latin typeface="Arial"/>
                <a:cs typeface="Arial"/>
              </a:rPr>
              <a:t>choose</a:t>
            </a:r>
            <a:r>
              <a:rPr sz="1850" spc="-120" dirty="0">
                <a:latin typeface="Arial"/>
                <a:cs typeface="Arial"/>
              </a:rPr>
              <a:t> </a:t>
            </a:r>
            <a:r>
              <a:rPr sz="1850" spc="20" dirty="0">
                <a:latin typeface="Arial"/>
                <a:cs typeface="Arial"/>
              </a:rPr>
              <a:t>how</a:t>
            </a:r>
            <a:r>
              <a:rPr sz="1850" spc="-120" dirty="0">
                <a:latin typeface="Arial"/>
                <a:cs typeface="Arial"/>
              </a:rPr>
              <a:t> </a:t>
            </a:r>
            <a:r>
              <a:rPr sz="1850" spc="55" dirty="0">
                <a:latin typeface="Arial"/>
                <a:cs typeface="Arial"/>
              </a:rPr>
              <a:t>to</a:t>
            </a:r>
            <a:r>
              <a:rPr sz="1850" spc="-120" dirty="0">
                <a:latin typeface="Arial"/>
                <a:cs typeface="Arial"/>
              </a:rPr>
              <a:t> </a:t>
            </a:r>
            <a:r>
              <a:rPr sz="1850" spc="5" dirty="0">
                <a:latin typeface="Arial"/>
                <a:cs typeface="Arial"/>
              </a:rPr>
              <a:t>distribute</a:t>
            </a:r>
            <a:r>
              <a:rPr sz="1850" spc="-120" dirty="0">
                <a:latin typeface="Arial"/>
                <a:cs typeface="Arial"/>
              </a:rPr>
              <a:t> </a:t>
            </a:r>
            <a:r>
              <a:rPr sz="1850" spc="-20" dirty="0">
                <a:latin typeface="Arial"/>
                <a:cs typeface="Arial"/>
              </a:rPr>
              <a:t>funds</a:t>
            </a:r>
            <a:r>
              <a:rPr sz="1850" spc="-120" dirty="0">
                <a:latin typeface="Arial"/>
                <a:cs typeface="Arial"/>
              </a:rPr>
              <a:t> </a:t>
            </a:r>
            <a:r>
              <a:rPr sz="1850" spc="55" dirty="0">
                <a:latin typeface="Arial"/>
                <a:cs typeface="Arial"/>
              </a:rPr>
              <a:t>to</a:t>
            </a:r>
            <a:r>
              <a:rPr sz="1850" spc="-120" dirty="0">
                <a:latin typeface="Arial"/>
                <a:cs typeface="Arial"/>
              </a:rPr>
              <a:t> </a:t>
            </a:r>
            <a:r>
              <a:rPr sz="1850" spc="-55" dirty="0">
                <a:latin typeface="Arial"/>
                <a:cs typeface="Arial"/>
              </a:rPr>
              <a:t>locals</a:t>
            </a:r>
            <a:endParaRPr sz="1850" dirty="0">
              <a:latin typeface="Arial"/>
              <a:cs typeface="Arial"/>
            </a:endParaRPr>
          </a:p>
          <a:p>
            <a:pPr marL="690880" lvl="1" indent="-226060">
              <a:lnSpc>
                <a:spcPts val="2075"/>
              </a:lnSpc>
              <a:buClr>
                <a:srgbClr val="7AB800"/>
              </a:buClr>
              <a:buChar char="•"/>
              <a:tabLst>
                <a:tab pos="691515" algn="l"/>
              </a:tabLst>
            </a:pPr>
            <a:r>
              <a:rPr sz="1850" spc="-50" dirty="0">
                <a:latin typeface="Arial"/>
                <a:cs typeface="Arial"/>
              </a:rPr>
              <a:t>New</a:t>
            </a:r>
            <a:r>
              <a:rPr sz="1850" spc="-120" dirty="0">
                <a:latin typeface="Arial"/>
                <a:cs typeface="Arial"/>
              </a:rPr>
              <a:t> </a:t>
            </a:r>
            <a:r>
              <a:rPr sz="1850" spc="15" dirty="0">
                <a:latin typeface="Arial"/>
                <a:cs typeface="Arial"/>
              </a:rPr>
              <a:t>population</a:t>
            </a:r>
            <a:r>
              <a:rPr sz="1850" spc="-120" dirty="0">
                <a:latin typeface="Arial"/>
                <a:cs typeface="Arial"/>
              </a:rPr>
              <a:t> </a:t>
            </a:r>
            <a:r>
              <a:rPr sz="1850" spc="-45" dirty="0">
                <a:latin typeface="Arial"/>
                <a:cs typeface="Arial"/>
              </a:rPr>
              <a:t>focus</a:t>
            </a:r>
            <a:r>
              <a:rPr sz="1850" spc="-120" dirty="0">
                <a:latin typeface="Arial"/>
                <a:cs typeface="Arial"/>
              </a:rPr>
              <a:t> </a:t>
            </a:r>
            <a:r>
              <a:rPr sz="1850" i="1" spc="-15" dirty="0">
                <a:latin typeface="Arial"/>
                <a:cs typeface="Arial"/>
              </a:rPr>
              <a:t>(in</a:t>
            </a:r>
            <a:r>
              <a:rPr sz="1850" i="1" spc="-120" dirty="0">
                <a:latin typeface="Arial"/>
                <a:cs typeface="Arial"/>
              </a:rPr>
              <a:t> </a:t>
            </a:r>
            <a:r>
              <a:rPr sz="1850" i="1" spc="-20" dirty="0">
                <a:latin typeface="Arial"/>
                <a:cs typeface="Arial"/>
              </a:rPr>
              <a:t>existing</a:t>
            </a:r>
            <a:r>
              <a:rPr sz="1850" i="1" spc="-120" dirty="0">
                <a:latin typeface="Arial"/>
                <a:cs typeface="Arial"/>
              </a:rPr>
              <a:t> </a:t>
            </a:r>
            <a:r>
              <a:rPr sz="1850" i="1" spc="55" dirty="0">
                <a:latin typeface="Arial"/>
                <a:cs typeface="Arial"/>
              </a:rPr>
              <a:t>to</a:t>
            </a:r>
            <a:r>
              <a:rPr sz="1850" i="1" spc="-120" dirty="0">
                <a:latin typeface="Arial"/>
                <a:cs typeface="Arial"/>
              </a:rPr>
              <a:t> </a:t>
            </a:r>
            <a:r>
              <a:rPr sz="1850" i="1" spc="15" dirty="0">
                <a:latin typeface="Arial"/>
                <a:cs typeface="Arial"/>
              </a:rPr>
              <a:t>high</a:t>
            </a:r>
            <a:r>
              <a:rPr sz="1850" i="1" spc="-120" dirty="0">
                <a:latin typeface="Arial"/>
                <a:cs typeface="Arial"/>
              </a:rPr>
              <a:t> </a:t>
            </a:r>
            <a:r>
              <a:rPr sz="1850" i="1" spc="-135" dirty="0">
                <a:latin typeface="Arial"/>
                <a:cs typeface="Arial"/>
              </a:rPr>
              <a:t>#s,</a:t>
            </a:r>
            <a:r>
              <a:rPr sz="1850" i="1" spc="-120" dirty="0">
                <a:latin typeface="Arial"/>
                <a:cs typeface="Arial"/>
              </a:rPr>
              <a:t> </a:t>
            </a:r>
            <a:r>
              <a:rPr sz="1850" i="1" spc="15" dirty="0">
                <a:latin typeface="Arial"/>
                <a:cs typeface="Arial"/>
              </a:rPr>
              <a:t>high</a:t>
            </a:r>
            <a:r>
              <a:rPr sz="1850" i="1" spc="-120" dirty="0">
                <a:latin typeface="Arial"/>
                <a:cs typeface="Arial"/>
              </a:rPr>
              <a:t> </a:t>
            </a:r>
            <a:r>
              <a:rPr sz="1850" i="1" spc="-145" dirty="0">
                <a:latin typeface="Arial"/>
                <a:cs typeface="Arial"/>
              </a:rPr>
              <a:t>%,</a:t>
            </a:r>
            <a:r>
              <a:rPr sz="1850" i="1" spc="-120" dirty="0">
                <a:latin typeface="Arial"/>
                <a:cs typeface="Arial"/>
              </a:rPr>
              <a:t> </a:t>
            </a:r>
            <a:r>
              <a:rPr sz="1850" i="1" spc="-30" dirty="0">
                <a:latin typeface="Arial"/>
                <a:cs typeface="Arial"/>
              </a:rPr>
              <a:t>rural)</a:t>
            </a:r>
            <a:endParaRPr sz="1850" i="1" dirty="0">
              <a:latin typeface="Arial"/>
              <a:cs typeface="Arial"/>
            </a:endParaRPr>
          </a:p>
          <a:p>
            <a:pPr marL="690880" lvl="1" indent="-226060">
              <a:lnSpc>
                <a:spcPts val="2150"/>
              </a:lnSpc>
              <a:buClr>
                <a:srgbClr val="7AB800"/>
              </a:buClr>
              <a:buChar char="•"/>
              <a:tabLst>
                <a:tab pos="691515" algn="l"/>
              </a:tabLst>
            </a:pPr>
            <a:r>
              <a:rPr sz="1850" spc="-95" dirty="0">
                <a:latin typeface="Arial"/>
                <a:cs typeface="Arial"/>
              </a:rPr>
              <a:t>Focus</a:t>
            </a:r>
            <a:r>
              <a:rPr sz="1850" spc="-140" dirty="0">
                <a:latin typeface="Arial"/>
                <a:cs typeface="Arial"/>
              </a:rPr>
              <a:t> </a:t>
            </a:r>
            <a:r>
              <a:rPr sz="1850" spc="5" dirty="0">
                <a:latin typeface="Arial"/>
                <a:cs typeface="Arial"/>
              </a:rPr>
              <a:t>on</a:t>
            </a:r>
            <a:r>
              <a:rPr sz="1850" spc="-140" dirty="0">
                <a:latin typeface="Arial"/>
                <a:cs typeface="Arial"/>
              </a:rPr>
              <a:t> </a:t>
            </a:r>
            <a:r>
              <a:rPr sz="1850" spc="-5" dirty="0">
                <a:latin typeface="Arial"/>
                <a:cs typeface="Arial"/>
              </a:rPr>
              <a:t>innovation,</a:t>
            </a:r>
            <a:r>
              <a:rPr sz="1850" spc="-140" dirty="0">
                <a:latin typeface="Arial"/>
                <a:cs typeface="Arial"/>
              </a:rPr>
              <a:t> </a:t>
            </a:r>
            <a:r>
              <a:rPr sz="1850" spc="-5" dirty="0">
                <a:latin typeface="Arial"/>
                <a:cs typeface="Arial"/>
              </a:rPr>
              <a:t>program</a:t>
            </a:r>
            <a:r>
              <a:rPr sz="1850" spc="-140" dirty="0">
                <a:latin typeface="Arial"/>
                <a:cs typeface="Arial"/>
              </a:rPr>
              <a:t> </a:t>
            </a:r>
            <a:r>
              <a:rPr sz="1850" spc="15" dirty="0">
                <a:latin typeface="Arial"/>
                <a:cs typeface="Arial"/>
              </a:rPr>
              <a:t>of</a:t>
            </a:r>
            <a:r>
              <a:rPr sz="1850" spc="-140" dirty="0">
                <a:latin typeface="Arial"/>
                <a:cs typeface="Arial"/>
              </a:rPr>
              <a:t> </a:t>
            </a:r>
            <a:r>
              <a:rPr sz="1850" spc="-15" dirty="0">
                <a:latin typeface="Arial"/>
                <a:cs typeface="Arial"/>
              </a:rPr>
              <a:t>study</a:t>
            </a:r>
            <a:endParaRPr sz="18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0058400" cy="77724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44448" y="0"/>
            <a:ext cx="10381893" cy="7767003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60118" y="1926200"/>
            <a:ext cx="3031443" cy="3933144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0880" y="2704926"/>
            <a:ext cx="3026335" cy="27198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algn="ctr" rtl="0">
              <a:lnSpc>
                <a:spcPct val="90000"/>
              </a:lnSpc>
              <a:spcBef>
                <a:spcPct val="0"/>
              </a:spcBef>
            </a:pPr>
            <a:r>
              <a:rPr lang="en-US" sz="4000" kern="1200" spc="-15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Who </a:t>
            </a:r>
            <a:r>
              <a:rPr lang="en-US" sz="4000" kern="1200" spc="-31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Is </a:t>
            </a:r>
            <a:r>
              <a:rPr lang="en-US" sz="4000" kern="1200" spc="-9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Included:</a:t>
            </a:r>
            <a:r>
              <a:rPr lang="en-US" sz="4000" kern="1200" spc="-42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spc="-17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Postsecondary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24528" y="911961"/>
            <a:ext cx="5182590" cy="59484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spc="-100" dirty="0"/>
              <a:t>Postsecondary </a:t>
            </a:r>
            <a:r>
              <a:rPr lang="en-US" sz="4400" spc="-385" dirty="0"/>
              <a:t>C T E </a:t>
            </a:r>
            <a:r>
              <a:rPr lang="en-US" sz="4400" spc="-50" dirty="0"/>
              <a:t>Concentrator</a:t>
            </a:r>
            <a:r>
              <a:rPr lang="en-US" sz="4400" spc="-114" dirty="0"/>
              <a:t> </a:t>
            </a:r>
          </a:p>
          <a:p>
            <a:pPr>
              <a:lnSpc>
                <a:spcPct val="90000"/>
              </a:lnSpc>
            </a:pPr>
            <a:r>
              <a:rPr lang="en-US" sz="3200" i="1" spc="-15" dirty="0"/>
              <a:t>Common Definition</a:t>
            </a:r>
            <a:r>
              <a:rPr lang="en-US" sz="3200" spc="-15" dirty="0"/>
              <a:t>:</a:t>
            </a:r>
            <a:endParaRPr lang="en-US" sz="3200" dirty="0"/>
          </a:p>
          <a:p>
            <a:pPr marL="238760" indent="-228600">
              <a:lnSpc>
                <a:spcPct val="90000"/>
              </a:lnSpc>
              <a:spcBef>
                <a:spcPts val="655"/>
              </a:spcBef>
              <a:buClr>
                <a:srgbClr val="009AA6"/>
              </a:buClr>
              <a:buFont typeface="Arial" panose="020B0604020202020204" pitchFamily="34" charset="0"/>
              <a:buChar char="•"/>
              <a:tabLst>
                <a:tab pos="239395" algn="l"/>
              </a:tabLst>
            </a:pPr>
            <a:r>
              <a:rPr lang="en-US" sz="2400" spc="-195" dirty="0"/>
              <a:t>a</a:t>
            </a:r>
            <a:r>
              <a:rPr lang="en-US" sz="2400" spc="-180" dirty="0"/>
              <a:t>  </a:t>
            </a:r>
            <a:r>
              <a:rPr lang="en-US" sz="2400" b="1" spc="-15" dirty="0"/>
              <a:t>student</a:t>
            </a:r>
            <a:r>
              <a:rPr lang="en-US" sz="2400" b="1" spc="-180" dirty="0"/>
              <a:t> </a:t>
            </a:r>
            <a:r>
              <a:rPr lang="en-US" sz="2400" b="1" spc="-25" dirty="0"/>
              <a:t>enrolled…</a:t>
            </a:r>
            <a:r>
              <a:rPr lang="en-US" sz="2400" b="1" spc="-180" dirty="0"/>
              <a:t> </a:t>
            </a:r>
            <a:r>
              <a:rPr lang="en-US" sz="2400" spc="15" dirty="0"/>
              <a:t>who</a:t>
            </a:r>
            <a:r>
              <a:rPr lang="en-US" sz="2400" spc="-180" dirty="0"/>
              <a:t> </a:t>
            </a:r>
            <a:r>
              <a:rPr lang="en-US" sz="2400" spc="-165" dirty="0"/>
              <a:t>has:</a:t>
            </a:r>
            <a:endParaRPr lang="en-US" sz="2400" dirty="0"/>
          </a:p>
          <a:p>
            <a:pPr marL="464820" marR="186690" lvl="1" indent="-228600">
              <a:lnSpc>
                <a:spcPct val="90000"/>
              </a:lnSpc>
              <a:spcBef>
                <a:spcPts val="500"/>
              </a:spcBef>
              <a:buClr>
                <a:srgbClr val="7AB800"/>
              </a:buClr>
              <a:buFont typeface="Arial" panose="020B0604020202020204" pitchFamily="34" charset="0"/>
              <a:buChar char="•"/>
              <a:tabLst>
                <a:tab pos="634365" algn="l"/>
              </a:tabLst>
            </a:pPr>
            <a:r>
              <a:rPr lang="en-US" sz="2400" spc="-65" dirty="0"/>
              <a:t>earned</a:t>
            </a:r>
            <a:r>
              <a:rPr lang="en-US" sz="2400" spc="-150" dirty="0"/>
              <a:t> </a:t>
            </a:r>
            <a:r>
              <a:rPr lang="en-US" sz="2400" spc="-15" dirty="0"/>
              <a:t>at</a:t>
            </a:r>
            <a:r>
              <a:rPr lang="en-US" sz="2400" spc="-150" dirty="0"/>
              <a:t> </a:t>
            </a:r>
            <a:r>
              <a:rPr lang="en-US" sz="2400" spc="-70" dirty="0"/>
              <a:t>least</a:t>
            </a:r>
            <a:r>
              <a:rPr lang="en-US" sz="2400" spc="-150" dirty="0"/>
              <a:t> </a:t>
            </a:r>
            <a:r>
              <a:rPr lang="en-US" sz="2400" spc="-90" dirty="0"/>
              <a:t>12</a:t>
            </a:r>
            <a:r>
              <a:rPr lang="en-US" sz="2400" spc="-150" dirty="0"/>
              <a:t> </a:t>
            </a:r>
            <a:r>
              <a:rPr lang="en-US" sz="2400" spc="-40" dirty="0"/>
              <a:t>credits</a:t>
            </a:r>
            <a:r>
              <a:rPr lang="en-US" sz="2400" spc="-150" dirty="0"/>
              <a:t> </a:t>
            </a:r>
            <a:r>
              <a:rPr lang="en-US" sz="2400" spc="45" dirty="0"/>
              <a:t>within</a:t>
            </a:r>
            <a:r>
              <a:rPr lang="en-US" sz="2400" spc="-150" dirty="0"/>
              <a:t> </a:t>
            </a:r>
            <a:r>
              <a:rPr lang="en-US" sz="2400" spc="-165" dirty="0"/>
              <a:t>a</a:t>
            </a:r>
            <a:r>
              <a:rPr lang="en-US" sz="2400" spc="-150" dirty="0"/>
              <a:t> </a:t>
            </a:r>
            <a:r>
              <a:rPr lang="en-US" sz="2400" spc="-90" dirty="0"/>
              <a:t>career</a:t>
            </a:r>
            <a:r>
              <a:rPr lang="en-US" sz="2400" spc="-150" dirty="0"/>
              <a:t> </a:t>
            </a:r>
            <a:r>
              <a:rPr lang="en-US" sz="2400" spc="-45" dirty="0"/>
              <a:t>and</a:t>
            </a:r>
            <a:r>
              <a:rPr lang="en-US" sz="2400" spc="-150" dirty="0"/>
              <a:t> </a:t>
            </a:r>
            <a:r>
              <a:rPr lang="en-US" sz="2400" spc="-35" dirty="0"/>
              <a:t>technical </a:t>
            </a:r>
            <a:r>
              <a:rPr lang="en-US" sz="2400" spc="-25" dirty="0"/>
              <a:t>education</a:t>
            </a:r>
            <a:r>
              <a:rPr lang="en-US" sz="2400" spc="-155" dirty="0"/>
              <a:t> </a:t>
            </a:r>
            <a:r>
              <a:rPr lang="en-US" sz="2400" spc="-15" dirty="0"/>
              <a:t>program</a:t>
            </a:r>
            <a:r>
              <a:rPr lang="en-US" sz="2400" spc="-155" dirty="0"/>
              <a:t> </a:t>
            </a:r>
            <a:r>
              <a:rPr lang="en-US" sz="2400" spc="-5" dirty="0"/>
              <a:t>or</a:t>
            </a:r>
            <a:r>
              <a:rPr lang="en-US" sz="2400" spc="-155" dirty="0"/>
              <a:t> </a:t>
            </a:r>
            <a:r>
              <a:rPr lang="en-US" sz="2400" spc="-15" dirty="0"/>
              <a:t>program</a:t>
            </a:r>
            <a:r>
              <a:rPr lang="en-US" sz="2400" spc="-155" dirty="0"/>
              <a:t> </a:t>
            </a:r>
            <a:r>
              <a:rPr lang="en-US" sz="2400" spc="15" dirty="0"/>
              <a:t>of</a:t>
            </a:r>
            <a:r>
              <a:rPr lang="en-US" sz="2400" spc="-155" dirty="0"/>
              <a:t> </a:t>
            </a:r>
            <a:r>
              <a:rPr lang="en-US" sz="2400" spc="-50" dirty="0"/>
              <a:t>study;</a:t>
            </a:r>
            <a:endParaRPr lang="en-US" sz="2400" dirty="0"/>
          </a:p>
          <a:p>
            <a:pPr marL="916940" indent="-228600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Char char="•"/>
            </a:pPr>
            <a:r>
              <a:rPr lang="en-US" sz="2400" b="1" i="1" u="sng" spc="-10" dirty="0"/>
              <a:t>or</a:t>
            </a:r>
            <a:endParaRPr lang="en-US" sz="2400" b="1" i="1" u="sng" dirty="0"/>
          </a:p>
          <a:p>
            <a:pPr marL="464820" marR="238760" lvl="1" indent="-228600">
              <a:lnSpc>
                <a:spcPct val="90000"/>
              </a:lnSpc>
              <a:spcBef>
                <a:spcPts val="600"/>
              </a:spcBef>
              <a:buClr>
                <a:srgbClr val="7AB800"/>
              </a:buClr>
              <a:buFont typeface="Arial" panose="020B0604020202020204" pitchFamily="34" charset="0"/>
              <a:buChar char="•"/>
              <a:tabLst>
                <a:tab pos="634365" algn="l"/>
              </a:tabLst>
            </a:pPr>
            <a:r>
              <a:rPr lang="en-US" sz="2400" spc="-10" dirty="0"/>
              <a:t>completed </a:t>
            </a:r>
            <a:r>
              <a:rPr lang="en-US" sz="2400" spc="-85" dirty="0"/>
              <a:t>such </a:t>
            </a:r>
            <a:r>
              <a:rPr lang="en-US" sz="2400" spc="-165" dirty="0"/>
              <a:t>a </a:t>
            </a:r>
            <a:r>
              <a:rPr lang="en-US" sz="2400" spc="-15" dirty="0"/>
              <a:t>program </a:t>
            </a:r>
            <a:r>
              <a:rPr lang="en-US" sz="2400" spc="35" dirty="0"/>
              <a:t>if </a:t>
            </a:r>
            <a:r>
              <a:rPr lang="en-US" sz="2400" spc="5" dirty="0"/>
              <a:t>the </a:t>
            </a:r>
            <a:r>
              <a:rPr lang="en-US" sz="2400" spc="-15" dirty="0"/>
              <a:t>program </a:t>
            </a:r>
            <a:r>
              <a:rPr lang="en-US" sz="2400" spc="-105" dirty="0"/>
              <a:t>encompasses</a:t>
            </a:r>
            <a:r>
              <a:rPr lang="en-US" sz="2400" spc="-155" dirty="0"/>
              <a:t> </a:t>
            </a:r>
            <a:r>
              <a:rPr lang="en-US" sz="2400" spc="-35" dirty="0"/>
              <a:t>fewer</a:t>
            </a:r>
            <a:r>
              <a:rPr lang="en-US" sz="2400" spc="-155" dirty="0"/>
              <a:t> </a:t>
            </a:r>
            <a:r>
              <a:rPr lang="en-US" sz="2400" spc="-5" dirty="0"/>
              <a:t>than</a:t>
            </a:r>
            <a:r>
              <a:rPr lang="en-US" sz="2400" spc="-155" dirty="0"/>
              <a:t> </a:t>
            </a:r>
            <a:r>
              <a:rPr lang="en-US" sz="2400" spc="-90" dirty="0"/>
              <a:t>12</a:t>
            </a:r>
            <a:r>
              <a:rPr lang="en-US" sz="2400" spc="-155" dirty="0"/>
              <a:t> </a:t>
            </a:r>
            <a:r>
              <a:rPr lang="en-US" sz="2400" spc="-40" dirty="0"/>
              <a:t>credits</a:t>
            </a:r>
            <a:r>
              <a:rPr lang="en-US" sz="2400" spc="-155" dirty="0"/>
              <a:t> </a:t>
            </a:r>
            <a:r>
              <a:rPr lang="en-US" sz="2400" spc="-5" dirty="0"/>
              <a:t>or</a:t>
            </a:r>
            <a:r>
              <a:rPr lang="en-US" sz="2400" spc="-155" dirty="0"/>
              <a:t> </a:t>
            </a:r>
            <a:r>
              <a:rPr lang="en-US" sz="2400" spc="5" dirty="0"/>
              <a:t>the</a:t>
            </a:r>
            <a:r>
              <a:rPr lang="en-US" sz="2400" spc="-155" dirty="0"/>
              <a:t> </a:t>
            </a:r>
            <a:r>
              <a:rPr lang="en-US" sz="2400" spc="-20" dirty="0"/>
              <a:t>equivalent</a:t>
            </a:r>
            <a:r>
              <a:rPr lang="en-US" sz="2400" spc="-155" dirty="0"/>
              <a:t> </a:t>
            </a:r>
            <a:r>
              <a:rPr lang="en-US" sz="2400" spc="20" dirty="0"/>
              <a:t>in </a:t>
            </a:r>
            <a:r>
              <a:rPr lang="en-US" sz="2400" spc="-5" dirty="0"/>
              <a:t>total.</a:t>
            </a:r>
          </a:p>
          <a:p>
            <a:pPr marL="464820" marR="238760" lvl="1" indent="-228600">
              <a:lnSpc>
                <a:spcPct val="90000"/>
              </a:lnSpc>
              <a:spcBef>
                <a:spcPts val="600"/>
              </a:spcBef>
              <a:buClr>
                <a:srgbClr val="7AB800"/>
              </a:buClr>
              <a:buFont typeface="Arial" panose="020B0604020202020204" pitchFamily="34" charset="0"/>
              <a:buChar char="•"/>
              <a:tabLst>
                <a:tab pos="634365" algn="l"/>
              </a:tabLst>
            </a:pPr>
            <a:endParaRPr lang="en-US" sz="1900" spc="-5" dirty="0"/>
          </a:p>
          <a:p>
            <a:pPr marL="236220" marR="238760" lvl="1">
              <a:lnSpc>
                <a:spcPct val="90000"/>
              </a:lnSpc>
              <a:spcBef>
                <a:spcPts val="600"/>
              </a:spcBef>
              <a:buClr>
                <a:srgbClr val="7AB800"/>
              </a:buClr>
              <a:tabLst>
                <a:tab pos="634365" algn="l"/>
              </a:tabLst>
            </a:pPr>
            <a:endParaRPr lang="en-US" sz="19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3355" y="923687"/>
            <a:ext cx="6791689" cy="1206500"/>
          </a:xfrm>
          <a:prstGeom prst="rect">
            <a:avLst/>
          </a:prstGeom>
        </p:spPr>
        <p:txBody>
          <a:bodyPr vert="horz" wrap="square" lIns="0" tIns="228610" rIns="0" bIns="0" rtlCol="0">
            <a:spAutoFit/>
          </a:bodyPr>
          <a:lstStyle/>
          <a:p>
            <a:pPr marL="514350">
              <a:lnSpc>
                <a:spcPct val="100000"/>
              </a:lnSpc>
            </a:pPr>
            <a:r>
              <a:rPr lang="en-US" spc="-175"/>
              <a:t>Postsecondary</a:t>
            </a:r>
            <a:r>
              <a:rPr lang="en-US" spc="-295"/>
              <a:t> </a:t>
            </a:r>
            <a:r>
              <a:rPr lang="en-US" spc="-95"/>
              <a:t>Indicators</a:t>
            </a:r>
            <a:endParaRPr lang="en-US" spc="-95" dirty="0"/>
          </a:p>
        </p:txBody>
      </p:sp>
      <p:sp>
        <p:nvSpPr>
          <p:cNvPr id="3" name="object 3"/>
          <p:cNvSpPr txBox="1"/>
          <p:nvPr/>
        </p:nvSpPr>
        <p:spPr>
          <a:xfrm>
            <a:off x="609600" y="2603997"/>
            <a:ext cx="9067800" cy="42097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760" marR="5080" indent="-226060">
              <a:lnSpc>
                <a:spcPct val="80100"/>
              </a:lnSpc>
              <a:buClr>
                <a:srgbClr val="009AA6"/>
              </a:buClr>
              <a:buChar char="•"/>
              <a:tabLst>
                <a:tab pos="239395" algn="l"/>
              </a:tabLst>
            </a:pPr>
            <a:r>
              <a:rPr sz="2550" spc="-90" dirty="0">
                <a:latin typeface="Arial" panose="020B0604020202020204" pitchFamily="34" charset="0"/>
                <a:cs typeface="Arial" panose="020B0604020202020204" pitchFamily="34" charset="0"/>
              </a:rPr>
              <a:t>Percentage </a:t>
            </a:r>
            <a:r>
              <a:rPr sz="2550" spc="15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sz="2550" b="1" spc="-355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550" b="1" spc="-3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50" b="1" spc="-355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550" b="1" spc="-3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50" b="1" spc="-355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US" sz="2550" b="1" spc="-3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50" b="1" spc="-45" dirty="0">
                <a:latin typeface="Arial" panose="020B0604020202020204" pitchFamily="34" charset="0"/>
                <a:cs typeface="Arial" panose="020B0604020202020204" pitchFamily="34" charset="0"/>
              </a:rPr>
              <a:t>concentrators </a:t>
            </a:r>
            <a:r>
              <a:rPr sz="2550" spc="-35" dirty="0">
                <a:latin typeface="Arial" panose="020B0604020202020204" pitchFamily="34" charset="0"/>
                <a:cs typeface="Arial" panose="020B0604020202020204" pitchFamily="34" charset="0"/>
              </a:rPr>
              <a:t>who,</a:t>
            </a:r>
            <a:r>
              <a:rPr lang="en-US" sz="255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50" i="1" spc="30" dirty="0">
                <a:latin typeface="Arial" panose="020B0604020202020204" pitchFamily="34" charset="0"/>
                <a:cs typeface="Arial" panose="020B0604020202020204" pitchFamily="34" charset="0"/>
              </a:rPr>
              <a:t>during </a:t>
            </a:r>
            <a:r>
              <a:rPr sz="2650" i="1" spc="1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2650" i="1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50" i="1" spc="40" dirty="0">
                <a:latin typeface="Arial" panose="020B0604020202020204" pitchFamily="34" charset="0"/>
                <a:cs typeface="Arial" panose="020B0604020202020204" pitchFamily="34" charset="0"/>
              </a:rPr>
              <a:t>second </a:t>
            </a:r>
            <a:r>
              <a:rPr sz="2650" i="1" spc="-20" dirty="0">
                <a:latin typeface="Arial" panose="020B0604020202020204" pitchFamily="34" charset="0"/>
                <a:cs typeface="Arial" panose="020B0604020202020204" pitchFamily="34" charset="0"/>
              </a:rPr>
              <a:t>quarter </a:t>
            </a:r>
            <a:r>
              <a:rPr sz="2650" i="1" spc="-55" dirty="0">
                <a:latin typeface="Arial" panose="020B0604020202020204" pitchFamily="34" charset="0"/>
                <a:cs typeface="Arial" panose="020B0604020202020204" pitchFamily="34" charset="0"/>
              </a:rPr>
              <a:t>after </a:t>
            </a:r>
            <a:r>
              <a:rPr sz="2650" i="1" dirty="0"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sz="2650" i="1" spc="15" dirty="0">
                <a:latin typeface="Arial" panose="020B0604020202020204" pitchFamily="34" charset="0"/>
                <a:cs typeface="Arial" panose="020B0604020202020204" pitchFamily="34" charset="0"/>
              </a:rPr>
              <a:t>completion</a:t>
            </a:r>
            <a:r>
              <a:rPr sz="2550" spc="15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55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50" spc="-45" dirty="0">
                <a:latin typeface="Arial" panose="020B0604020202020204" pitchFamily="34" charset="0"/>
                <a:cs typeface="Arial" panose="020B0604020202020204" pitchFamily="34" charset="0"/>
              </a:rPr>
              <a:t>remain</a:t>
            </a:r>
            <a:r>
              <a:rPr lang="en-US" sz="255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50" spc="-20" dirty="0">
                <a:latin typeface="Arial" panose="020B0604020202020204" pitchFamily="34" charset="0"/>
                <a:cs typeface="Arial" panose="020B0604020202020204" pitchFamily="34" charset="0"/>
              </a:rPr>
              <a:t>enrolled</a:t>
            </a:r>
            <a:r>
              <a:rPr sz="2550" spc="-1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50" spc="2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550" spc="-1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50" spc="-65" dirty="0">
                <a:latin typeface="Arial" panose="020B0604020202020204" pitchFamily="34" charset="0"/>
                <a:cs typeface="Arial" panose="020B0604020202020204" pitchFamily="34" charset="0"/>
              </a:rPr>
              <a:t>postsecondary</a:t>
            </a:r>
            <a:r>
              <a:rPr sz="2550" spc="-1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50" spc="-40" dirty="0">
                <a:latin typeface="Arial" panose="020B0604020202020204" pitchFamily="34" charset="0"/>
                <a:cs typeface="Arial" panose="020B0604020202020204" pitchFamily="34" charset="0"/>
              </a:rPr>
              <a:t>education,</a:t>
            </a:r>
            <a:r>
              <a:rPr sz="2550" spc="-1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50" spc="-110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2550" spc="-1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50" spc="2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550" spc="-1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50" spc="-75" dirty="0">
                <a:latin typeface="Arial" panose="020B0604020202020204" pitchFamily="34" charset="0"/>
                <a:cs typeface="Arial" panose="020B0604020202020204" pitchFamily="34" charset="0"/>
              </a:rPr>
              <a:t>advanced </a:t>
            </a:r>
            <a:r>
              <a:rPr sz="2550" spc="-15" dirty="0">
                <a:latin typeface="Arial" panose="020B0604020202020204" pitchFamily="34" charset="0"/>
                <a:cs typeface="Arial" panose="020B0604020202020204" pitchFamily="34" charset="0"/>
              </a:rPr>
              <a:t>training,</a:t>
            </a:r>
            <a:r>
              <a:rPr sz="2550" spc="-1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50" dirty="0">
                <a:latin typeface="Arial" panose="020B0604020202020204" pitchFamily="34" charset="0"/>
                <a:cs typeface="Arial" panose="020B0604020202020204" pitchFamily="34" charset="0"/>
              </a:rPr>
              <a:t>military</a:t>
            </a:r>
            <a:r>
              <a:rPr sz="2550" spc="-1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50" spc="-105" dirty="0">
                <a:latin typeface="Arial" panose="020B0604020202020204" pitchFamily="34" charset="0"/>
                <a:cs typeface="Arial" panose="020B0604020202020204" pitchFamily="34" charset="0"/>
              </a:rPr>
              <a:t>service,</a:t>
            </a:r>
            <a:r>
              <a:rPr sz="2550" spc="-1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50" spc="-1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550" spc="-1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50" spc="-18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550" spc="-1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50" spc="-20" dirty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sz="2550" spc="-1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50" spc="-95" dirty="0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r>
              <a:rPr sz="2550" spc="-1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50" spc="-20" dirty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r>
              <a:rPr lang="en-US" sz="25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50" spc="-1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550" spc="-1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50" spc="-110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2550" spc="-1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50" spc="-55" dirty="0">
                <a:latin typeface="Arial" panose="020B0604020202020204" pitchFamily="34" charset="0"/>
                <a:cs typeface="Arial" panose="020B0604020202020204" pitchFamily="34" charset="0"/>
              </a:rPr>
              <a:t>placed</a:t>
            </a:r>
            <a:r>
              <a:rPr sz="2550" spc="-1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50" spc="-1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2550" spc="-1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50" spc="-30" dirty="0">
                <a:latin typeface="Arial" panose="020B0604020202020204" pitchFamily="34" charset="0"/>
                <a:cs typeface="Arial" panose="020B0604020202020204" pitchFamily="34" charset="0"/>
              </a:rPr>
              <a:t>retained</a:t>
            </a:r>
            <a:r>
              <a:rPr sz="2550" spc="-1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50" spc="20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2550" spc="-1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50" spc="-10" dirty="0">
                <a:latin typeface="Arial" panose="020B0604020202020204" pitchFamily="34" charset="0"/>
                <a:cs typeface="Arial" panose="020B0604020202020204" pitchFamily="34" charset="0"/>
              </a:rPr>
              <a:t>employment</a:t>
            </a:r>
            <a:endParaRPr lang="en-US" sz="2550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80100"/>
              </a:lnSpc>
              <a:buClr>
                <a:srgbClr val="009AA6"/>
              </a:buClr>
              <a:tabLst>
                <a:tab pos="239395" algn="l"/>
              </a:tabLst>
            </a:pPr>
            <a:endParaRPr sz="25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8760" marR="982980" indent="-226060">
              <a:lnSpc>
                <a:spcPct val="78700"/>
              </a:lnSpc>
              <a:spcBef>
                <a:spcPts val="1050"/>
              </a:spcBef>
              <a:buClr>
                <a:srgbClr val="009AA6"/>
              </a:buClr>
              <a:buChar char="•"/>
              <a:tabLst>
                <a:tab pos="239395" algn="l"/>
              </a:tabLst>
            </a:pPr>
            <a:r>
              <a:rPr sz="2550" spc="-90" dirty="0">
                <a:latin typeface="Arial" panose="020B0604020202020204" pitchFamily="34" charset="0"/>
                <a:cs typeface="Arial" panose="020B0604020202020204" pitchFamily="34" charset="0"/>
              </a:rPr>
              <a:t>Percentage </a:t>
            </a:r>
            <a:r>
              <a:rPr sz="2550" spc="15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sz="2550" b="1" spc="-355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550" b="1" spc="-3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50" b="1" spc="-355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550" b="1" spc="-3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50" b="1" spc="-355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US" sz="2550" b="1" spc="-3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50" b="1" spc="-45" dirty="0">
                <a:latin typeface="Arial" panose="020B0604020202020204" pitchFamily="34" charset="0"/>
                <a:cs typeface="Arial" panose="020B0604020202020204" pitchFamily="34" charset="0"/>
              </a:rPr>
              <a:t>concentrators </a:t>
            </a:r>
            <a:r>
              <a:rPr sz="2550" spc="15" dirty="0">
                <a:latin typeface="Arial" panose="020B0604020202020204" pitchFamily="34" charset="0"/>
                <a:cs typeface="Arial" panose="020B0604020202020204" pitchFamily="34" charset="0"/>
              </a:rPr>
              <a:t>who </a:t>
            </a:r>
            <a:r>
              <a:rPr sz="2550" spc="-75" dirty="0">
                <a:latin typeface="Arial" panose="020B0604020202020204" pitchFamily="34" charset="0"/>
                <a:cs typeface="Arial" panose="020B0604020202020204" pitchFamily="34" charset="0"/>
              </a:rPr>
              <a:t>receive</a:t>
            </a:r>
            <a:r>
              <a:rPr sz="2550" spc="-5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50" spc="-5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50" spc="-18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550" spc="-180" dirty="0">
                <a:latin typeface="Arial" panose="020B0604020202020204" pitchFamily="34" charset="0"/>
                <a:cs typeface="Arial" panose="020B0604020202020204" pitchFamily="34" charset="0"/>
              </a:rPr>
              <a:t> recognized  </a:t>
            </a:r>
            <a:r>
              <a:rPr sz="2550" spc="-65" dirty="0">
                <a:latin typeface="Arial" panose="020B0604020202020204" pitchFamily="34" charset="0"/>
                <a:cs typeface="Arial" panose="020B0604020202020204" pitchFamily="34" charset="0"/>
              </a:rPr>
              <a:t>postsecondary </a:t>
            </a:r>
            <a:r>
              <a:rPr sz="2550" spc="-35" dirty="0">
                <a:latin typeface="Arial" panose="020B0604020202020204" pitchFamily="34" charset="0"/>
                <a:cs typeface="Arial" panose="020B0604020202020204" pitchFamily="34" charset="0"/>
              </a:rPr>
              <a:t>credential </a:t>
            </a:r>
            <a:r>
              <a:rPr sz="2550" spc="10" dirty="0"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lang="en-US" sz="255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50" spc="-5" dirty="0">
                <a:latin typeface="Arial" panose="020B0604020202020204" pitchFamily="34" charset="0"/>
                <a:cs typeface="Arial" panose="020B0604020202020204" pitchFamily="34" charset="0"/>
              </a:rPr>
              <a:t>participation </a:t>
            </a:r>
            <a:r>
              <a:rPr sz="2650" i="1" spc="25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sz="2650" i="1" spc="-1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sz="2650" i="1" spc="-10" dirty="0">
                <a:latin typeface="Arial" panose="020B0604020202020204" pitchFamily="34" charset="0"/>
                <a:cs typeface="Arial" panose="020B0604020202020204" pitchFamily="34" charset="0"/>
              </a:rPr>
              <a:t> within</a:t>
            </a:r>
            <a:r>
              <a:rPr sz="2650" i="1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50" i="1" spc="45" dirty="0">
                <a:latin typeface="Arial" panose="020B0604020202020204" pitchFamily="34" charset="0"/>
                <a:cs typeface="Arial" panose="020B0604020202020204" pitchFamily="34" charset="0"/>
              </a:rPr>
              <a:t>one </a:t>
            </a:r>
            <a:r>
              <a:rPr sz="2650" i="1" spc="-40" dirty="0">
                <a:latin typeface="Arial" panose="020B0604020202020204" pitchFamily="34" charset="0"/>
                <a:cs typeface="Arial" panose="020B0604020202020204" pitchFamily="34" charset="0"/>
              </a:rPr>
              <a:t>year </a:t>
            </a:r>
            <a:r>
              <a:rPr sz="2650" i="1" spc="-5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sz="2650" i="1" dirty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r>
              <a:rPr lang="en-US" sz="26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650" i="1" spc="30" dirty="0">
                <a:latin typeface="Arial" panose="020B0604020202020204" pitchFamily="34" charset="0"/>
                <a:cs typeface="Arial" panose="020B0604020202020204" pitchFamily="34" charset="0"/>
              </a:rPr>
              <a:t>completion</a:t>
            </a:r>
            <a:endParaRPr lang="en-US" sz="2650" i="1" spc="3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8760" marR="39370" indent="-226060">
              <a:lnSpc>
                <a:spcPts val="2470"/>
              </a:lnSpc>
              <a:spcBef>
                <a:spcPts val="955"/>
              </a:spcBef>
              <a:buClr>
                <a:srgbClr val="009AA6"/>
              </a:buClr>
              <a:buChar char="•"/>
              <a:tabLst>
                <a:tab pos="239395" algn="l"/>
              </a:tabLst>
            </a:pPr>
            <a:endParaRPr lang="en-US" sz="2550" spc="-9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8760" marR="39370" indent="-226060">
              <a:lnSpc>
                <a:spcPts val="2470"/>
              </a:lnSpc>
              <a:spcBef>
                <a:spcPts val="955"/>
              </a:spcBef>
              <a:buClr>
                <a:srgbClr val="009AA6"/>
              </a:buClr>
              <a:buChar char="•"/>
              <a:tabLst>
                <a:tab pos="239395" algn="l"/>
              </a:tabLst>
            </a:pPr>
            <a:r>
              <a:rPr sz="2550" spc="-90" dirty="0">
                <a:latin typeface="Arial" panose="020B0604020202020204" pitchFamily="34" charset="0"/>
                <a:cs typeface="Arial" panose="020B0604020202020204" pitchFamily="34" charset="0"/>
              </a:rPr>
              <a:t>Percentage </a:t>
            </a:r>
            <a:r>
              <a:rPr sz="2550" spc="15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550" b="1" spc="-355" dirty="0">
                <a:latin typeface="Arial" panose="020B0604020202020204" pitchFamily="34" charset="0"/>
                <a:cs typeface="Arial" panose="020B0604020202020204" pitchFamily="34" charset="0"/>
              </a:rPr>
              <a:t>C T E  </a:t>
            </a:r>
            <a:r>
              <a:rPr lang="en-US" sz="2550" b="1" spc="-45" dirty="0">
                <a:latin typeface="Arial" panose="020B0604020202020204" pitchFamily="34" charset="0"/>
                <a:cs typeface="Arial" panose="020B0604020202020204" pitchFamily="34" charset="0"/>
              </a:rPr>
              <a:t>concentrators </a:t>
            </a:r>
            <a:r>
              <a:rPr sz="2550" spc="2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sz="2550" spc="-50" dirty="0">
                <a:latin typeface="Arial" panose="020B0604020202020204" pitchFamily="34" charset="0"/>
                <a:cs typeface="Arial" panose="020B0604020202020204" pitchFamily="34" charset="0"/>
              </a:rPr>
              <a:t>programs </a:t>
            </a:r>
            <a:r>
              <a:rPr sz="2550" spc="25" dirty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sz="2550" spc="-60" dirty="0">
                <a:latin typeface="Arial" panose="020B0604020202020204" pitchFamily="34" charset="0"/>
                <a:cs typeface="Arial" panose="020B0604020202020204" pitchFamily="34" charset="0"/>
              </a:rPr>
              <a:t>lead </a:t>
            </a:r>
            <a:r>
              <a:rPr sz="2550" spc="65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sz="2550" dirty="0">
                <a:latin typeface="Arial" panose="020B0604020202020204" pitchFamily="34" charset="0"/>
                <a:cs typeface="Arial" panose="020B0604020202020204" pitchFamily="34" charset="0"/>
              </a:rPr>
              <a:t>non-traditional</a:t>
            </a:r>
            <a:r>
              <a:rPr sz="2550" spc="-1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50" spc="-40" dirty="0">
                <a:latin typeface="Arial" panose="020B0604020202020204" pitchFamily="34" charset="0"/>
                <a:cs typeface="Arial" panose="020B0604020202020204" pitchFamily="34" charset="0"/>
              </a:rPr>
              <a:t>fields</a:t>
            </a:r>
            <a:r>
              <a:rPr lang="en-US" sz="2550" spc="-40" dirty="0">
                <a:latin typeface="Arial" panose="020B0604020202020204" pitchFamily="34" charset="0"/>
                <a:cs typeface="Arial" panose="020B0604020202020204" pitchFamily="34" charset="0"/>
              </a:rPr>
              <a:t>.(</a:t>
            </a:r>
            <a:r>
              <a:rPr lang="en-US" sz="2550" i="1" spc="-40" dirty="0">
                <a:latin typeface="Arial" panose="020B0604020202020204" pitchFamily="34" charset="0"/>
                <a:cs typeface="Arial" panose="020B0604020202020204" pitchFamily="34" charset="0"/>
              </a:rPr>
              <a:t>NTO fields</a:t>
            </a:r>
            <a:r>
              <a:rPr lang="en-US" sz="2550" spc="-4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25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1784</TotalTime>
  <Words>732</Words>
  <Application>Microsoft Office PowerPoint</Application>
  <PresentationFormat>Custom</PresentationFormat>
  <Paragraphs>110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Perkins V</vt:lpstr>
      <vt:lpstr>When do things begin?</vt:lpstr>
      <vt:lpstr>What is the same</vt:lpstr>
      <vt:lpstr>Pretty much, more of the same…</vt:lpstr>
      <vt:lpstr>What is different</vt:lpstr>
      <vt:lpstr>Authorization Levels</vt:lpstr>
      <vt:lpstr>In-State Distribution</vt:lpstr>
      <vt:lpstr>Who Is Included: Postsecondary</vt:lpstr>
      <vt:lpstr>Postsecondary Indicators</vt:lpstr>
      <vt:lpstr>State and Local Reporting</vt:lpstr>
      <vt:lpstr>Local Needs Assessment</vt:lpstr>
      <vt:lpstr>Local Application Contents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Perkins V</dc:title>
  <dc:creator>McCabe, Colleen</dc:creator>
  <cp:lastModifiedBy>Tyznik, Julie A.</cp:lastModifiedBy>
  <cp:revision>19</cp:revision>
  <dcterms:created xsi:type="dcterms:W3CDTF">2018-09-11T13:10:42Z</dcterms:created>
  <dcterms:modified xsi:type="dcterms:W3CDTF">2018-09-13T18:49:11Z</dcterms:modified>
</cp:coreProperties>
</file>