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75" r:id="rId10"/>
    <p:sldId id="276" r:id="rId11"/>
    <p:sldId id="277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8" r:id="rId21"/>
    <p:sldId id="279" r:id="rId22"/>
    <p:sldId id="269" r:id="rId23"/>
    <p:sldId id="270" r:id="rId24"/>
    <p:sldId id="271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0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AF80B1-D006-4DDA-BC8D-F41728041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5A7B87-4F6E-4960-82D8-3B57AAC3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67ECAB-B05D-45F7-B974-BB9DDFF5032B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9C58D-E467-4E80-8653-68546261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75B09E-E542-41DE-8BEC-B739A356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E4BA6-3E30-4E9F-891D-63F93FFCF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524759-2EC2-4D27-A34E-A42609E2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9C1297-BC70-41D2-BF1E-1EF252842522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1454B-82D1-4530-886B-F7C78F31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6A281-922A-4EAD-97FD-DFB31AC3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FF15A-95B9-4C4C-B60F-BF97D4335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119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C6A4B-9AC3-41B4-A7FA-BAE1383E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EBAF39-AC5F-483B-A513-04CDD6D159F2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5C285-7D72-41A9-A073-EC4963CE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7191-A6D0-4346-9E88-184C68C1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3DA60-9793-42B1-83FB-4194F315E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69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4EE27-2A7A-4873-B760-405B41460B5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70070A-11C2-4CCC-97B8-7F97812E8564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53709-FF74-41F1-8FA6-46C30EDF7D8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8D84B-B710-49D0-86E7-BD1A04FDDB9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05F6060-0200-4173-81CC-EA98647D3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515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5B00D75-C3E2-4B04-8B33-608014E334C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807568-E390-4CCF-A580-2C88101E62F0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11DCDE8B-348C-4CC3-87F1-91A3FB8BE78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72858FE-2D6A-4B08-AB03-BC5FE8BCE8D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3055002-E6B3-42B7-B824-5F8D4ED12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959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A135F-5AFE-4588-A793-D502E6AF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38864-28E2-482B-90B7-F64CD5D13372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D8CD2-D6A6-4E75-8326-C49EF0E1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F2E07-C5D7-40CB-8D95-C42E9D0F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EC66-2F2D-430B-B323-1E9C799D3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89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8B301-416D-4322-9ADF-E152B880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0362E-8ACA-449D-A426-29BB95436554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3E085-D5E4-4652-B464-9355D77C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E5619-D283-4743-90DC-7566E29C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90BA2-0C7A-41B7-AD80-9DB0E3213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60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D04E3274-74C6-41C3-A64E-2DA7FB78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486A77-9C1E-4E24-AFBB-385C56E1784F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2E4CFED-BBA5-4178-B2D8-874A6FE7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B707932-7E64-424F-8758-9298EC79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AEFBB-9DA1-4BB0-BABE-C51EE59CF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719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7D2F0-D9A6-4532-B829-4DED2707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2805-22E2-437C-9155-2D2D63C583F9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3A57F-8391-4E1E-9C3F-EA0DF8F3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28BC0-F581-4ECE-8BE8-9024365A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28489-3107-464F-9179-7BA0D7D6C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0CA7C-BA4F-4508-A78B-D1E5812AF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9DEEAC-B482-4BEE-849F-73848C03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2458FBE-3D77-42E5-8B0A-8B61AD455527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6EFC1E-3307-4B4D-BBCD-E5612385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98A09A-D087-443B-BF1E-B35DA8D5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AAF847-79F1-4333-858F-BED2D3323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1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D53CE8-3274-436D-A12D-1A9E1A9A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1CE5-4F23-45CC-ABF2-A9045D3D7EA2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C7AD71-07F8-4FEC-BCA6-D68A3C2D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A8DA49-4CA2-4647-BA4B-8CFBAB91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7C984-C19A-4B37-9B86-59B64D179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6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D0DE15-5EC2-4088-974A-C733B8D0A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ED77-7A06-41DA-8C3C-0C45444E9538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2C5856-6F96-462C-AB74-7240581B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CD6EF9-3A39-4E48-B10B-BA867F22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6056B-24B1-491A-9B1A-056FAFD0D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88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DC74FD-C2C1-4FF6-8C82-051D7F381FE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45B05-41AD-43D9-AB56-EC57C4FB3026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22AA83-17DF-49BD-B306-5E6E168A082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5B9767-A170-4ABE-ACA5-ECD47D8E69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E8DC16-C26B-4052-981D-141BCF54D7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14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5FCFDF8-2706-45E6-A253-D675C318953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8E5A-4BE3-4732-91FD-B38ACB51A4C7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C2847B3-B021-47C0-BAD4-63EECC0A289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F7D6E1C-B40D-4813-8068-890A67C447F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5D0983B-1269-41E8-892B-F8041A94E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44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E94241-1FC4-4FEF-9173-9DC98B01AE5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6B718-5948-402C-8998-9DF8433FF44A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2C67A2-0914-4DD2-93E5-A38CC01B5DB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1482C5E-1E98-4340-97DE-519B167AB60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7266DD5-E4A6-4813-BEAA-2DE290310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88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FEDEF5B-39BD-4DCF-904F-7A766FEE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0159-19BA-4402-ABCA-43F5A3CDAE63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4939DB-024C-421D-A9A8-94F5B68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EC6B08-C14F-4E43-80AB-3687EEC6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C6230-FE74-4FDA-91DC-45DAF71E9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AF4A077-ADAF-4A65-BDAD-2D84211A35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AA71D6A-A7D3-4F86-8B1C-0EC0CB73C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562E2-DA22-4B31-AD62-1FC334C7A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82E310FE-FE4D-4624-96B3-DBBE423004DD}" type="datetimeFigureOut">
              <a:rPr lang="en-US" altLang="en-US"/>
              <a:pPr>
                <a:defRPr/>
              </a:pPr>
              <a:t>3/24/2020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1449C-FABE-4F88-8463-9C8CBE78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9222C-D9D0-4789-A27E-AACF05372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7F7F7F"/>
                </a:solidFill>
              </a:defRPr>
            </a:lvl1pPr>
          </a:lstStyle>
          <a:p>
            <a:fld id="{9EB97D33-2920-4A95-B7BA-1486E34DF2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3" r:id="rId2"/>
    <p:sldLayoutId id="2147483742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3" r:id="rId10"/>
    <p:sldLayoutId id="2147483744" r:id="rId11"/>
    <p:sldLayoutId id="2147483745" r:id="rId12"/>
    <p:sldLayoutId id="2147483746" r:id="rId13"/>
    <p:sldLayoutId id="2147483740" r:id="rId14"/>
    <p:sldLayoutId id="2147483747" r:id="rId15"/>
    <p:sldLayoutId id="214748374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sz="2200" kern="1200">
          <a:solidFill>
            <a:srgbClr val="595959"/>
          </a:solidFill>
          <a:latin typeface="+mn-lt"/>
          <a:ea typeface="MS PGothic" pitchFamily="34" charset="-128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anose="05000000000000000000" pitchFamily="2" charset="2"/>
        <a:buChar char="S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8034F68-741D-465F-AC8C-1FB16F412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pPr eaLnBrk="1" hangingPunct="1"/>
            <a:r>
              <a:rPr lang="en-US" altLang="en-US" sz="4000"/>
              <a:t>The WTCS State Standing Committee on International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568E5-ED67-4F02-B596-C16F67685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308350"/>
            <a:ext cx="8228013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Committee History and Major Initiatives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0244" name="Picture 4" descr="WTCS-Logo">
            <a:extLst>
              <a:ext uri="{FF2B5EF4-FFF2-40B4-BE49-F238E27FC236}">
                <a16:creationId xmlns:a16="http://schemas.microsoft.com/office/drawing/2014/main" id="{A6FA5EB7-CD92-4F92-9AC0-9AAA8C35C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48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685B564-B66E-4073-8E49-553C6D289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International Skill Sets as Identified </a:t>
            </a:r>
            <a:br>
              <a:rPr lang="en-US" altLang="en-US" sz="3200" dirty="0"/>
            </a:br>
            <a:r>
              <a:rPr lang="en-US" altLang="en-US" sz="3200" dirty="0"/>
              <a:t>by WI Employers (slide 4):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5048E94-3208-4DA4-8253-7335078E0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2528888"/>
            <a:ext cx="7662863" cy="3267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Organizational Effectiveness: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1. Build and maintain cross-cultural relationships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2. Identify areas for mutual collaboration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3. Recognize internal/external organizational patterns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4. Function as a cross-cultural team member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5. Develop flexibility in reaching consensus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6. Recognize challenges of problem solving in a multicultural environment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26C1B39-DE89-456B-AAEE-26270FF7D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International Skill Sets as Identified </a:t>
            </a:r>
            <a:br>
              <a:rPr lang="en-US" altLang="en-US" sz="3200" dirty="0"/>
            </a:br>
            <a:r>
              <a:rPr lang="en-US" altLang="en-US" sz="3200" dirty="0"/>
              <a:t>by WI Employers (slide 5):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3D98C36-51BF-4DB0-BE24-8DD3F37DD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Professional Growth:</a:t>
            </a: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1. Adapt to changing situations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2. Pursue continued training/education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3. Access networks and resources effectively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4. Develop awareness of emerging technologies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93A54C5-8DB0-4008-B374-2B44D6CB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Curriculum Internationalization Using DACUM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4A1E-2213-4C35-8DA3-1638133F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2770188"/>
            <a:ext cx="7845425" cy="326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1995-1998 WTCS Receives Federal Funding via Title VI UISFL grant to support 46 international curriculum projects.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1996-1998 WTCS Funding supports 30 additional international curriculum development projects disseminated across all 16 districts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989ED999-01BC-46B2-8354-8D30B350C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405E9FD-CCD4-4B72-B5F3-301F633B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Professional Development Initiatives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CE68E-9216-4E0A-889D-4928334EA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2465388"/>
            <a:ext cx="8201025" cy="375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Federal Title VI funds created international professional development programs for WTCS faculty and staff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1998 10-day Spanish language study abroad program (coordinated by Milwaukee Area Technical College)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1999 7-day China program (coordinated by Blackhawk Technical College)</a:t>
            </a:r>
          </a:p>
          <a:p>
            <a:pPr marL="342900" lvl="1" indent="-342900" eaLnBrk="1" fontAlgn="auto" hangingPunct="1">
              <a:spcBef>
                <a:spcPts val="2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1999 14-day Spanish Language and Peruvian Culture Program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(coordinated by Milwaukee Area Technical College)</a:t>
            </a:r>
          </a:p>
          <a:p>
            <a:pPr marL="342900" lvl="1" indent="-342900" eaLnBrk="1" fontAlgn="auto" hangingPunct="1">
              <a:spcBef>
                <a:spcPts val="2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1997-98 Command Spanish and Survival Spanish train-the-trainer workshops for WTCS faculty and staff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22532" name="Picture 3">
            <a:extLst>
              <a:ext uri="{FF2B5EF4-FFF2-40B4-BE49-F238E27FC236}">
                <a16:creationId xmlns:a16="http://schemas.microsoft.com/office/drawing/2014/main" id="{04DE9F25-9AE1-424E-BDF3-70792A365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8404FB9-F97F-41D7-B5AC-6616875E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1997 Stanley Foundation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4FFD3-67CE-4831-9D51-4946857F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October 1997, the Standing Committee in partnership with the Stanley Foundation hosted a statewide global education conference.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Stanley foundation provided a framework to assess internationalization efforts and provide strategic planning for the future.</a:t>
            </a:r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F38843D7-8294-487E-8445-1B99942F8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1090D32-7252-4945-BFDD-EB7D75EF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1998 WI-Hessen Agreement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54E05-6FF9-4269-AA56-E3643CC39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In 1998 the state of Wisconsin signed an agreement reaffirming the sister state relationship between Wisconsin and Hessen, Germany (originally established 1976).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The 1998 Agreement included three strands of collaboration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University Level Partnership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Business and Industry Partnership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Technical College Partnerships</a:t>
            </a: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BECC9684-C122-49B1-8D78-FFE99BDB7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4AF3EB2-C9AB-4C60-8F0D-0091C2FF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WTCS Hessen Initiatives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4A1D6F3-E5AB-482C-99F5-DEF888D7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2001-2008 More than 12 reciprocal delegations between Wisconsin and Hessen including over 200 faculty, administrators, legislators, and business leaders.</a:t>
            </a:r>
          </a:p>
          <a:p>
            <a:pPr eaLnBrk="1" hangingPunct="1">
              <a:lnSpc>
                <a:spcPct val="8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Hessen initiative received strong support including both funding and staff coordination from the WI Governor’s office and WTCS System </a:t>
            </a:r>
          </a:p>
          <a:p>
            <a:pPr eaLnBrk="1" hangingPunct="1">
              <a:lnSpc>
                <a:spcPct val="8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All 16 WTCs districts participated</a:t>
            </a:r>
          </a:p>
          <a:p>
            <a:pPr eaLnBrk="1" hangingPunct="1">
              <a:lnSpc>
                <a:spcPct val="8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Many WTCS districts established lasting sister college, sister city, and/or sister county partnerships that continue today.</a:t>
            </a:r>
          </a:p>
          <a:p>
            <a:pPr eaLnBrk="1" hangingPunct="1">
              <a:lnSpc>
                <a:spcPct val="8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endParaRPr lang="en-US" altLang="en-US" sz="2000"/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4612A15C-D4DA-4E1D-A3FB-FF1A6F436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929E6ED-0F81-487F-A0D7-D419BA72B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2007-2010 China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57230-4F14-4C32-A89D-C5E45C702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Building on Hessen model WTCS Standing Committee on International Education turned its focus towards China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2007-10 Global Education Institute to China open to WTCS faculty, staff, and admin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0C7199CB-3FB0-41B4-8085-49D642252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D67C3BF-0DAC-40A7-8750-03AFCA36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Muslim World Fulbright Award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C47E48B3-E17D-48CC-9D35-F878066BD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/>
              <a:t>2005-2008 WTCS Received funding from the Fulbright “Direct Access to the Muslim World” program to host visiting scholars from Tunisia and Turkey.  </a:t>
            </a:r>
          </a:p>
          <a:p>
            <a:pPr eaLnBrk="1" hangingPunct="1"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/>
              <a:t>Visiting scholars traveled throughout WTCS providing guest lectures and curriculum development on topics related to improving U.S. understandings of the Muslim world</a:t>
            </a:r>
          </a:p>
        </p:txBody>
      </p:sp>
      <p:pic>
        <p:nvPicPr>
          <p:cNvPr id="27652" name="Picture 3">
            <a:extLst>
              <a:ext uri="{FF2B5EF4-FFF2-40B4-BE49-F238E27FC236}">
                <a16:creationId xmlns:a16="http://schemas.microsoft.com/office/drawing/2014/main" id="{55D5956D-6A86-42A4-9920-ABC0F8C1B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27F5FC95-C969-44BB-8274-3B0B1F34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DPI International Education Summit and International Education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BB64-CF69-42E6-90E0-E5E4A1453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6488"/>
            <a:ext cx="8458200" cy="38481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In 2005, under the tenure of Libby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Burmaster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as State Superintendent, DPI organized an ambitious 2-day summit of K-12 educators, higher education representatives, business leaders, and state legislators and other policy-makers in facilitated working groups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WTCS International Education Committee was active in the development of the summit and print recommendations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The result was a glossy-print publication that mapped out a 5-point strategy for international education recommendations at all levels of education in Wisconsin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Following the summit DPI established a DPI International Education committee under the superintendent aimed at facilitating collaboration and communication across systems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One result was WTCS combined annual conference with UW, WAICU, and DPI </a:t>
            </a:r>
          </a:p>
        </p:txBody>
      </p:sp>
      <p:pic>
        <p:nvPicPr>
          <p:cNvPr id="28676" name="Picture 3">
            <a:extLst>
              <a:ext uri="{FF2B5EF4-FFF2-40B4-BE49-F238E27FC236}">
                <a16:creationId xmlns:a16="http://schemas.microsoft.com/office/drawing/2014/main" id="{184C7C3F-7708-4903-8ADC-C772B668F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28FD3E6-4B2C-4D50-9B5E-90400C6F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Founded in 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F2CBC-DC0A-4FF4-8820-111272AC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2770188"/>
            <a:ext cx="7662863" cy="34671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Established in 1994 by the WTCS Instructional Services Administrators (ISA)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Included 36 representatives from all 16 WTCS districts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Mission to facilitate internationalization within the WTCS system through: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Curriculum Development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Staff Development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Student Development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Business and Industry Partnerships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60386D21-560D-4248-B3ED-9475A2C38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372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711EED26-4E48-41C9-9AF4-860A92216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Updating International DACUM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AD1F61C5-60CB-4418-8B90-04E59D6AA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6488"/>
            <a:ext cx="8458200" cy="3848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In 2006 the committee conducted a review and revision of the original 1998 World of International/Multicultural Work Skills DACUM </a:t>
            </a:r>
          </a:p>
          <a:p>
            <a:pPr eaLnBrk="1" hangingPunct="1">
              <a:lnSpc>
                <a:spcPct val="9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Overall competencies were validated as still current</a:t>
            </a:r>
          </a:p>
          <a:p>
            <a:pPr eaLnBrk="1" hangingPunct="1">
              <a:lnSpc>
                <a:spcPct val="9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Changed title to “</a:t>
            </a:r>
            <a:r>
              <a:rPr lang="en-US" altLang="ja-JP" sz="2000"/>
              <a:t>Global Education Work Skills</a:t>
            </a:r>
            <a:r>
              <a:rPr lang="en-US" altLang="en-US" sz="2000"/>
              <a:t>”</a:t>
            </a:r>
            <a:endParaRPr lang="en-US" altLang="ja-JP" sz="2000"/>
          </a:p>
          <a:p>
            <a:pPr eaLnBrk="1" hangingPunct="1">
              <a:lnSpc>
                <a:spcPct val="9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Changes language from “skills” and “duties” to “Learning Objectives” and “Competencies”</a:t>
            </a:r>
          </a:p>
          <a:p>
            <a:pPr eaLnBrk="1" hangingPunct="1">
              <a:lnSpc>
                <a:spcPct val="90000"/>
              </a:lnSpc>
              <a:buClr>
                <a:srgbClr val="589DEE"/>
              </a:buClr>
              <a:buFont typeface="Wingdings" panose="05000000000000000000" pitchFamily="2" charset="2"/>
              <a:buChar char=""/>
            </a:pPr>
            <a:r>
              <a:rPr lang="en-US" altLang="en-US" sz="2000"/>
              <a:t>Minor modifications to update current competencies including greater emphasis on global economy, collaboration in cross-cultural environments, and use of technology to support global initiatives.</a:t>
            </a: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66AFE1A1-2693-478D-A96B-96013C690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270513A-73E1-4190-86AC-C7896696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Internationalizing the Business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428E-3F38-4920-A234-7A21E3B1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2719388"/>
            <a:ext cx="7950200" cy="3848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2011 Madison College hosted a state-wide summer institute on Internationalizing the Undergraduate Business Curriculum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NWTC coordinated a Title VI BIE grant to create a shared International Business Associate Degree in collaboration with Madison College, WCTC, and NTC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0724" name="Picture 3">
            <a:extLst>
              <a:ext uri="{FF2B5EF4-FFF2-40B4-BE49-F238E27FC236}">
                <a16:creationId xmlns:a16="http://schemas.microsoft.com/office/drawing/2014/main" id="{ED376EEF-1FB1-4C19-A099-D1FEF0418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D333EBE-AC0C-4C19-92F3-C07FD321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Promoting Study Abroad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AA1E1-B40F-4039-BA49-DA95C3363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2336800"/>
            <a:ext cx="8928100" cy="4165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Created a Wisconsin Affiliate Membership to the Illinois Consortium for International Studies and Programs (ICISP) to expand study abroad opportunities to WTCS students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Used WTCS funding to create recommendations for best practice for transcription of study abroad credit and sharing cross-enrollment of study abroad programs between WTCS districts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Created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WTCSGlobalEd.org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for state-wide listing of study abroad opportunities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Created the David Hague scholarship to provide $500 award to WTCS student studying abroad in recognition of one of the early committee leaders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Madison college provided series of workshops on best practice in health, safety and liability in implementing faculty-led study abroad programs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Coordinated opportunities for state-wide purchase of study abroad health insurance and emergency evacuation services for study abroad and employee international travel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1748" name="Picture 3">
            <a:extLst>
              <a:ext uri="{FF2B5EF4-FFF2-40B4-BE49-F238E27FC236}">
                <a16:creationId xmlns:a16="http://schemas.microsoft.com/office/drawing/2014/main" id="{24C73EDB-644A-4B21-BD93-4A8098118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CF49FBEB-3414-4BA3-A09F-2AD0DE8C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Supporting International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6555-8ADA-4140-B548-7FB96BA45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International Ed Committee reached out to the Student Services Administrators group offing support regarding best practices in admission and support for international students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WTCS coordinated a state-wide workshop on F-1 visa program administration basics for all colleges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Numerous WTCS colleges participated in the CCI program to place international students from the developing world at WTCS colleges</a:t>
            </a:r>
          </a:p>
        </p:txBody>
      </p:sp>
      <p:pic>
        <p:nvPicPr>
          <p:cNvPr id="32772" name="Picture 3">
            <a:extLst>
              <a:ext uri="{FF2B5EF4-FFF2-40B4-BE49-F238E27FC236}">
                <a16:creationId xmlns:a16="http://schemas.microsoft.com/office/drawing/2014/main" id="{011099AA-1682-4D04-B9EB-A8590335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39F02B8B-8F02-4BC1-91C2-F66AE875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Wisconsin Ireland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D653-ECB1-4B4B-AE68-0A0F81699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Sept 2012 WTCS signs a 5 year agreement with the Institutes of Technology Ireland (IOTI)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Sept 2013 WTCS International Ed Committee provides funding to partially support travel for a delegation of 5 WTCS administrators to conduct a site visit of IOTI institutions and discuss implementation.</a:t>
            </a:r>
          </a:p>
        </p:txBody>
      </p:sp>
      <p:pic>
        <p:nvPicPr>
          <p:cNvPr id="33796" name="Picture 3">
            <a:extLst>
              <a:ext uri="{FF2B5EF4-FFF2-40B4-BE49-F238E27FC236}">
                <a16:creationId xmlns:a16="http://schemas.microsoft.com/office/drawing/2014/main" id="{2A4CACB5-D91B-41CE-8769-821482113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8B25CE1-ED81-440D-9FCB-AA621D96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Wisconsin Ireland Initiative </a:t>
            </a:r>
            <a:r>
              <a:rPr lang="en-US" altLang="en-US" sz="2400" dirty="0"/>
              <a:t>(slide 2)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CF269-E3F3-4D5C-9A2A-07001116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2528888"/>
            <a:ext cx="7662863" cy="32670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Potential fields of study for Ireland collaboration include: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Hospitality, tourism, &amp; Culinary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Information Technology and Creative Media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Business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Agriculture/Horticulture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Early Childhood Education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Biotechnology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Humanities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Engineering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Industrial Automation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Sports Medicine</a:t>
            </a:r>
          </a:p>
        </p:txBody>
      </p:sp>
      <p:pic>
        <p:nvPicPr>
          <p:cNvPr id="34820" name="Picture 3">
            <a:extLst>
              <a:ext uri="{FF2B5EF4-FFF2-40B4-BE49-F238E27FC236}">
                <a16:creationId xmlns:a16="http://schemas.microsoft.com/office/drawing/2014/main" id="{321F7F32-55CE-46B1-9B73-E0C3F547B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B0D1864-EE40-4D14-BAA2-44EB3CDB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Wisconsin Ireland Initiative </a:t>
            </a:r>
            <a:r>
              <a:rPr lang="en-US" altLang="en-US" sz="2400" dirty="0"/>
              <a:t>(slide 3)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3477-D02E-433A-8340-E042B6827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2528888"/>
            <a:ext cx="7662863" cy="326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Next Steps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Online Student and Faculty Projects (Fall 2013 and Spring 2014) 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Faculty Exchanges (Spring 2014 and 2015)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Short-Term Study Abroad (May 2014)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Reciprocal Student Exchanges (Spring 2015)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Articulation and Degree Completion (2015-16)</a:t>
            </a:r>
          </a:p>
        </p:txBody>
      </p:sp>
      <p:pic>
        <p:nvPicPr>
          <p:cNvPr id="35844" name="Picture 3">
            <a:extLst>
              <a:ext uri="{FF2B5EF4-FFF2-40B4-BE49-F238E27FC236}">
                <a16:creationId xmlns:a16="http://schemas.microsoft.com/office/drawing/2014/main" id="{201E1DBA-681F-49EB-9277-9DBC4E16E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4BF1417-0FD1-4C1F-917F-1D52321D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Early Initiatives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36A96-0209-45AF-A8DE-19E513C8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1900"/>
            <a:ext cx="8470900" cy="37226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State-wide Summer International Education Institute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6 working groups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>Communications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>Collaboration with Continuing Education and Economic Development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>Curriculum Development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>Summer Institute Planning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>International Professional Development for Faculty, Staff and Students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Times New Roman"/>
              </a:rPr>
              <a:t>International Student Issues</a:t>
            </a: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1995 Conducted a survey identifying international experience and interest throughout the WTCS system.</a:t>
            </a:r>
          </a:p>
        </p:txBody>
      </p:sp>
      <p:pic>
        <p:nvPicPr>
          <p:cNvPr id="12292" name="Picture 3">
            <a:extLst>
              <a:ext uri="{FF2B5EF4-FFF2-40B4-BE49-F238E27FC236}">
                <a16:creationId xmlns:a16="http://schemas.microsoft.com/office/drawing/2014/main" id="{DD1ABB9F-1A14-46E9-89CD-661DE4CFD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E22B-83C9-40F7-B320-99B1083E3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World of International/Multicultural Work Skills DACUM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ED209-3E45-494F-B18C-78C110F2F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WTCS System/Board funded a DACUM study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10 representatives of Wisconsin business, industry and service occupations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Identified the skills and abilities needed by WTCS graduates to function effectively in the global and multicultural marketplace </a:t>
            </a: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3BA91997-6EDF-47E4-8F96-6502C1626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orld of International/Multicultural Work Skills DACUM ">
            <a:extLst>
              <a:ext uri="{FF2B5EF4-FFF2-40B4-BE49-F238E27FC236}">
                <a16:creationId xmlns:a16="http://schemas.microsoft.com/office/drawing/2014/main" id="{09C4AC7E-55D6-45FB-9D9A-DC89F1BFC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World of International/Multicultural Work Skills DACUM </a:t>
            </a:r>
            <a:r>
              <a:rPr lang="en-US" altLang="en-US" sz="2700" dirty="0"/>
              <a:t>(slide 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879D-B9EF-4E79-8CAD-31AFE1EFB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International Skill Sets as Identified by WI Employers: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Global Perspective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Communication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Language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Organizational Effectiveness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Cultural Integration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2"/>
              <a:buChar char="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Professional Growth</a:t>
            </a:r>
          </a:p>
          <a:p>
            <a:pPr marL="349250" lvl="1" indent="0" eaLnBrk="1" fontAlgn="auto" hangingPunct="1"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432D8B42-4177-4E06-A9D3-F89708739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224588"/>
            <a:ext cx="28575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40AFE89-888D-4C67-A0EA-A37FBD4D1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International Skill Sets as Identified </a:t>
            </a:r>
            <a:br>
              <a:rPr lang="en-US" altLang="en-US" sz="3200"/>
            </a:br>
            <a:r>
              <a:rPr lang="en-US" altLang="en-US" sz="3200"/>
              <a:t>by WI Employers: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BE00E81-7D03-493F-A2F7-6B4A44BC6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2592388"/>
            <a:ext cx="7662863" cy="326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Global Perspective: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1. Recognize the impact of the global marketplace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2. Recognize the interdependence of the global community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3. Assess the impact of geo-political events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4. Demonstrate geographical literacy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5. Recognize differences in world measurements (energy, quality, currency)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6. Develop awareness of ethical issues (social, economic, environmental, religious, political)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381ED87-B43B-4844-8F6D-FEB27E798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International Skill Sets as Identified </a:t>
            </a:r>
            <a:br>
              <a:rPr lang="en-US" altLang="en-US" sz="3200" dirty="0"/>
            </a:br>
            <a:r>
              <a:rPr lang="en-US" altLang="en-US" sz="3200" dirty="0"/>
              <a:t>by WI Employers (slide 1):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298817F-CA74-4CF6-82DC-D772BFEFE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2541588"/>
            <a:ext cx="7662863" cy="3267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Language</a:t>
            </a:r>
            <a:r>
              <a:rPr lang="en-US" altLang="en-US" sz="2800" b="1">
                <a:latin typeface="Arial" panose="020B0604020202020204" pitchFamily="34" charset="0"/>
              </a:rPr>
              <a:t>:</a:t>
            </a:r>
            <a:endParaRPr lang="en-US" altLang="en-US" b="1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1. Recognize arbitrary use of language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2. Identify options for overcoming language differences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3. Apply adaptive language strategies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4. Develop a minimal understanding of a second language (American Sign Language, Foreign)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5. Affirm language diversity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CF82273-42A6-46E8-8BF7-229E481B8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International Skill Sets as Identified </a:t>
            </a:r>
            <a:br>
              <a:rPr lang="en-US" altLang="en-US" sz="3200" dirty="0"/>
            </a:br>
            <a:r>
              <a:rPr lang="en-US" altLang="en-US" sz="3200" dirty="0"/>
              <a:t>by WI Employers (slide 2):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76EC269-E449-449F-8E38-EC8145A1D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2478088"/>
            <a:ext cx="7662863" cy="326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Communication: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1. Communicate in a culturally sensitive manner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2. Select appropriate communication methods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3. Anticipate potential communication challenges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4. Communicate easily translatable messages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5. Recognize verbal and non-verbal cross-cultural differences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6. Listen responsively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7. Incorporate awareness of interaction patterns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8. Record pertinent, accurate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B684B9-C125-4B96-9902-35F4F4915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International Skill Sets as Identified </a:t>
            </a:r>
            <a:br>
              <a:rPr lang="en-US" altLang="en-US" sz="3200" dirty="0"/>
            </a:br>
            <a:r>
              <a:rPr lang="en-US" altLang="en-US" sz="3200" dirty="0"/>
              <a:t>by WI Employers (slide 3):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6341A3D-F206-4E9D-BC8F-2283945C4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Cultural Integration: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1. Identify culture and diversity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2. Respect and encourage diversity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3. Consider multiple perspectives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4. Manage culture stress (culture shock)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5. Recognize personal prejudices and stereotypes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6. Minimize personal prejudices and stereotypes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1353</TotalTime>
  <Words>1483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Calisto MT</vt:lpstr>
      <vt:lpstr>MS PGothic</vt:lpstr>
      <vt:lpstr>Arial</vt:lpstr>
      <vt:lpstr>Wingdings</vt:lpstr>
      <vt:lpstr>Calibri</vt:lpstr>
      <vt:lpstr>Times New Roman</vt:lpstr>
      <vt:lpstr>Genesis</vt:lpstr>
      <vt:lpstr>The WTCS State Standing Committee on International Education</vt:lpstr>
      <vt:lpstr>Founded in 1994</vt:lpstr>
      <vt:lpstr>Early Initiatives </vt:lpstr>
      <vt:lpstr>World of International/Multicultural Work Skills DACUM </vt:lpstr>
      <vt:lpstr>World of International/Multicultural Work Skills DACUM (slide 2)</vt:lpstr>
      <vt:lpstr>International Skill Sets as Identified  by WI Employers:</vt:lpstr>
      <vt:lpstr>International Skill Sets as Identified  by WI Employers (slide 1):</vt:lpstr>
      <vt:lpstr>International Skill Sets as Identified  by WI Employers (slide 2):</vt:lpstr>
      <vt:lpstr>International Skill Sets as Identified  by WI Employers (slide 3):</vt:lpstr>
      <vt:lpstr>International Skill Sets as Identified  by WI Employers (slide 4):</vt:lpstr>
      <vt:lpstr>International Skill Sets as Identified  by WI Employers (slide 5):</vt:lpstr>
      <vt:lpstr>Curriculum Internationalization Using DACUM Learning Outcomes</vt:lpstr>
      <vt:lpstr>Professional Development Initiatives </vt:lpstr>
      <vt:lpstr>1997 Stanley Foundation Conference</vt:lpstr>
      <vt:lpstr>1998 WI-Hessen Agreement </vt:lpstr>
      <vt:lpstr>WTCS Hessen Initiatives</vt:lpstr>
      <vt:lpstr>2007-2010 China Initiatives</vt:lpstr>
      <vt:lpstr>Muslim World Fulbright Award</vt:lpstr>
      <vt:lpstr>DPI International Education Summit and International Education Council</vt:lpstr>
      <vt:lpstr>Updating International DACUM</vt:lpstr>
      <vt:lpstr>Internationalizing the Business Curriculum</vt:lpstr>
      <vt:lpstr>Promoting Study Abroad </vt:lpstr>
      <vt:lpstr>Supporting International Students</vt:lpstr>
      <vt:lpstr>Wisconsin Ireland Initiative</vt:lpstr>
      <vt:lpstr>Wisconsin Ireland Initiative (slide 2)</vt:lpstr>
      <vt:lpstr>Wisconsin Ireland Initiative (slide 3)</vt:lpstr>
    </vt:vector>
  </TitlesOfParts>
  <Company>MATC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WTCS State Standing Committee on International Education</dc:title>
  <dc:creator>Geoff</dc:creator>
  <cp:lastModifiedBy>Larsen, Colleen</cp:lastModifiedBy>
  <cp:revision>18</cp:revision>
  <dcterms:created xsi:type="dcterms:W3CDTF">2013-09-25T21:00:33Z</dcterms:created>
  <dcterms:modified xsi:type="dcterms:W3CDTF">2020-03-24T15:14:12Z</dcterms:modified>
</cp:coreProperties>
</file>