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8" r:id="rId6"/>
    <p:sldId id="266" r:id="rId7"/>
    <p:sldId id="301" r:id="rId8"/>
    <p:sldId id="267" r:id="rId9"/>
    <p:sldId id="270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29F"/>
    <a:srgbClr val="006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09442-B126-4D9E-869C-256A69C16619}" v="558" dt="2021-04-05T14:17:57.660"/>
    <p1510:client id="{A883064E-C5AC-4F4F-A004-2446DE2ECCB9}" v="7" dt="2021-03-08T15:48:38.666"/>
    <p1510:client id="{C03CEA46-B0F6-44FB-83B0-836C0DC63371}" v="197" dt="2021-03-08T16:17:19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3CE8-36F4-4B9F-B2C2-84AE08779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FDE69-1B7E-4DF2-831E-8C8B5B54D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26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1DE1-AF17-4460-B985-32CDFDA8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9AC35-549C-46D8-ACF8-A0FB11873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161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0EC232-FF2B-4A00-A3A7-DD41B654B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56440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79470-563A-43C6-BC32-7FFE44CA2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84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-2" y="0"/>
            <a:ext cx="12192000" cy="645641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2888055"/>
            <a:ext cx="10572000" cy="1532143"/>
          </a:xfrm>
        </p:spPr>
        <p:txBody>
          <a:bodyPr/>
          <a:lstStyle>
            <a:lvl1pPr algn="ctr">
              <a:defRPr sz="5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DF901DC-266A-4C56-AA0E-3A5F51A9A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9413" y="401581"/>
            <a:ext cx="2813173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18AFAE-5947-49DC-8E96-65CDE960C22F}"/>
              </a:ext>
            </a:extLst>
          </p:cNvPr>
          <p:cNvSpPr txBox="1"/>
          <p:nvPr userDrawn="1"/>
        </p:nvSpPr>
        <p:spPr>
          <a:xfrm>
            <a:off x="3289424" y="6222887"/>
            <a:ext cx="5613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>
                <a:latin typeface="Calibri Light" panose="020F0302020204030204" pitchFamily="34" charset="0"/>
                <a:cs typeface="Calibri Light" panose="020F0302020204030204" pitchFamily="34" charset="0"/>
              </a:rPr>
              <a:t>We were built for this moment</a:t>
            </a:r>
          </a:p>
        </p:txBody>
      </p:sp>
    </p:spTree>
    <p:extLst>
      <p:ext uri="{BB962C8B-B14F-4D97-AF65-F5344CB8AC3E}">
        <p14:creationId xmlns:p14="http://schemas.microsoft.com/office/powerpoint/2010/main" val="79940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4DA7965-24B4-4FA3-8670-80509B4E8A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6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0" cap="none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5FC6F07-7BFC-4382-851D-51E0CDB5C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23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58117F5-0A38-4A79-B0EB-E42BBCFB7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9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E215B40-9BA1-4A10-AC27-547BCA697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9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8EA5B4F-A31A-4006-9233-B94B6D011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9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C040225-0FB1-4145-817A-4DB8AF560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81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DFD6F59-A587-4266-8283-CFAC78B0B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DF68-9568-4189-9B92-960DB74E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C8122-35DE-469C-9C4E-B96395E0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585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23D4D0A-4291-45AC-AC4A-0DDA954DB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1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B06A2DD-FE4F-4618-A91A-51B7C596C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28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0" cap="none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D67AD30-992E-426E-9277-2B2456EC7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05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F5EC094-CBFA-476D-A958-37100BD56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98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90D6727-2855-472C-9651-F762CDAF1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70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D13E444-D9F5-402C-A9FD-78015E7D4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5378-5A98-487F-A1F4-F2A5F36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38DAC-EB76-4E6E-B0D6-E8071666D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00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5FC7-261F-43DD-AE92-F14C9CA4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0F224-2524-4356-BB1B-A9AB7B192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9D782-8227-46F8-ABBC-0050A4AEE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72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0109-51E0-4E60-826B-8151522D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4792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76BB0-C5E6-4A53-84AF-BED73BDAB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B9485-E5E8-4005-BD8D-56364AD98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F3524-7169-47E0-B0A3-2476142BC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F330B-FDD1-426D-B26A-15DE2E206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16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C54B-1695-4798-8EF3-E8D374A3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815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62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6E73-09EC-46F8-A1D5-13FE79F1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4B612-FA65-43F7-8192-9EECCFCD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79418"/>
            <a:ext cx="6172200" cy="4281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38107-EAB8-4B7B-B8D3-4B93F6323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43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0A5F-B5B1-421D-B195-06EB1046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98F32-42B2-468C-A9D5-36503D596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25600"/>
            <a:ext cx="6172200" cy="4235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5DE85-E9CC-48A0-B0F9-82560806C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27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5146A-D53D-457E-9533-855D734D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28" y="559089"/>
            <a:ext cx="8432790" cy="900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37297-B248-4A59-95E3-D0532BF6F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4628" y="1574800"/>
            <a:ext cx="98390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lowchart: Data 14">
            <a:extLst>
              <a:ext uri="{FF2B5EF4-FFF2-40B4-BE49-F238E27FC236}">
                <a16:creationId xmlns:a16="http://schemas.microsoft.com/office/drawing/2014/main" id="{49CD411F-8015-432F-BC57-A8D3A615B8D6}"/>
              </a:ext>
            </a:extLst>
          </p:cNvPr>
          <p:cNvSpPr/>
          <p:nvPr userDrawn="1"/>
        </p:nvSpPr>
        <p:spPr>
          <a:xfrm>
            <a:off x="-1801081" y="0"/>
            <a:ext cx="3075709" cy="1459346"/>
          </a:xfrm>
          <a:prstGeom prst="flowChartInputOutput">
            <a:avLst/>
          </a:prstGeom>
          <a:solidFill>
            <a:srgbClr val="006CB3"/>
          </a:solidFill>
          <a:ln>
            <a:solidFill>
              <a:srgbClr val="7E9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487F3A6E-9ACF-4F66-B356-D20CC9CAE469}"/>
              </a:ext>
            </a:extLst>
          </p:cNvPr>
          <p:cNvSpPr/>
          <p:nvPr userDrawn="1"/>
        </p:nvSpPr>
        <p:spPr>
          <a:xfrm>
            <a:off x="-2470727" y="1574800"/>
            <a:ext cx="3075709" cy="1459346"/>
          </a:xfrm>
          <a:prstGeom prst="flowChartInputOutput">
            <a:avLst/>
          </a:prstGeom>
          <a:solidFill>
            <a:srgbClr val="7E929F"/>
          </a:solidFill>
          <a:ln>
            <a:solidFill>
              <a:srgbClr val="006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C87748F5-9DF8-4A3B-966B-F4749CE440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106" y="557786"/>
            <a:ext cx="131111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6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arget-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tcsb-my.sharepoint.com/:b:/r/personal/ben_konruff_wtcsystem_edu/Documents/WTCS%20Ability%20to%20Benefit%20State%20Process.pdf?csf=1&amp;web=1&amp;e=Qu801X" TargetMode="External"/><Relationship Id="rId2" Type="http://schemas.openxmlformats.org/officeDocument/2006/relationships/hyperlink" Target="https://mywtcs.wtcsystem.edu/educational-services/adult-education-english-language-learnin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youtu.be/crxKMiySGDk" TargetMode="External"/><Relationship Id="rId4" Type="http://schemas.openxmlformats.org/officeDocument/2006/relationships/hyperlink" Target="https://youtu.be/emEBmeVvF2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tbliaison@wtcsystem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reer-road-away-way-of-life-479578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4185-317E-488B-9E43-9E93636D0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Spring 2021: WTCS Ability to Benefit State Option Meeting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0B9C5A-F427-4E9F-A87F-E0CC42EC3348}"/>
              </a:ext>
            </a:extLst>
          </p:cNvPr>
          <p:cNvSpPr txBox="1">
            <a:spLocks/>
          </p:cNvSpPr>
          <p:nvPr/>
        </p:nvSpPr>
        <p:spPr>
          <a:xfrm>
            <a:off x="425688" y="4557829"/>
            <a:ext cx="10572000" cy="15321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0" kern="1200">
                <a:solidFill>
                  <a:srgbClr val="FEFEF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>
                <a:latin typeface="Calibri Light"/>
                <a:cs typeface="Calibri Light"/>
              </a:rPr>
              <a:t>March 9, 2021</a:t>
            </a:r>
          </a:p>
        </p:txBody>
      </p:sp>
    </p:spTree>
    <p:extLst>
      <p:ext uri="{BB962C8B-B14F-4D97-AF65-F5344CB8AC3E}">
        <p14:creationId xmlns:p14="http://schemas.microsoft.com/office/powerpoint/2010/main" val="384561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B9D1-FAD0-49E6-9552-3D0BE0A1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540C-CA5B-4776-B363-B2A54440C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latin typeface="Calibri (Body)"/>
              </a:rPr>
              <a:t>Spring/Fall Meetings &amp; Resources </a:t>
            </a:r>
          </a:p>
          <a:p>
            <a:pPr marL="0" indent="0">
              <a:buNone/>
            </a:pPr>
            <a:r>
              <a:rPr lang="en-US" sz="2000">
                <a:latin typeface="Calibri (Body)"/>
              </a:rPr>
              <a:t>Forming a local implementation/steering team</a:t>
            </a:r>
          </a:p>
          <a:p>
            <a:pPr lvl="1"/>
            <a:r>
              <a:rPr lang="en-US" sz="2000">
                <a:latin typeface="Calibri (Body)"/>
              </a:rPr>
              <a:t>Explore the ATB Guide planning tools</a:t>
            </a:r>
          </a:p>
          <a:p>
            <a:pPr marL="0" indent="0">
              <a:buNone/>
            </a:pPr>
            <a:r>
              <a:rPr lang="en-US" sz="2000">
                <a:latin typeface="Calibri (Body)"/>
              </a:rPr>
              <a:t>Share out: Planning/Implementation</a:t>
            </a:r>
            <a:r>
              <a:rPr lang="en-US" sz="2000" b="0" i="0">
                <a:effectLst/>
                <a:latin typeface="Calibri (Body)"/>
              </a:rPr>
              <a:t> of </a:t>
            </a:r>
            <a:r>
              <a:rPr lang="en-US" sz="2000">
                <a:latin typeface="Calibri (Body)"/>
              </a:rPr>
              <a:t>student supports</a:t>
            </a:r>
          </a:p>
          <a:p>
            <a:pPr lvl="1"/>
            <a:r>
              <a:rPr lang="en-US" sz="2000">
                <a:latin typeface="Calibri (Body)"/>
              </a:rPr>
              <a:t>Identifying ATB students </a:t>
            </a:r>
          </a:p>
          <a:p>
            <a:pPr lvl="1"/>
            <a:r>
              <a:rPr lang="en-US" sz="2000">
                <a:latin typeface="Calibri (Body)"/>
              </a:rPr>
              <a:t>Enrollment/Admissions</a:t>
            </a:r>
          </a:p>
          <a:p>
            <a:pPr lvl="1"/>
            <a:r>
              <a:rPr lang="en-US" sz="2000">
                <a:latin typeface="Calibri (Body)"/>
              </a:rPr>
              <a:t>Career pathway selection</a:t>
            </a:r>
          </a:p>
          <a:p>
            <a:pPr lvl="1"/>
            <a:r>
              <a:rPr lang="en-US" sz="2000">
                <a:latin typeface="Calibri (Body)"/>
              </a:rPr>
              <a:t>Financial aid processing</a:t>
            </a:r>
          </a:p>
          <a:p>
            <a:pPr lvl="1"/>
            <a:r>
              <a:rPr lang="en-US" sz="2000">
                <a:latin typeface="Calibri (Body)"/>
              </a:rPr>
              <a:t>Student support service planning</a:t>
            </a:r>
          </a:p>
          <a:p>
            <a:pPr lvl="1"/>
            <a:r>
              <a:rPr lang="en-US" sz="2000">
                <a:latin typeface="Calibri (Body)"/>
              </a:rPr>
              <a:t>Preparing for data collection/reporting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8F815-11E9-42D0-8C16-F9C72E346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968" r="19438"/>
          <a:stretch/>
        </p:blipFill>
        <p:spPr>
          <a:xfrm>
            <a:off x="234690" y="1915428"/>
            <a:ext cx="3471224" cy="5135424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B2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7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BB1B-E085-4B0A-9CE0-29D5A035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/>
              <a:t>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6F6E6-77C2-46E2-91DA-F3AD0481BE30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hlinkClick r:id="rId2"/>
              </a:rPr>
              <a:t>WTCS Adult Education Page</a:t>
            </a:r>
            <a:br>
              <a:rPr lang="en-US" sz="2000"/>
            </a:br>
            <a:br>
              <a:rPr lang="en-US" sz="2000"/>
            </a:br>
            <a:r>
              <a:rPr lang="en-US" sz="2000">
                <a:hlinkClick r:id="rId3"/>
              </a:rPr>
              <a:t>WTCS Ability to Benefit State Process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u="sng">
                <a:hlinkClick r:id="rId4"/>
              </a:rPr>
              <a:t>ATB Student Testimonies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u="sng">
                <a:hlinkClick r:id="rId5"/>
              </a:rPr>
              <a:t>Promo length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Picture 2" descr="A group of people sitting at a table with papers on it&#10;&#10;Description automatically generated with medium confidence">
            <a:extLst>
              <a:ext uri="{FF2B5EF4-FFF2-40B4-BE49-F238E27FC236}">
                <a16:creationId xmlns:a16="http://schemas.microsoft.com/office/drawing/2014/main" id="{8C942082-BA62-40BB-BF75-ACEE17454F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194" r="30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5B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09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B9D1-FAD0-49E6-9552-3D0BE0A1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14" y="707673"/>
            <a:ext cx="9616357" cy="900257"/>
          </a:xfrm>
        </p:spPr>
        <p:txBody>
          <a:bodyPr>
            <a:normAutofit/>
          </a:bodyPr>
          <a:lstStyle/>
          <a:p>
            <a:r>
              <a:rPr lang="en-US" b="1"/>
              <a:t>ATB Liaisons  </a:t>
            </a:r>
            <a:r>
              <a:rPr lang="en-US">
                <a:latin typeface="Calibri"/>
                <a:cs typeface="Calibri"/>
                <a:hlinkClick r:id="rId2"/>
              </a:rPr>
              <a:t>atbliaison@wtcsystem.edu</a:t>
            </a:r>
            <a:endParaRPr lang="en-US" b="1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36C82B1-DB0F-4F5E-ABD8-48DCE2C8E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5" y="2097911"/>
            <a:ext cx="11271737" cy="41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6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B9D1-FAD0-49E6-9552-3D0BE0A1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>
                <a:latin typeface="Calibri"/>
                <a:cs typeface="Calibri"/>
              </a:rPr>
              <a:t>ATB State Option - A Community of Practice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con&#10;&#10;Description automatically generated">
            <a:extLst>
              <a:ext uri="{FF2B5EF4-FFF2-40B4-BE49-F238E27FC236}">
                <a16:creationId xmlns:a16="http://schemas.microsoft.com/office/drawing/2014/main" id="{5B0BD6EF-DAF3-47B5-B545-1E2F264C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520" y="2811104"/>
            <a:ext cx="3235485" cy="29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540C-CA5B-4776-B363-B2A54440C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In the context of the ATB state option, community of practice goals include:</a:t>
            </a:r>
          </a:p>
          <a:p>
            <a:r>
              <a:rPr lang="en-US" sz="2200"/>
              <a:t>Sharing techniques and strategies with one another</a:t>
            </a:r>
            <a:endParaRPr lang="en-US" sz="2200">
              <a:cs typeface="Calibri"/>
            </a:endParaRPr>
          </a:p>
          <a:p>
            <a:r>
              <a:rPr lang="en-US" sz="2200"/>
              <a:t>Supporting one another</a:t>
            </a:r>
            <a:endParaRPr lang="en-US" sz="2200">
              <a:cs typeface="Calibri"/>
            </a:endParaRPr>
          </a:p>
          <a:p>
            <a:r>
              <a:rPr lang="en-US" sz="2200"/>
              <a:t>Fostering System collaboration</a:t>
            </a:r>
            <a:endParaRPr lang="en-US" sz="2200">
              <a:cs typeface="Calibri"/>
            </a:endParaRPr>
          </a:p>
          <a:p>
            <a:r>
              <a:rPr lang="en-US" sz="2200"/>
              <a:t>Improving outcomes for ATB students</a:t>
            </a:r>
            <a:endParaRPr lang="en-US" sz="2200">
              <a:cs typeface="Calibri"/>
            </a:endParaRPr>
          </a:p>
          <a:p>
            <a:r>
              <a:rPr lang="en-US" sz="2200" i="1" u="sng">
                <a:cs typeface="Calibri"/>
              </a:rPr>
              <a:t>You</a:t>
            </a:r>
            <a:r>
              <a:rPr lang="en-US" sz="2200">
                <a:cs typeface="Calibri"/>
              </a:rPr>
              <a:t> driving future meeting topics</a:t>
            </a:r>
          </a:p>
        </p:txBody>
      </p:sp>
    </p:spTree>
    <p:extLst>
      <p:ext uri="{BB962C8B-B14F-4D97-AF65-F5344CB8AC3E}">
        <p14:creationId xmlns:p14="http://schemas.microsoft.com/office/powerpoint/2010/main" val="12483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5BE1-28B9-4ABB-99A6-E5F8E434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51" y="602221"/>
            <a:ext cx="8912850" cy="1216559"/>
          </a:xfrm>
        </p:spPr>
        <p:txBody>
          <a:bodyPr>
            <a:noAutofit/>
          </a:bodyPr>
          <a:lstStyle/>
          <a:p>
            <a:r>
              <a:rPr lang="en-US" sz="3600" b="1">
                <a:latin typeface="Calibri"/>
                <a:cs typeface="Arial"/>
              </a:rPr>
              <a:t>A Path Forward</a:t>
            </a:r>
            <a:br>
              <a:rPr lang="en-US" sz="3600">
                <a:latin typeface="Calibri"/>
                <a:cs typeface="Arial"/>
              </a:rPr>
            </a:br>
            <a:r>
              <a:rPr lang="en-US" sz="2800">
                <a:latin typeface="Calibri"/>
                <a:cs typeface="Arial"/>
              </a:rPr>
              <a:t>Forming an Implementation/Steering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4A19D-80AE-4FEC-92F4-AB594993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77" y="2034446"/>
            <a:ext cx="9839036" cy="10645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cs typeface="Calibri" panose="020F0502020204030204"/>
              </a:rPr>
              <a:t>Pam Gerstner – NWTC</a:t>
            </a:r>
          </a:p>
          <a:p>
            <a:pPr marL="0" indent="0">
              <a:buNone/>
            </a:pPr>
            <a:r>
              <a:rPr lang="en-US" sz="2400">
                <a:cs typeface="Calibri" panose="020F0502020204030204"/>
              </a:rPr>
              <a:t>Associate Dean, General Studies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1A756-6ACD-47B4-9E1F-0AED50F25A5B}"/>
              </a:ext>
            </a:extLst>
          </p:cNvPr>
          <p:cNvSpPr txBox="1">
            <a:spLocks/>
          </p:cNvSpPr>
          <p:nvPr/>
        </p:nvSpPr>
        <p:spPr>
          <a:xfrm>
            <a:off x="1883026" y="3305061"/>
            <a:ext cx="9839036" cy="1121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cs typeface="Calibri" panose="020F0502020204030204"/>
              </a:rPr>
              <a:t>Meredith Sauer – LTC</a:t>
            </a:r>
            <a:endParaRPr lang="en-US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>
                <a:cs typeface="Calibri" panose="020F0502020204030204"/>
              </a:rPr>
              <a:t>Dean, General Studies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8EF769-01B9-4DF6-B8FA-293456B772ED}"/>
              </a:ext>
            </a:extLst>
          </p:cNvPr>
          <p:cNvSpPr txBox="1">
            <a:spLocks/>
          </p:cNvSpPr>
          <p:nvPr/>
        </p:nvSpPr>
        <p:spPr>
          <a:xfrm>
            <a:off x="1883026" y="4630997"/>
            <a:ext cx="9839036" cy="1064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cs typeface="Calibri" panose="020F0502020204030204"/>
              </a:rPr>
              <a:t>Dr. Arturo Martinez - MATC</a:t>
            </a:r>
          </a:p>
          <a:p>
            <a:pPr marL="0" indent="0">
              <a:buNone/>
            </a:pPr>
            <a:r>
              <a:rPr lang="en-US" sz="2400">
                <a:cs typeface="Calibri" panose="020F0502020204030204"/>
              </a:rPr>
              <a:t>Associate Dean, Adult Education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12FFC-506D-483D-86EA-7883EA949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26750" y="2566697"/>
            <a:ext cx="4572001" cy="234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80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88FD0-5E84-4CD1-8E33-FC003F1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6091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>
                <a:ea typeface="+mn-lt"/>
                <a:cs typeface="+mn-lt"/>
              </a:rPr>
              <a:t>Identifying ATB students </a:t>
            </a:r>
          </a:p>
          <a:p>
            <a:pPr lvl="1"/>
            <a:r>
              <a:rPr lang="en-US">
                <a:ea typeface="+mn-lt"/>
                <a:cs typeface="+mn-lt"/>
              </a:rPr>
              <a:t>Enrollment/Admissions</a:t>
            </a:r>
          </a:p>
          <a:p>
            <a:pPr lvl="1"/>
            <a:r>
              <a:rPr lang="en-US">
                <a:ea typeface="+mn-lt"/>
                <a:cs typeface="+mn-lt"/>
              </a:rPr>
              <a:t>Career pathway selection</a:t>
            </a:r>
          </a:p>
          <a:p>
            <a:pPr lvl="1"/>
            <a:r>
              <a:rPr lang="en-US">
                <a:ea typeface="+mn-lt"/>
                <a:cs typeface="+mn-lt"/>
              </a:rPr>
              <a:t>Financial aid processing</a:t>
            </a:r>
          </a:p>
          <a:p>
            <a:pPr lvl="1"/>
            <a:r>
              <a:rPr lang="en-US">
                <a:ea typeface="+mn-lt"/>
                <a:cs typeface="+mn-lt"/>
              </a:rPr>
              <a:t>Student support service planning: Orientation, Advising, Academic Support/Tutoring, Faculty feedback</a:t>
            </a:r>
          </a:p>
          <a:p>
            <a:pPr lvl="1"/>
            <a:r>
              <a:rPr lang="en-US">
                <a:ea typeface="+mn-lt"/>
                <a:cs typeface="+mn-lt"/>
              </a:rPr>
              <a:t>Preparing for data collection/reporting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4504D-41DA-4E2E-9FF9-C98DD5095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8" r="12076"/>
          <a:stretch/>
        </p:blipFill>
        <p:spPr>
          <a:xfrm>
            <a:off x="596348" y="882262"/>
            <a:ext cx="4039223" cy="5975737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63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ACF702EE-4076-44AA-889E-4A784448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1214860"/>
            <a:ext cx="4373418" cy="900257"/>
          </a:xfrm>
        </p:spPr>
        <p:txBody>
          <a:bodyPr/>
          <a:lstStyle/>
          <a:p>
            <a:r>
              <a:rPr lang="en-US"/>
              <a:t>College Share Out</a:t>
            </a:r>
          </a:p>
        </p:txBody>
      </p:sp>
    </p:spTree>
    <p:extLst>
      <p:ext uri="{BB962C8B-B14F-4D97-AF65-F5344CB8AC3E}">
        <p14:creationId xmlns:p14="http://schemas.microsoft.com/office/powerpoint/2010/main" val="6063800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abl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3477B2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9265D31367ED439EB1AC3577B2986E" ma:contentTypeVersion="4" ma:contentTypeDescription="Create a new document." ma:contentTypeScope="" ma:versionID="ee4b57f47e7cc1e967276aaca275bffe">
  <xsd:schema xmlns:xsd="http://www.w3.org/2001/XMLSchema" xmlns:xs="http://www.w3.org/2001/XMLSchema" xmlns:p="http://schemas.microsoft.com/office/2006/metadata/properties" xmlns:ns2="3c7b4867-cd40-4827-adf1-0b4c87d11252" targetNamespace="http://schemas.microsoft.com/office/2006/metadata/properties" ma:root="true" ma:fieldsID="67634f19a09c61580f0e89e4b3bf6232" ns2:_="">
    <xsd:import namespace="3c7b4867-cd40-4827-adf1-0b4c87d112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b4867-cd40-4827-adf1-0b4c87d112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73620A-A9F4-4F31-B306-0106DFC247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1010D5-7884-4773-9A97-B2C0F0B4B6BB}">
  <ds:schemaRefs>
    <ds:schemaRef ds:uri="3c7b4867-cd40-4827-adf1-0b4c87d112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4BC0F85-220F-48E3-A4C3-684A818D4DF1}">
  <ds:schemaRefs>
    <ds:schemaRef ds:uri="3c7b4867-cd40-4827-adf1-0b4c87d112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(Body)</vt:lpstr>
      <vt:lpstr>Calibri Light</vt:lpstr>
      <vt:lpstr>Century Gothic</vt:lpstr>
      <vt:lpstr>Wingdings 2</vt:lpstr>
      <vt:lpstr>Office Theme</vt:lpstr>
      <vt:lpstr>Quotable</vt:lpstr>
      <vt:lpstr>Spring 2021: WTCS Ability to Benefit State Option Meeting</vt:lpstr>
      <vt:lpstr>Agenda</vt:lpstr>
      <vt:lpstr>Resources</vt:lpstr>
      <vt:lpstr>ATB Liaisons  atbliaison@wtcsystem.edu</vt:lpstr>
      <vt:lpstr>ATB State Option - A Community of Practice</vt:lpstr>
      <vt:lpstr>A Path Forward Forming an Implementation/Steering Team</vt:lpstr>
      <vt:lpstr>College Share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Smyth, Conor</dc:creator>
  <cp:lastModifiedBy>Craig, Terese</cp:lastModifiedBy>
  <cp:revision>1</cp:revision>
  <dcterms:created xsi:type="dcterms:W3CDTF">2020-11-19T14:25:22Z</dcterms:created>
  <dcterms:modified xsi:type="dcterms:W3CDTF">2021-04-05T14:18:07Z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0x010100F09265D31367ED439EB1AC3577B2986E</vt:lpwstr>
  </property>
</Properties>
</file>