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6"/>
  </p:notesMasterIdLst>
  <p:sldIdLst>
    <p:sldId id="258" r:id="rId3"/>
    <p:sldId id="299" r:id="rId4"/>
    <p:sldId id="302" r:id="rId5"/>
    <p:sldId id="311" r:id="rId6"/>
    <p:sldId id="321" r:id="rId7"/>
    <p:sldId id="301" r:id="rId8"/>
    <p:sldId id="308" r:id="rId9"/>
    <p:sldId id="312" r:id="rId10"/>
    <p:sldId id="320" r:id="rId11"/>
    <p:sldId id="303" r:id="rId12"/>
    <p:sldId id="310" r:id="rId13"/>
    <p:sldId id="309" r:id="rId14"/>
    <p:sldId id="304" r:id="rId15"/>
    <p:sldId id="314" r:id="rId16"/>
    <p:sldId id="313" r:id="rId17"/>
    <p:sldId id="305" r:id="rId18"/>
    <p:sldId id="316" r:id="rId19"/>
    <p:sldId id="315" r:id="rId20"/>
    <p:sldId id="318" r:id="rId21"/>
    <p:sldId id="319" r:id="rId22"/>
    <p:sldId id="317" r:id="rId23"/>
    <p:sldId id="306" r:id="rId24"/>
    <p:sldId id="30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ruff, Ben" initials="KB" lastIdx="2" clrIdx="0">
    <p:extLst>
      <p:ext uri="{19B8F6BF-5375-455C-9EA6-DF929625EA0E}">
        <p15:presenceInfo xmlns:p15="http://schemas.microsoft.com/office/powerpoint/2012/main" userId="S::ben.konruff@wtcsystem.edu::d8253f11-d6d4-46b5-aea9-f56973e757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929F"/>
    <a:srgbClr val="006C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328" y="3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73928D-B7A2-414F-B7BE-08FCC837F720}" type="datetimeFigureOut">
              <a:rPr lang="en-US" smtClean="0"/>
              <a:t>8/15/2022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C1772-1108-427A-A721-58FE4F0EC46A}" type="slidenum">
              <a:rPr lang="en-US" smtClean="0"/>
              <a:t>‹#›</a:t>
            </a:fld>
            <a:endParaRPr lang="en-US"/>
          </a:p>
        </p:txBody>
      </p:sp>
    </p:spTree>
    <p:extLst>
      <p:ext uri="{BB962C8B-B14F-4D97-AF65-F5344CB8AC3E}">
        <p14:creationId xmlns:p14="http://schemas.microsoft.com/office/powerpoint/2010/main" val="26333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1</a:t>
            </a:fld>
            <a:endParaRPr lang="en-US"/>
          </a:p>
        </p:txBody>
      </p:sp>
    </p:spTree>
    <p:extLst>
      <p:ext uri="{BB962C8B-B14F-4D97-AF65-F5344CB8AC3E}">
        <p14:creationId xmlns:p14="http://schemas.microsoft.com/office/powerpoint/2010/main" val="1025039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10</a:t>
            </a:fld>
            <a:endParaRPr lang="en-US"/>
          </a:p>
        </p:txBody>
      </p:sp>
    </p:spTree>
    <p:extLst>
      <p:ext uri="{BB962C8B-B14F-4D97-AF65-F5344CB8AC3E}">
        <p14:creationId xmlns:p14="http://schemas.microsoft.com/office/powerpoint/2010/main" val="799870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11</a:t>
            </a:fld>
            <a:endParaRPr lang="en-US"/>
          </a:p>
        </p:txBody>
      </p:sp>
    </p:spTree>
    <p:extLst>
      <p:ext uri="{BB962C8B-B14F-4D97-AF65-F5344CB8AC3E}">
        <p14:creationId xmlns:p14="http://schemas.microsoft.com/office/powerpoint/2010/main" val="2753721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12</a:t>
            </a:fld>
            <a:endParaRPr lang="en-US"/>
          </a:p>
        </p:txBody>
      </p:sp>
    </p:spTree>
    <p:extLst>
      <p:ext uri="{BB962C8B-B14F-4D97-AF65-F5344CB8AC3E}">
        <p14:creationId xmlns:p14="http://schemas.microsoft.com/office/powerpoint/2010/main" val="248466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13</a:t>
            </a:fld>
            <a:endParaRPr lang="en-US"/>
          </a:p>
        </p:txBody>
      </p:sp>
    </p:spTree>
    <p:extLst>
      <p:ext uri="{BB962C8B-B14F-4D97-AF65-F5344CB8AC3E}">
        <p14:creationId xmlns:p14="http://schemas.microsoft.com/office/powerpoint/2010/main" val="1697450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14</a:t>
            </a:fld>
            <a:endParaRPr lang="en-US"/>
          </a:p>
        </p:txBody>
      </p:sp>
    </p:spTree>
    <p:extLst>
      <p:ext uri="{BB962C8B-B14F-4D97-AF65-F5344CB8AC3E}">
        <p14:creationId xmlns:p14="http://schemas.microsoft.com/office/powerpoint/2010/main" val="3406688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15</a:t>
            </a:fld>
            <a:endParaRPr lang="en-US"/>
          </a:p>
        </p:txBody>
      </p:sp>
    </p:spTree>
    <p:extLst>
      <p:ext uri="{BB962C8B-B14F-4D97-AF65-F5344CB8AC3E}">
        <p14:creationId xmlns:p14="http://schemas.microsoft.com/office/powerpoint/2010/main" val="2392468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16</a:t>
            </a:fld>
            <a:endParaRPr lang="en-US"/>
          </a:p>
        </p:txBody>
      </p:sp>
    </p:spTree>
    <p:extLst>
      <p:ext uri="{BB962C8B-B14F-4D97-AF65-F5344CB8AC3E}">
        <p14:creationId xmlns:p14="http://schemas.microsoft.com/office/powerpoint/2010/main" val="3533231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17</a:t>
            </a:fld>
            <a:endParaRPr lang="en-US"/>
          </a:p>
        </p:txBody>
      </p:sp>
    </p:spTree>
    <p:extLst>
      <p:ext uri="{BB962C8B-B14F-4D97-AF65-F5344CB8AC3E}">
        <p14:creationId xmlns:p14="http://schemas.microsoft.com/office/powerpoint/2010/main" val="3552005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18</a:t>
            </a:fld>
            <a:endParaRPr lang="en-US"/>
          </a:p>
        </p:txBody>
      </p:sp>
    </p:spTree>
    <p:extLst>
      <p:ext uri="{BB962C8B-B14F-4D97-AF65-F5344CB8AC3E}">
        <p14:creationId xmlns:p14="http://schemas.microsoft.com/office/powerpoint/2010/main" val="14621685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19</a:t>
            </a:fld>
            <a:endParaRPr lang="en-US"/>
          </a:p>
        </p:txBody>
      </p:sp>
    </p:spTree>
    <p:extLst>
      <p:ext uri="{BB962C8B-B14F-4D97-AF65-F5344CB8AC3E}">
        <p14:creationId xmlns:p14="http://schemas.microsoft.com/office/powerpoint/2010/main" val="2327312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2</a:t>
            </a:fld>
            <a:endParaRPr lang="en-US"/>
          </a:p>
        </p:txBody>
      </p:sp>
    </p:spTree>
    <p:extLst>
      <p:ext uri="{BB962C8B-B14F-4D97-AF65-F5344CB8AC3E}">
        <p14:creationId xmlns:p14="http://schemas.microsoft.com/office/powerpoint/2010/main" val="6811577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20</a:t>
            </a:fld>
            <a:endParaRPr lang="en-US"/>
          </a:p>
        </p:txBody>
      </p:sp>
    </p:spTree>
    <p:extLst>
      <p:ext uri="{BB962C8B-B14F-4D97-AF65-F5344CB8AC3E}">
        <p14:creationId xmlns:p14="http://schemas.microsoft.com/office/powerpoint/2010/main" val="8263889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21</a:t>
            </a:fld>
            <a:endParaRPr lang="en-US"/>
          </a:p>
        </p:txBody>
      </p:sp>
    </p:spTree>
    <p:extLst>
      <p:ext uri="{BB962C8B-B14F-4D97-AF65-F5344CB8AC3E}">
        <p14:creationId xmlns:p14="http://schemas.microsoft.com/office/powerpoint/2010/main" val="9949837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22</a:t>
            </a:fld>
            <a:endParaRPr lang="en-US"/>
          </a:p>
        </p:txBody>
      </p:sp>
    </p:spTree>
    <p:extLst>
      <p:ext uri="{BB962C8B-B14F-4D97-AF65-F5344CB8AC3E}">
        <p14:creationId xmlns:p14="http://schemas.microsoft.com/office/powerpoint/2010/main" val="10729141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23</a:t>
            </a:fld>
            <a:endParaRPr lang="en-US"/>
          </a:p>
        </p:txBody>
      </p:sp>
    </p:spTree>
    <p:extLst>
      <p:ext uri="{BB962C8B-B14F-4D97-AF65-F5344CB8AC3E}">
        <p14:creationId xmlns:p14="http://schemas.microsoft.com/office/powerpoint/2010/main" val="3219689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3</a:t>
            </a:fld>
            <a:endParaRPr lang="en-US"/>
          </a:p>
        </p:txBody>
      </p:sp>
    </p:spTree>
    <p:extLst>
      <p:ext uri="{BB962C8B-B14F-4D97-AF65-F5344CB8AC3E}">
        <p14:creationId xmlns:p14="http://schemas.microsoft.com/office/powerpoint/2010/main" val="742006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4</a:t>
            </a:fld>
            <a:endParaRPr lang="en-US"/>
          </a:p>
        </p:txBody>
      </p:sp>
    </p:spTree>
    <p:extLst>
      <p:ext uri="{BB962C8B-B14F-4D97-AF65-F5344CB8AC3E}">
        <p14:creationId xmlns:p14="http://schemas.microsoft.com/office/powerpoint/2010/main" val="3615750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5</a:t>
            </a:fld>
            <a:endParaRPr lang="en-US"/>
          </a:p>
        </p:txBody>
      </p:sp>
    </p:spTree>
    <p:extLst>
      <p:ext uri="{BB962C8B-B14F-4D97-AF65-F5344CB8AC3E}">
        <p14:creationId xmlns:p14="http://schemas.microsoft.com/office/powerpoint/2010/main" val="3971744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6</a:t>
            </a:fld>
            <a:endParaRPr lang="en-US"/>
          </a:p>
        </p:txBody>
      </p:sp>
    </p:spTree>
    <p:extLst>
      <p:ext uri="{BB962C8B-B14F-4D97-AF65-F5344CB8AC3E}">
        <p14:creationId xmlns:p14="http://schemas.microsoft.com/office/powerpoint/2010/main" val="207689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7</a:t>
            </a:fld>
            <a:endParaRPr lang="en-US"/>
          </a:p>
        </p:txBody>
      </p:sp>
    </p:spTree>
    <p:extLst>
      <p:ext uri="{BB962C8B-B14F-4D97-AF65-F5344CB8AC3E}">
        <p14:creationId xmlns:p14="http://schemas.microsoft.com/office/powerpoint/2010/main" val="1966968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8</a:t>
            </a:fld>
            <a:endParaRPr lang="en-US"/>
          </a:p>
        </p:txBody>
      </p:sp>
    </p:spTree>
    <p:extLst>
      <p:ext uri="{BB962C8B-B14F-4D97-AF65-F5344CB8AC3E}">
        <p14:creationId xmlns:p14="http://schemas.microsoft.com/office/powerpoint/2010/main" val="399716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1C1772-1108-427A-A721-58FE4F0EC46A}" type="slidenum">
              <a:rPr lang="en-US" smtClean="0"/>
              <a:t>9</a:t>
            </a:fld>
            <a:endParaRPr lang="en-US"/>
          </a:p>
        </p:txBody>
      </p:sp>
    </p:spTree>
    <p:extLst>
      <p:ext uri="{BB962C8B-B14F-4D97-AF65-F5344CB8AC3E}">
        <p14:creationId xmlns:p14="http://schemas.microsoft.com/office/powerpoint/2010/main" val="4194377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03CE8-36F4-4B9F-B2C2-84AE08779EC1}"/>
              </a:ext>
            </a:extLst>
          </p:cNvPr>
          <p:cNvSpPr>
            <a:spLocks noGrp="1"/>
          </p:cNvSpPr>
          <p:nvPr>
            <p:ph type="ctrTitle"/>
          </p:nvPr>
        </p:nvSpPr>
        <p:spPr>
          <a:xfrm>
            <a:off x="1524000" y="1600199"/>
            <a:ext cx="9144000" cy="1909763"/>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0FDE69-1B7E-4DF2-831E-8C8B5B54DC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674261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B1DE1-AF17-4460-B985-32CDFDA8E0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B9AC35-549C-46D8-ACF8-A0FB11873C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7161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0EC232-FF2B-4A00-A3A7-DD41B654BF3F}"/>
              </a:ext>
            </a:extLst>
          </p:cNvPr>
          <p:cNvSpPr>
            <a:spLocks noGrp="1"/>
          </p:cNvSpPr>
          <p:nvPr>
            <p:ph type="title" orient="vert"/>
          </p:nvPr>
        </p:nvSpPr>
        <p:spPr>
          <a:xfrm>
            <a:off x="8724900" y="365125"/>
            <a:ext cx="1564409"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D79470-563A-43C6-BC32-7FFE44CA2D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9842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Freeform 6"/>
          <p:cNvSpPr/>
          <p:nvPr/>
        </p:nvSpPr>
        <p:spPr bwMode="auto">
          <a:xfrm>
            <a:off x="-2" y="0"/>
            <a:ext cx="12192000" cy="6456419"/>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solidFill>
            <a:schemeClr val="accent2">
              <a:lumMod val="75000"/>
            </a:schemeClr>
          </a:solidFill>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2888055"/>
            <a:ext cx="10572000" cy="1532143"/>
          </a:xfrm>
        </p:spPr>
        <p:txBody>
          <a:bodyPr/>
          <a:lstStyle>
            <a:lvl1pPr algn="ctr">
              <a:defRPr sz="5400" b="0">
                <a:latin typeface="Calibri Light" panose="020F0302020204030204" pitchFamily="34" charset="0"/>
                <a:cs typeface="Calibri Light" panose="020F0302020204030204" pitchFamily="34" charset="0"/>
              </a:defRPr>
            </a:lvl1pPr>
          </a:lstStyle>
          <a:p>
            <a:r>
              <a:rPr lang="en-US"/>
              <a:t>Click to edit Master title style</a:t>
            </a:r>
          </a:p>
        </p:txBody>
      </p:sp>
      <p:pic>
        <p:nvPicPr>
          <p:cNvPr id="8" name="Picture 7" descr="A picture containing text&#10;&#10;Description automatically generated">
            <a:extLst>
              <a:ext uri="{FF2B5EF4-FFF2-40B4-BE49-F238E27FC236}">
                <a16:creationId xmlns:a16="http://schemas.microsoft.com/office/drawing/2014/main" id="{5DF901DC-266A-4C56-AA0E-3A5F51A9A0CD}"/>
              </a:ext>
            </a:extLst>
          </p:cNvPr>
          <p:cNvPicPr>
            <a:picLocks noChangeAspect="1"/>
          </p:cNvPicPr>
          <p:nvPr userDrawn="1"/>
        </p:nvPicPr>
        <p:blipFill>
          <a:blip r:embed="rId2"/>
          <a:stretch>
            <a:fillRect/>
          </a:stretch>
        </p:blipFill>
        <p:spPr>
          <a:xfrm>
            <a:off x="4689413" y="401581"/>
            <a:ext cx="2813173" cy="914400"/>
          </a:xfrm>
          <a:prstGeom prst="rect">
            <a:avLst/>
          </a:prstGeom>
        </p:spPr>
      </p:pic>
      <p:sp>
        <p:nvSpPr>
          <p:cNvPr id="9" name="TextBox 8">
            <a:extLst>
              <a:ext uri="{FF2B5EF4-FFF2-40B4-BE49-F238E27FC236}">
                <a16:creationId xmlns:a16="http://schemas.microsoft.com/office/drawing/2014/main" id="{6518AFAE-5947-49DC-8E96-65CDE960C22F}"/>
              </a:ext>
            </a:extLst>
          </p:cNvPr>
          <p:cNvSpPr txBox="1"/>
          <p:nvPr userDrawn="1"/>
        </p:nvSpPr>
        <p:spPr>
          <a:xfrm>
            <a:off x="3289424" y="6222887"/>
            <a:ext cx="5613149" cy="430887"/>
          </a:xfrm>
          <a:prstGeom prst="rect">
            <a:avLst/>
          </a:prstGeom>
          <a:noFill/>
        </p:spPr>
        <p:txBody>
          <a:bodyPr wrap="square" rtlCol="0">
            <a:spAutoFit/>
          </a:bodyPr>
          <a:lstStyle/>
          <a:p>
            <a:pPr algn="ctr"/>
            <a:r>
              <a:rPr lang="en-US" sz="2200" i="1">
                <a:latin typeface="Calibri Light" panose="020F0302020204030204" pitchFamily="34" charset="0"/>
                <a:cs typeface="Calibri Light" panose="020F0302020204030204" pitchFamily="34" charset="0"/>
              </a:rPr>
              <a:t>We were built for this moment</a:t>
            </a:r>
          </a:p>
        </p:txBody>
      </p:sp>
    </p:spTree>
    <p:extLst>
      <p:ext uri="{BB962C8B-B14F-4D97-AF65-F5344CB8AC3E}">
        <p14:creationId xmlns:p14="http://schemas.microsoft.com/office/powerpoint/2010/main" val="799405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lvl1pPr>
              <a:defRPr b="0">
                <a:latin typeface="Calibri Light" panose="020F0302020204030204" pitchFamily="34" charset="0"/>
                <a:cs typeface="Calibri Light" panose="020F0302020204030204" pitchFamily="34" charset="0"/>
              </a:defRPr>
            </a:lvl1pPr>
          </a:lstStyle>
          <a:p>
            <a:r>
              <a:rPr lang="en-US"/>
              <a:t>Click to edit Master title style</a:t>
            </a:r>
          </a:p>
        </p:txBody>
      </p:sp>
      <p:sp>
        <p:nvSpPr>
          <p:cNvPr id="3" name="Content Placeholder 2"/>
          <p:cNvSpPr>
            <a:spLocks noGrp="1"/>
          </p:cNvSpPr>
          <p:nvPr>
            <p:ph idx="1"/>
          </p:nvPr>
        </p:nvSpPr>
        <p:spPr>
          <a:xfrm>
            <a:off x="818712" y="2222287"/>
            <a:ext cx="10554574" cy="3636511"/>
          </a:xfrm>
        </p:spPr>
        <p:txBody>
          <a:bodyPr/>
          <a:lstStyle>
            <a:lvl1pPr>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A picture containing text&#10;&#10;Description automatically generated">
            <a:extLst>
              <a:ext uri="{FF2B5EF4-FFF2-40B4-BE49-F238E27FC236}">
                <a16:creationId xmlns:a16="http://schemas.microsoft.com/office/drawing/2014/main" id="{A4DA7965-24B4-4FA3-8670-80509B4E8A11}"/>
              </a:ext>
            </a:extLst>
          </p:cNvPr>
          <p:cNvPicPr>
            <a:picLocks noChangeAspect="1"/>
          </p:cNvPicPr>
          <p:nvPr userDrawn="1"/>
        </p:nvPicPr>
        <p:blipFill>
          <a:blip r:embed="rId2"/>
          <a:stretch>
            <a:fillRect/>
          </a:stretch>
        </p:blipFill>
        <p:spPr>
          <a:xfrm>
            <a:off x="10492684" y="6087158"/>
            <a:ext cx="1406587" cy="457200"/>
          </a:xfrm>
          <a:prstGeom prst="rect">
            <a:avLst/>
          </a:prstGeom>
        </p:spPr>
      </p:pic>
    </p:spTree>
    <p:extLst>
      <p:ext uri="{BB962C8B-B14F-4D97-AF65-F5344CB8AC3E}">
        <p14:creationId xmlns:p14="http://schemas.microsoft.com/office/powerpoint/2010/main" val="3535963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0" cap="none">
                <a:latin typeface="Calibri Light" panose="020F0302020204030204" pitchFamily="34" charset="0"/>
                <a:cs typeface="Calibri Light" panose="020F0302020204030204" pitchFamily="34" charset="0"/>
              </a:defRPr>
            </a:lvl1pPr>
          </a:lstStyle>
          <a:p>
            <a:r>
              <a:rPr lang="en-US"/>
              <a:t>Click to edit Master title style</a:t>
            </a:r>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latin typeface="Calibri Light" panose="020F0302020204030204" pitchFamily="34" charset="0"/>
                <a:cs typeface="Calibri Light" panose="020F03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8" name="Picture 7" descr="A picture containing text&#10;&#10;Description automatically generated">
            <a:extLst>
              <a:ext uri="{FF2B5EF4-FFF2-40B4-BE49-F238E27FC236}">
                <a16:creationId xmlns:a16="http://schemas.microsoft.com/office/drawing/2014/main" id="{55FC6F07-7BFC-4382-851D-51E0CDB5C973}"/>
              </a:ext>
            </a:extLst>
          </p:cNvPr>
          <p:cNvPicPr>
            <a:picLocks noChangeAspect="1"/>
          </p:cNvPicPr>
          <p:nvPr userDrawn="1"/>
        </p:nvPicPr>
        <p:blipFill>
          <a:blip r:embed="rId2"/>
          <a:stretch>
            <a:fillRect/>
          </a:stretch>
        </p:blipFill>
        <p:spPr>
          <a:xfrm>
            <a:off x="10492684" y="6087158"/>
            <a:ext cx="1406587" cy="457200"/>
          </a:xfrm>
          <a:prstGeom prst="rect">
            <a:avLst/>
          </a:prstGeom>
        </p:spPr>
      </p:pic>
    </p:spTree>
    <p:extLst>
      <p:ext uri="{BB962C8B-B14F-4D97-AF65-F5344CB8AC3E}">
        <p14:creationId xmlns:p14="http://schemas.microsoft.com/office/powerpoint/2010/main" val="2147323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b="0">
                <a:latin typeface="Calibri Light" panose="020F0302020204030204" pitchFamily="34" charset="0"/>
                <a:cs typeface="Calibri Light" panose="020F0302020204030204" pitchFamily="34" charset="0"/>
              </a:defRPr>
            </a:lvl1pPr>
          </a:lstStyle>
          <a:p>
            <a:r>
              <a:rPr lang="en-US"/>
              <a:t>Click to edit Master title style</a:t>
            </a:r>
          </a:p>
        </p:txBody>
      </p:sp>
      <p:sp>
        <p:nvSpPr>
          <p:cNvPr id="3" name="Content Placeholder 2"/>
          <p:cNvSpPr>
            <a:spLocks noGrp="1"/>
          </p:cNvSpPr>
          <p:nvPr>
            <p:ph sz="half" idx="1"/>
          </p:nvPr>
        </p:nvSpPr>
        <p:spPr>
          <a:xfrm>
            <a:off x="818712" y="2222287"/>
            <a:ext cx="5185873" cy="3638763"/>
          </a:xfrm>
        </p:spPr>
        <p:txBody>
          <a:bodyPr>
            <a:normAutofit/>
          </a:bodyPr>
          <a:lstStyle>
            <a:lvl1pPr>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7415" y="2222287"/>
            <a:ext cx="5194583" cy="3638764"/>
          </a:xfrm>
        </p:spPr>
        <p:txBody>
          <a:bodyPr>
            <a:normAutofit/>
          </a:bodyPr>
          <a:lstStyle>
            <a:lvl1pPr>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descr="A picture containing text&#10;&#10;Description automatically generated">
            <a:extLst>
              <a:ext uri="{FF2B5EF4-FFF2-40B4-BE49-F238E27FC236}">
                <a16:creationId xmlns:a16="http://schemas.microsoft.com/office/drawing/2014/main" id="{C58117F5-0A38-4A79-B0EB-E42BBCFB78D5}"/>
              </a:ext>
            </a:extLst>
          </p:cNvPr>
          <p:cNvPicPr>
            <a:picLocks noChangeAspect="1"/>
          </p:cNvPicPr>
          <p:nvPr userDrawn="1"/>
        </p:nvPicPr>
        <p:blipFill>
          <a:blip r:embed="rId2"/>
          <a:stretch>
            <a:fillRect/>
          </a:stretch>
        </p:blipFill>
        <p:spPr>
          <a:xfrm>
            <a:off x="10492684" y="6087158"/>
            <a:ext cx="1406587" cy="457200"/>
          </a:xfrm>
          <a:prstGeom prst="rect">
            <a:avLst/>
          </a:prstGeom>
        </p:spPr>
      </p:pic>
    </p:spTree>
    <p:extLst>
      <p:ext uri="{BB962C8B-B14F-4D97-AF65-F5344CB8AC3E}">
        <p14:creationId xmlns:p14="http://schemas.microsoft.com/office/powerpoint/2010/main" val="11348940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b="0">
                <a:latin typeface="Calibri Light" panose="020F0302020204030204" pitchFamily="34" charset="0"/>
                <a:cs typeface="Calibri Light" panose="020F0302020204030204" pitchFamily="34" charset="0"/>
              </a:defRPr>
            </a:lvl1pPr>
          </a:lstStyle>
          <a:p>
            <a:r>
              <a:rPr lang="en-US"/>
              <a:t>Click to edit Master title style</a:t>
            </a:r>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atin typeface="Calibri Light" panose="020F0302020204030204" pitchFamily="34" charset="0"/>
                <a:cs typeface="Calibri Light" panose="020F03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lvl1pPr>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atin typeface="Calibri Light" panose="020F0302020204030204" pitchFamily="34" charset="0"/>
                <a:cs typeface="Calibri Light" panose="020F03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lvl1pPr>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descr="A picture containing text&#10;&#10;Description automatically generated">
            <a:extLst>
              <a:ext uri="{FF2B5EF4-FFF2-40B4-BE49-F238E27FC236}">
                <a16:creationId xmlns:a16="http://schemas.microsoft.com/office/drawing/2014/main" id="{8E215B40-9BA1-4A10-AC27-547BCA6976E2}"/>
              </a:ext>
            </a:extLst>
          </p:cNvPr>
          <p:cNvPicPr>
            <a:picLocks noChangeAspect="1"/>
          </p:cNvPicPr>
          <p:nvPr userDrawn="1"/>
        </p:nvPicPr>
        <p:blipFill>
          <a:blip r:embed="rId2"/>
          <a:stretch>
            <a:fillRect/>
          </a:stretch>
        </p:blipFill>
        <p:spPr>
          <a:xfrm>
            <a:off x="10492684" y="6087158"/>
            <a:ext cx="1406587" cy="457200"/>
          </a:xfrm>
          <a:prstGeom prst="rect">
            <a:avLst/>
          </a:prstGeom>
        </p:spPr>
      </p:pic>
    </p:spTree>
    <p:extLst>
      <p:ext uri="{BB962C8B-B14F-4D97-AF65-F5344CB8AC3E}">
        <p14:creationId xmlns:p14="http://schemas.microsoft.com/office/powerpoint/2010/main" val="4102349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b="0">
                <a:latin typeface="Calibri Light" panose="020F0302020204030204" pitchFamily="34" charset="0"/>
                <a:cs typeface="Calibri Light" panose="020F0302020204030204" pitchFamily="34" charset="0"/>
              </a:defRPr>
            </a:lvl1pPr>
          </a:lstStyle>
          <a:p>
            <a:r>
              <a:rPr lang="en-US"/>
              <a:t>Click to edit Master title style</a:t>
            </a:r>
          </a:p>
        </p:txBody>
      </p:sp>
      <p:pic>
        <p:nvPicPr>
          <p:cNvPr id="7" name="Picture 6" descr="A picture containing text&#10;&#10;Description automatically generated">
            <a:extLst>
              <a:ext uri="{FF2B5EF4-FFF2-40B4-BE49-F238E27FC236}">
                <a16:creationId xmlns:a16="http://schemas.microsoft.com/office/drawing/2014/main" id="{28EA5B4F-A31A-4006-9233-B94B6D011DAA}"/>
              </a:ext>
            </a:extLst>
          </p:cNvPr>
          <p:cNvPicPr>
            <a:picLocks noChangeAspect="1"/>
          </p:cNvPicPr>
          <p:nvPr userDrawn="1"/>
        </p:nvPicPr>
        <p:blipFill>
          <a:blip r:embed="rId2"/>
          <a:stretch>
            <a:fillRect/>
          </a:stretch>
        </p:blipFill>
        <p:spPr>
          <a:xfrm>
            <a:off x="10492684" y="6087158"/>
            <a:ext cx="1406587" cy="457200"/>
          </a:xfrm>
          <a:prstGeom prst="rect">
            <a:avLst/>
          </a:prstGeom>
        </p:spPr>
      </p:pic>
    </p:spTree>
    <p:extLst>
      <p:ext uri="{BB962C8B-B14F-4D97-AF65-F5344CB8AC3E}">
        <p14:creationId xmlns:p14="http://schemas.microsoft.com/office/powerpoint/2010/main" val="26040795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1C040225-0FB1-4145-817A-4DB8AF56033A}"/>
              </a:ext>
            </a:extLst>
          </p:cNvPr>
          <p:cNvPicPr>
            <a:picLocks noChangeAspect="1"/>
          </p:cNvPicPr>
          <p:nvPr userDrawn="1"/>
        </p:nvPicPr>
        <p:blipFill>
          <a:blip r:embed="rId2"/>
          <a:stretch>
            <a:fillRect/>
          </a:stretch>
        </p:blipFill>
        <p:spPr>
          <a:xfrm>
            <a:off x="10492684" y="6087158"/>
            <a:ext cx="1406587" cy="457200"/>
          </a:xfrm>
          <a:prstGeom prst="rect">
            <a:avLst/>
          </a:prstGeom>
        </p:spPr>
      </p:pic>
    </p:spTree>
    <p:extLst>
      <p:ext uri="{BB962C8B-B14F-4D97-AF65-F5344CB8AC3E}">
        <p14:creationId xmlns:p14="http://schemas.microsoft.com/office/powerpoint/2010/main" val="3215381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0">
                <a:latin typeface="Calibri Light" panose="020F0302020204030204" pitchFamily="34" charset="0"/>
                <a:cs typeface="Calibri Light" panose="020F0302020204030204" pitchFamily="34" charset="0"/>
              </a:defRPr>
            </a:lvl1pPr>
          </a:lstStyle>
          <a:p>
            <a:r>
              <a:rPr lang="en-US"/>
              <a:t>Click to edit Master title style</a:t>
            </a:r>
          </a:p>
        </p:txBody>
      </p:sp>
      <p:sp>
        <p:nvSpPr>
          <p:cNvPr id="3" name="Content Placeholder 2"/>
          <p:cNvSpPr>
            <a:spLocks noGrp="1"/>
          </p:cNvSpPr>
          <p:nvPr>
            <p:ph idx="1"/>
          </p:nvPr>
        </p:nvSpPr>
        <p:spPr>
          <a:xfrm>
            <a:off x="4855633" y="446088"/>
            <a:ext cx="6252633" cy="5414963"/>
          </a:xfrm>
        </p:spPr>
        <p:txBody>
          <a:bodyPr>
            <a:normAutofit/>
          </a:bodyPr>
          <a:lstStyle>
            <a:lvl1pPr>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atin typeface="Calibri Light" panose="020F0302020204030204" pitchFamily="34" charset="0"/>
                <a:cs typeface="Calibri Light" panose="020F03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9" name="Picture 8" descr="A picture containing text&#10;&#10;Description automatically generated">
            <a:extLst>
              <a:ext uri="{FF2B5EF4-FFF2-40B4-BE49-F238E27FC236}">
                <a16:creationId xmlns:a16="http://schemas.microsoft.com/office/drawing/2014/main" id="{7DFD6F59-A587-4266-8283-CFAC78B0B107}"/>
              </a:ext>
            </a:extLst>
          </p:cNvPr>
          <p:cNvPicPr>
            <a:picLocks noChangeAspect="1"/>
          </p:cNvPicPr>
          <p:nvPr userDrawn="1"/>
        </p:nvPicPr>
        <p:blipFill>
          <a:blip r:embed="rId2"/>
          <a:stretch>
            <a:fillRect/>
          </a:stretch>
        </p:blipFill>
        <p:spPr>
          <a:xfrm>
            <a:off x="10492684" y="6087158"/>
            <a:ext cx="1406587" cy="457200"/>
          </a:xfrm>
          <a:prstGeom prst="rect">
            <a:avLst/>
          </a:prstGeom>
        </p:spPr>
      </p:pic>
    </p:spTree>
    <p:extLst>
      <p:ext uri="{BB962C8B-B14F-4D97-AF65-F5344CB8AC3E}">
        <p14:creationId xmlns:p14="http://schemas.microsoft.com/office/powerpoint/2010/main" val="3895189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ADF68-9568-4189-9B92-960DB74E37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1C8122-35DE-469C-9C4E-B96395E0A8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35852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atin typeface="Calibri Light" panose="020F0302020204030204" pitchFamily="34" charset="0"/>
                <a:cs typeface="Calibri Light" panose="020F0302020204030204" pitchFamily="34" charset="0"/>
              </a:defRPr>
            </a:lvl1pPr>
          </a:lstStyle>
          <a:p>
            <a:r>
              <a:rPr lang="en-US"/>
              <a:t>Click to edit Master title style</a:t>
            </a:r>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atin typeface="Calibri Light" panose="020F0302020204030204" pitchFamily="34" charset="0"/>
                <a:cs typeface="Calibri Light" panose="020F03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7" descr="A picture containing text&#10;&#10;Description automatically generated">
            <a:extLst>
              <a:ext uri="{FF2B5EF4-FFF2-40B4-BE49-F238E27FC236}">
                <a16:creationId xmlns:a16="http://schemas.microsoft.com/office/drawing/2014/main" id="{A23D4D0A-4291-45AC-AC4A-0DDA954DB2A3}"/>
              </a:ext>
            </a:extLst>
          </p:cNvPr>
          <p:cNvPicPr>
            <a:picLocks noChangeAspect="1"/>
          </p:cNvPicPr>
          <p:nvPr userDrawn="1"/>
        </p:nvPicPr>
        <p:blipFill>
          <a:blip r:embed="rId2"/>
          <a:stretch>
            <a:fillRect/>
          </a:stretch>
        </p:blipFill>
        <p:spPr>
          <a:xfrm>
            <a:off x="10492684" y="6087158"/>
            <a:ext cx="1406587" cy="457200"/>
          </a:xfrm>
          <a:prstGeom prst="rect">
            <a:avLst/>
          </a:prstGeom>
        </p:spPr>
      </p:pic>
    </p:spTree>
    <p:extLst>
      <p:ext uri="{BB962C8B-B14F-4D97-AF65-F5344CB8AC3E}">
        <p14:creationId xmlns:p14="http://schemas.microsoft.com/office/powerpoint/2010/main" val="29505819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atin typeface="Calibri Light" panose="020F0302020204030204" pitchFamily="34" charset="0"/>
                <a:cs typeface="Calibri Light" panose="020F0302020204030204" pitchFamily="34" charset="0"/>
              </a:defRPr>
            </a:lvl1pPr>
          </a:lstStyle>
          <a:p>
            <a:r>
              <a:rPr lang="en-US"/>
              <a:t>Click to edit Master title style</a:t>
            </a:r>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atin typeface="Calibri Light" panose="020F0302020204030204" pitchFamily="34" charset="0"/>
                <a:cs typeface="Calibri Light" panose="020F03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7" descr="A picture containing text&#10;&#10;Description automatically generated">
            <a:extLst>
              <a:ext uri="{FF2B5EF4-FFF2-40B4-BE49-F238E27FC236}">
                <a16:creationId xmlns:a16="http://schemas.microsoft.com/office/drawing/2014/main" id="{5B06A2DD-FE4F-4618-A91A-51B7C596C30F}"/>
              </a:ext>
            </a:extLst>
          </p:cNvPr>
          <p:cNvPicPr>
            <a:picLocks noChangeAspect="1"/>
          </p:cNvPicPr>
          <p:nvPr userDrawn="1"/>
        </p:nvPicPr>
        <p:blipFill>
          <a:blip r:embed="rId2"/>
          <a:stretch>
            <a:fillRect/>
          </a:stretch>
        </p:blipFill>
        <p:spPr>
          <a:xfrm>
            <a:off x="10492684" y="6087158"/>
            <a:ext cx="1406587" cy="457200"/>
          </a:xfrm>
          <a:prstGeom prst="rect">
            <a:avLst/>
          </a:prstGeom>
        </p:spPr>
      </p:pic>
    </p:spTree>
    <p:extLst>
      <p:ext uri="{BB962C8B-B14F-4D97-AF65-F5344CB8AC3E}">
        <p14:creationId xmlns:p14="http://schemas.microsoft.com/office/powerpoint/2010/main" val="34173289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0" cap="none">
                <a:latin typeface="Calibri Light" panose="020F0302020204030204" pitchFamily="34" charset="0"/>
                <a:cs typeface="Calibri Light" panose="020F0302020204030204" pitchFamily="34" charset="0"/>
              </a:defRPr>
            </a:lvl1pPr>
          </a:lstStyle>
          <a:p>
            <a:r>
              <a:rPr lang="en-US"/>
              <a:t>Click to edit Master title style</a:t>
            </a:r>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latin typeface="Calibri Light" panose="020F0302020204030204" pitchFamily="34" charset="0"/>
                <a:cs typeface="Calibri Light" panose="020F03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atin typeface="Calibri Light" panose="020F0302020204030204" pitchFamily="34" charset="0"/>
                <a:cs typeface="Calibri Light" panose="020F0302020204030204" pitchFamily="34" charset="0"/>
              </a:defRPr>
            </a:lvl1pPr>
          </a:lstStyle>
          <a:p>
            <a:pPr lvl="0"/>
            <a:r>
              <a:rPr lang="en-US"/>
              <a:t>Click to edit Master text styles</a:t>
            </a:r>
          </a:p>
        </p:txBody>
      </p:sp>
      <p:pic>
        <p:nvPicPr>
          <p:cNvPr id="10" name="Picture 9" descr="A picture containing text&#10;&#10;Description automatically generated">
            <a:extLst>
              <a:ext uri="{FF2B5EF4-FFF2-40B4-BE49-F238E27FC236}">
                <a16:creationId xmlns:a16="http://schemas.microsoft.com/office/drawing/2014/main" id="{ED67AD30-992E-426E-9277-2B2456EC75E9}"/>
              </a:ext>
            </a:extLst>
          </p:cNvPr>
          <p:cNvPicPr>
            <a:picLocks noChangeAspect="1"/>
          </p:cNvPicPr>
          <p:nvPr userDrawn="1"/>
        </p:nvPicPr>
        <p:blipFill>
          <a:blip r:embed="rId2"/>
          <a:stretch>
            <a:fillRect/>
          </a:stretch>
        </p:blipFill>
        <p:spPr>
          <a:xfrm>
            <a:off x="10492684" y="6087158"/>
            <a:ext cx="1406587" cy="457200"/>
          </a:xfrm>
          <a:prstGeom prst="rect">
            <a:avLst/>
          </a:prstGeom>
        </p:spPr>
      </p:pic>
    </p:spTree>
    <p:extLst>
      <p:ext uri="{BB962C8B-B14F-4D97-AF65-F5344CB8AC3E}">
        <p14:creationId xmlns:p14="http://schemas.microsoft.com/office/powerpoint/2010/main" val="36115056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b="0">
                <a:latin typeface="Calibri Light" panose="020F0302020204030204" pitchFamily="34" charset="0"/>
                <a:cs typeface="Calibri Light" panose="020F0302020204030204" pitchFamily="34" charset="0"/>
              </a:defRPr>
            </a:lvl1pPr>
          </a:lstStyle>
          <a:p>
            <a:r>
              <a:rPr lang="en-US"/>
              <a:t>Click to edit Master title style</a:t>
            </a:r>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atin typeface="Calibri Light" panose="020F0302020204030204" pitchFamily="34" charset="0"/>
                <a:cs typeface="Calibri Light" panose="020F0302020204030204" pitchFamily="34" charset="0"/>
              </a:defRPr>
            </a:lvl1pPr>
          </a:lstStyle>
          <a:p>
            <a:pPr lvl="0"/>
            <a:r>
              <a:rPr lang="en-US"/>
              <a:t>Click to edit Master text styles</a:t>
            </a:r>
          </a:p>
        </p:txBody>
      </p:sp>
      <p:pic>
        <p:nvPicPr>
          <p:cNvPr id="8" name="Picture 7" descr="A picture containing text&#10;&#10;Description automatically generated">
            <a:extLst>
              <a:ext uri="{FF2B5EF4-FFF2-40B4-BE49-F238E27FC236}">
                <a16:creationId xmlns:a16="http://schemas.microsoft.com/office/drawing/2014/main" id="{4F5EC094-CBFA-476D-A958-37100BD562EE}"/>
              </a:ext>
            </a:extLst>
          </p:cNvPr>
          <p:cNvPicPr>
            <a:picLocks noChangeAspect="1"/>
          </p:cNvPicPr>
          <p:nvPr userDrawn="1"/>
        </p:nvPicPr>
        <p:blipFill>
          <a:blip r:embed="rId2"/>
          <a:stretch>
            <a:fillRect/>
          </a:stretch>
        </p:blipFill>
        <p:spPr>
          <a:xfrm>
            <a:off x="10492684" y="6087158"/>
            <a:ext cx="1406587" cy="457200"/>
          </a:xfrm>
          <a:prstGeom prst="rect">
            <a:avLst/>
          </a:prstGeom>
        </p:spPr>
      </p:pic>
    </p:spTree>
    <p:extLst>
      <p:ext uri="{BB962C8B-B14F-4D97-AF65-F5344CB8AC3E}">
        <p14:creationId xmlns:p14="http://schemas.microsoft.com/office/powerpoint/2010/main" val="4480980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b="0">
                <a:latin typeface="Calibri Light" panose="020F0302020204030204" pitchFamily="34" charset="0"/>
                <a:cs typeface="Calibri Light" panose="020F0302020204030204" pitchFamily="34"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A picture containing text&#10;&#10;Description automatically generated">
            <a:extLst>
              <a:ext uri="{FF2B5EF4-FFF2-40B4-BE49-F238E27FC236}">
                <a16:creationId xmlns:a16="http://schemas.microsoft.com/office/drawing/2014/main" id="{390D6727-2855-472C-9651-F762CDAF1117}"/>
              </a:ext>
            </a:extLst>
          </p:cNvPr>
          <p:cNvPicPr>
            <a:picLocks noChangeAspect="1"/>
          </p:cNvPicPr>
          <p:nvPr userDrawn="1"/>
        </p:nvPicPr>
        <p:blipFill>
          <a:blip r:embed="rId2"/>
          <a:stretch>
            <a:fillRect/>
          </a:stretch>
        </p:blipFill>
        <p:spPr>
          <a:xfrm>
            <a:off x="10492684" y="6087158"/>
            <a:ext cx="1406587" cy="457200"/>
          </a:xfrm>
          <a:prstGeom prst="rect">
            <a:avLst/>
          </a:prstGeom>
        </p:spPr>
      </p:pic>
    </p:spTree>
    <p:extLst>
      <p:ext uri="{BB962C8B-B14F-4D97-AF65-F5344CB8AC3E}">
        <p14:creationId xmlns:p14="http://schemas.microsoft.com/office/powerpoint/2010/main" val="20702706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lvl1pPr>
              <a:defRPr b="0">
                <a:latin typeface="Calibri Light" panose="020F0302020204030204" pitchFamily="34" charset="0"/>
                <a:cs typeface="Calibri Light" panose="020F0302020204030204"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810001" y="446089"/>
            <a:ext cx="6611540" cy="5414962"/>
          </a:xfrm>
        </p:spPr>
        <p:txBody>
          <a:bodyPr vert="eaVert" anchor="t"/>
          <a:lstStyle>
            <a:lvl1pPr>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A picture containing text&#10;&#10;Description automatically generated">
            <a:extLst>
              <a:ext uri="{FF2B5EF4-FFF2-40B4-BE49-F238E27FC236}">
                <a16:creationId xmlns:a16="http://schemas.microsoft.com/office/drawing/2014/main" id="{BD13E444-D9F5-402C-A9FD-78015E7D4443}"/>
              </a:ext>
            </a:extLst>
          </p:cNvPr>
          <p:cNvPicPr>
            <a:picLocks noChangeAspect="1"/>
          </p:cNvPicPr>
          <p:nvPr userDrawn="1"/>
        </p:nvPicPr>
        <p:blipFill>
          <a:blip r:embed="rId2"/>
          <a:stretch>
            <a:fillRect/>
          </a:stretch>
        </p:blipFill>
        <p:spPr>
          <a:xfrm>
            <a:off x="10492684" y="6087158"/>
            <a:ext cx="1406587" cy="457200"/>
          </a:xfrm>
          <a:prstGeom prst="rect">
            <a:avLst/>
          </a:prstGeom>
        </p:spPr>
      </p:pic>
    </p:spTree>
    <p:extLst>
      <p:ext uri="{BB962C8B-B14F-4D97-AF65-F5344CB8AC3E}">
        <p14:creationId xmlns:p14="http://schemas.microsoft.com/office/powerpoint/2010/main" val="1809233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E5378-5A98-487F-A1F4-F2A5F36902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F38DAC-EB76-4E6E-B0D6-E8071666DB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678008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85FC7-261F-43DD-AE92-F14C9CA49B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10F224-2524-4356-BB1B-A9AB7B192C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E9D782-8227-46F8-ABBC-0050A4AEE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472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C0109-51E0-4E60-826B-8151522D6E49}"/>
              </a:ext>
            </a:extLst>
          </p:cNvPr>
          <p:cNvSpPr>
            <a:spLocks noGrp="1"/>
          </p:cNvSpPr>
          <p:nvPr>
            <p:ph type="title"/>
          </p:nvPr>
        </p:nvSpPr>
        <p:spPr>
          <a:xfrm>
            <a:off x="839788" y="365125"/>
            <a:ext cx="9347921"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376BB0-C5E6-4A53-84AF-BED73BDAB7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AB9485-E5E8-4005-BD8D-56364AD98D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6F3524-7169-47E0-B0A3-2476142BC8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6F330B-FDD1-426D-B26A-15DE2E2064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5165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FC54B-1695-4798-8EF3-E8D374A3B86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88158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2627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26E73-09EC-46F8-A1D5-13FE79F187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54B612-FA65-43F7-8192-9EECCFCDB311}"/>
              </a:ext>
            </a:extLst>
          </p:cNvPr>
          <p:cNvSpPr>
            <a:spLocks noGrp="1"/>
          </p:cNvSpPr>
          <p:nvPr>
            <p:ph idx="1"/>
          </p:nvPr>
        </p:nvSpPr>
        <p:spPr>
          <a:xfrm>
            <a:off x="5183188" y="1579418"/>
            <a:ext cx="6172200" cy="428163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038107-EAB8-4B7B-B8D3-4B93F6323F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08439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C0A5F-B5B1-421D-B195-06EB104689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498F32-42B2-468C-A9D5-36503D5968EB}"/>
              </a:ext>
            </a:extLst>
          </p:cNvPr>
          <p:cNvSpPr>
            <a:spLocks noGrp="1"/>
          </p:cNvSpPr>
          <p:nvPr>
            <p:ph type="pic" idx="1"/>
          </p:nvPr>
        </p:nvSpPr>
        <p:spPr>
          <a:xfrm>
            <a:off x="5183188" y="1625600"/>
            <a:ext cx="6172200" cy="4235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15DE85-E9CC-48A0-B0F9-82560806C7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853273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A5146A-D53D-457E-9533-855D734DF1F2}"/>
              </a:ext>
            </a:extLst>
          </p:cNvPr>
          <p:cNvSpPr>
            <a:spLocks noGrp="1"/>
          </p:cNvSpPr>
          <p:nvPr>
            <p:ph type="title"/>
          </p:nvPr>
        </p:nvSpPr>
        <p:spPr>
          <a:xfrm>
            <a:off x="1274628" y="559089"/>
            <a:ext cx="8432790" cy="90025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437297-B248-4A59-95E3-D0532BF6FEF4}"/>
              </a:ext>
            </a:extLst>
          </p:cNvPr>
          <p:cNvSpPr>
            <a:spLocks noGrp="1"/>
          </p:cNvSpPr>
          <p:nvPr>
            <p:ph type="body" idx="1"/>
          </p:nvPr>
        </p:nvSpPr>
        <p:spPr>
          <a:xfrm>
            <a:off x="1274628" y="1574800"/>
            <a:ext cx="9839036"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Flowchart: Data 14">
            <a:extLst>
              <a:ext uri="{FF2B5EF4-FFF2-40B4-BE49-F238E27FC236}">
                <a16:creationId xmlns:a16="http://schemas.microsoft.com/office/drawing/2014/main" id="{49CD411F-8015-432F-BC57-A8D3A615B8D6}"/>
              </a:ext>
            </a:extLst>
          </p:cNvPr>
          <p:cNvSpPr/>
          <p:nvPr userDrawn="1"/>
        </p:nvSpPr>
        <p:spPr>
          <a:xfrm>
            <a:off x="-1801081" y="0"/>
            <a:ext cx="3075709" cy="1459346"/>
          </a:xfrm>
          <a:prstGeom prst="flowChartInputOutput">
            <a:avLst/>
          </a:prstGeom>
          <a:solidFill>
            <a:srgbClr val="006CB3"/>
          </a:solidFill>
          <a:ln>
            <a:solidFill>
              <a:srgbClr val="7E92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Data 16">
            <a:extLst>
              <a:ext uri="{FF2B5EF4-FFF2-40B4-BE49-F238E27FC236}">
                <a16:creationId xmlns:a16="http://schemas.microsoft.com/office/drawing/2014/main" id="{487F3A6E-9ACF-4F66-B356-D20CC9CAE469}"/>
              </a:ext>
            </a:extLst>
          </p:cNvPr>
          <p:cNvSpPr/>
          <p:nvPr userDrawn="1"/>
        </p:nvSpPr>
        <p:spPr>
          <a:xfrm>
            <a:off x="-2470727" y="1574800"/>
            <a:ext cx="3075709" cy="1459346"/>
          </a:xfrm>
          <a:prstGeom prst="flowChartInputOutput">
            <a:avLst/>
          </a:prstGeom>
          <a:solidFill>
            <a:srgbClr val="7E929F"/>
          </a:solidFill>
          <a:ln>
            <a:solidFill>
              <a:srgbClr val="006C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Logo, company name&#10;&#10;Description automatically generated">
            <a:extLst>
              <a:ext uri="{FF2B5EF4-FFF2-40B4-BE49-F238E27FC236}">
                <a16:creationId xmlns:a16="http://schemas.microsoft.com/office/drawing/2014/main" id="{C87748F5-9DF8-4A3B-966B-F4749CE44025}"/>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58106" y="557786"/>
            <a:ext cx="1311115" cy="914400"/>
          </a:xfrm>
          <a:prstGeom prst="rect">
            <a:avLst/>
          </a:prstGeom>
        </p:spPr>
      </p:pic>
    </p:spTree>
    <p:extLst>
      <p:ext uri="{BB962C8B-B14F-4D97-AF65-F5344CB8AC3E}">
        <p14:creationId xmlns:p14="http://schemas.microsoft.com/office/powerpoint/2010/main" val="2411667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8/15/2022</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148981721"/>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ywtcs.wtcsystem.edu/grants-data-reporting/data-access/data-access-coordinator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ann.westrich@wtcsystem.edu" TargetMode="External"/><Relationship Id="rId5" Type="http://schemas.openxmlformats.org/officeDocument/2006/relationships/hyperlink" Target="mailto:ben.konruff@wtcsystem.edu" TargetMode="External"/><Relationship Id="rId4" Type="http://schemas.openxmlformats.org/officeDocument/2006/relationships/hyperlink" Target="mailto:support@wtcsystem.edu"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ywtcs.wtcsystem.edu/wp-content/uploads/2022/07/Developing-a-WTCS-Dual-Credit-Dashboard-College-Roll-out-Plan.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ywtcs.wtcsystem.edu/wp-content/uploads/2022/08/WTCS-Dual-Credit-Dashboard-Guide.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bleau.wtcsystem.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4185-317E-488B-9E43-9E93636D05DE}"/>
              </a:ext>
            </a:extLst>
          </p:cNvPr>
          <p:cNvSpPr>
            <a:spLocks noGrp="1"/>
          </p:cNvSpPr>
          <p:nvPr>
            <p:ph type="ctrTitle"/>
          </p:nvPr>
        </p:nvSpPr>
        <p:spPr>
          <a:xfrm>
            <a:off x="1495245" y="2489471"/>
            <a:ext cx="9201509" cy="1532143"/>
          </a:xfrm>
        </p:spPr>
        <p:txBody>
          <a:bodyPr/>
          <a:lstStyle/>
          <a:p>
            <a:r>
              <a:rPr lang="en-US" dirty="0">
                <a:latin typeface="Calibri Light"/>
                <a:cs typeface="Calibri Light"/>
              </a:rPr>
              <a:t>WTCS Dual Credit Dashboard Training</a:t>
            </a:r>
          </a:p>
        </p:txBody>
      </p:sp>
    </p:spTree>
    <p:extLst>
      <p:ext uri="{BB962C8B-B14F-4D97-AF65-F5344CB8AC3E}">
        <p14:creationId xmlns:p14="http://schemas.microsoft.com/office/powerpoint/2010/main" val="3845613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normAutofit fontScale="90000"/>
          </a:bodyPr>
          <a:lstStyle/>
          <a:p>
            <a:r>
              <a:rPr lang="en-US" b="1" dirty="0">
                <a:cs typeface="Calibri Light"/>
              </a:rPr>
              <a:t>Dual Credit Prevalence: Data Definitions</a:t>
            </a:r>
            <a:endParaRPr lang="en-US" b="1" dirty="0"/>
          </a:p>
        </p:txBody>
      </p:sp>
      <p:sp>
        <p:nvSpPr>
          <p:cNvPr id="9" name="TextBox 8">
            <a:extLst>
              <a:ext uri="{FF2B5EF4-FFF2-40B4-BE49-F238E27FC236}">
                <a16:creationId xmlns:a16="http://schemas.microsoft.com/office/drawing/2014/main" id="{0DECA913-D8BC-002F-067D-3D81F919465A}"/>
              </a:ext>
            </a:extLst>
          </p:cNvPr>
          <p:cNvSpPr txBox="1"/>
          <p:nvPr/>
        </p:nvSpPr>
        <p:spPr>
          <a:xfrm>
            <a:off x="1082748" y="1355968"/>
            <a:ext cx="9847521" cy="1394997"/>
          </a:xfrm>
          <a:prstGeom prst="rect">
            <a:avLst/>
          </a:prstGeom>
          <a:noFill/>
        </p:spPr>
        <p:txBody>
          <a:bodyPr wrap="square">
            <a:spAutoFit/>
          </a:bodyPr>
          <a:lstStyle/>
          <a:p>
            <a:pPr marL="0" marR="0">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WTCS Dual Credit Prevalence page presents a filter that allows users to select the indicator they want to populate on the page. Use the </a:t>
            </a: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Chart Type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filter to populate student headcount, course enrollments, or course credits data associated with dual credit participation.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Table 9">
            <a:extLst>
              <a:ext uri="{FF2B5EF4-FFF2-40B4-BE49-F238E27FC236}">
                <a16:creationId xmlns:a16="http://schemas.microsoft.com/office/drawing/2014/main" id="{5AEA0447-4B28-C086-E1D2-35E462AC6545}"/>
              </a:ext>
            </a:extLst>
          </p:cNvPr>
          <p:cNvGraphicFramePr>
            <a:graphicFrameLocks noGrp="1"/>
          </p:cNvGraphicFramePr>
          <p:nvPr>
            <p:extLst>
              <p:ext uri="{D42A27DB-BD31-4B8C-83A1-F6EECF244321}">
                <p14:modId xmlns:p14="http://schemas.microsoft.com/office/powerpoint/2010/main" val="1082877885"/>
              </p:ext>
            </p:extLst>
          </p:nvPr>
        </p:nvGraphicFramePr>
        <p:xfrm>
          <a:off x="829341" y="2885599"/>
          <a:ext cx="10284747" cy="3203448"/>
        </p:xfrm>
        <a:graphic>
          <a:graphicData uri="http://schemas.openxmlformats.org/drawingml/2006/table">
            <a:tbl>
              <a:tblPr firstRow="1" firstCol="1" bandRow="1"/>
              <a:tblGrid>
                <a:gridCol w="3428249">
                  <a:extLst>
                    <a:ext uri="{9D8B030D-6E8A-4147-A177-3AD203B41FA5}">
                      <a16:colId xmlns:a16="http://schemas.microsoft.com/office/drawing/2014/main" val="1716806077"/>
                    </a:ext>
                  </a:extLst>
                </a:gridCol>
                <a:gridCol w="3428249">
                  <a:extLst>
                    <a:ext uri="{9D8B030D-6E8A-4147-A177-3AD203B41FA5}">
                      <a16:colId xmlns:a16="http://schemas.microsoft.com/office/drawing/2014/main" val="310645120"/>
                    </a:ext>
                  </a:extLst>
                </a:gridCol>
                <a:gridCol w="3428249">
                  <a:extLst>
                    <a:ext uri="{9D8B030D-6E8A-4147-A177-3AD203B41FA5}">
                      <a16:colId xmlns:a16="http://schemas.microsoft.com/office/drawing/2014/main" val="3456661583"/>
                    </a:ext>
                  </a:extLst>
                </a:gridCol>
              </a:tblGrid>
              <a:tr h="200025">
                <a:tc>
                  <a:txBody>
                    <a:bodyPr/>
                    <a:lstStyle/>
                    <a:p>
                      <a:pPr marL="0" marR="0">
                        <a:lnSpc>
                          <a:spcPct val="107000"/>
                        </a:lnSpc>
                        <a:spcBef>
                          <a:spcPts val="0"/>
                        </a:spcBef>
                        <a:spcAft>
                          <a:spcPts val="0"/>
                        </a:spcAft>
                      </a:pPr>
                      <a:r>
                        <a:rPr lang="en-US" sz="2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Indicator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2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Definition/Calculation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2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Notes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1508467553"/>
                  </a:ext>
                </a:extLst>
              </a:tr>
              <a:tr h="456565">
                <a:tc>
                  <a:txBody>
                    <a:bodyPr/>
                    <a:lstStyle/>
                    <a:p>
                      <a:pPr marL="0" marR="0" algn="ctr">
                        <a:lnSpc>
                          <a:spcPct val="107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Student Headcount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unduplicated count of students enrolled in WTCS dual credit courses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Data Source: Client Reporting System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2205582631"/>
                  </a:ext>
                </a:extLst>
              </a:tr>
              <a:tr h="508000">
                <a:tc>
                  <a:txBody>
                    <a:bodyPr/>
                    <a:lstStyle/>
                    <a:p>
                      <a:pPr marL="0" marR="0" algn="ctr">
                        <a:lnSpc>
                          <a:spcPct val="107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Course Enrollments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count of course enrollments in WTCS dual credit courses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Data Source: Client Reporting System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886301778"/>
                  </a:ext>
                </a:extLst>
              </a:tr>
              <a:tr h="565150">
                <a:tc>
                  <a:txBody>
                    <a:bodyPr/>
                    <a:lstStyle/>
                    <a:p>
                      <a:pPr marL="0" marR="0" algn="ctr">
                        <a:lnSpc>
                          <a:spcPct val="107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Course Credits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count of course credits associated with WTCS dual credit course enrollments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Data Source: Client Reporting System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913542865"/>
                  </a:ext>
                </a:extLst>
              </a:tr>
            </a:tbl>
          </a:graphicData>
        </a:graphic>
      </p:graphicFrame>
    </p:spTree>
    <p:extLst>
      <p:ext uri="{BB962C8B-B14F-4D97-AF65-F5344CB8AC3E}">
        <p14:creationId xmlns:p14="http://schemas.microsoft.com/office/powerpoint/2010/main" val="1799244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normAutofit/>
          </a:bodyPr>
          <a:lstStyle/>
          <a:p>
            <a:r>
              <a:rPr lang="en-US" b="1" dirty="0">
                <a:cs typeface="Calibri Light"/>
              </a:rPr>
              <a:t>Dual Credit Prevalence: Data Explore</a:t>
            </a:r>
            <a:endParaRPr lang="en-US" b="1" dirty="0"/>
          </a:p>
        </p:txBody>
      </p:sp>
      <p:sp>
        <p:nvSpPr>
          <p:cNvPr id="3" name="Content Placeholder 2">
            <a:extLst>
              <a:ext uri="{FF2B5EF4-FFF2-40B4-BE49-F238E27FC236}">
                <a16:creationId xmlns:a16="http://schemas.microsoft.com/office/drawing/2014/main" id="{1AF5D7A6-8917-2DAD-0D73-C4ABF9A659C2}"/>
              </a:ext>
            </a:extLst>
          </p:cNvPr>
          <p:cNvSpPr>
            <a:spLocks noGrp="1"/>
          </p:cNvSpPr>
          <p:nvPr>
            <p:ph idx="1"/>
          </p:nvPr>
        </p:nvSpPr>
        <p:spPr>
          <a:xfrm>
            <a:off x="1956537" y="2917767"/>
            <a:ext cx="8654188" cy="1379914"/>
          </a:xfrm>
        </p:spPr>
        <p:txBody>
          <a:bodyPr vert="horz" lIns="91440" tIns="45720" rIns="91440" bIns="45720" rtlCol="0" anchor="t">
            <a:normAutofit/>
          </a:bodyPr>
          <a:lstStyle/>
          <a:p>
            <a:pPr marL="0" indent="0" algn="ctr">
              <a:buNone/>
            </a:pPr>
            <a:r>
              <a:rPr lang="en-US" sz="4000" dirty="0">
                <a:cs typeface="Calibri"/>
              </a:rPr>
              <a:t>Explore the dashboard page with your group!</a:t>
            </a:r>
          </a:p>
        </p:txBody>
      </p:sp>
    </p:spTree>
    <p:extLst>
      <p:ext uri="{BB962C8B-B14F-4D97-AF65-F5344CB8AC3E}">
        <p14:creationId xmlns:p14="http://schemas.microsoft.com/office/powerpoint/2010/main" val="3236676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lstStyle/>
          <a:p>
            <a:r>
              <a:rPr lang="en-US" b="1" dirty="0">
                <a:cs typeface="Calibri Light"/>
              </a:rPr>
              <a:t>Dual Credit Prevalence: Scenario</a:t>
            </a:r>
            <a:endParaRPr lang="en-US" b="1" dirty="0"/>
          </a:p>
        </p:txBody>
      </p:sp>
      <p:sp>
        <p:nvSpPr>
          <p:cNvPr id="3" name="Content Placeholder 2">
            <a:extLst>
              <a:ext uri="{FF2B5EF4-FFF2-40B4-BE49-F238E27FC236}">
                <a16:creationId xmlns:a16="http://schemas.microsoft.com/office/drawing/2014/main" id="{0EE1E83E-8895-352D-E05F-8805A198A7CE}"/>
              </a:ext>
            </a:extLst>
          </p:cNvPr>
          <p:cNvSpPr>
            <a:spLocks noGrp="1"/>
          </p:cNvSpPr>
          <p:nvPr>
            <p:ph idx="1"/>
          </p:nvPr>
        </p:nvSpPr>
        <p:spPr>
          <a:xfrm>
            <a:off x="992279" y="1537073"/>
            <a:ext cx="10449088" cy="5129734"/>
          </a:xfrm>
        </p:spPr>
        <p:txBody>
          <a:bodyPr vert="horz" lIns="91440" tIns="45720" rIns="91440" bIns="45720" rtlCol="0" anchor="t">
            <a:normAutofit fontScale="92500" lnSpcReduction="10000"/>
          </a:bodyPr>
          <a:lstStyle/>
          <a:p>
            <a:pPr marL="0" indent="0">
              <a:buNone/>
            </a:pPr>
            <a:r>
              <a:rPr lang="en-US" sz="3200" dirty="0">
                <a:latin typeface="Calibri" panose="020F0502020204030204" pitchFamily="34" charset="0"/>
                <a:ea typeface="Times New Roman" panose="02020603050405020304" pitchFamily="18" charset="0"/>
                <a:cs typeface="Times New Roman" panose="02020603050405020304" pitchFamily="18" charset="0"/>
              </a:rPr>
              <a:t>Individually explore the data using the below scenario as a guide, come back together as a group, and discuss. </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32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3200" u="sng" dirty="0">
                <a:effectLst/>
                <a:latin typeface="Calibri" panose="020F0502020204030204" pitchFamily="34" charset="0"/>
                <a:ea typeface="Times New Roman" panose="02020603050405020304" pitchFamily="18" charset="0"/>
                <a:cs typeface="Times New Roman" panose="02020603050405020304" pitchFamily="18" charset="0"/>
              </a:rPr>
              <a:t>Scenario</a:t>
            </a: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 Two other colleges have reached out to you.  They both have high schools that are considering offering dual credit courses in Culinary.  Before they commit,  they are wondering if you have any data that shows how many students are taking culinary courses and are successfully completing them in your district. Use the dashboard to explore this scenario further.</a:t>
            </a:r>
          </a:p>
          <a:p>
            <a:pPr marL="0" indent="0">
              <a:buNone/>
            </a:pPr>
            <a:endParaRPr lang="en-US" sz="3200" dirty="0">
              <a:latin typeface="Calibri" panose="020F0502020204030204" pitchFamily="34" charset="0"/>
              <a:cs typeface="Times New Roman" panose="02020603050405020304" pitchFamily="18" charset="0"/>
            </a:endParaRPr>
          </a:p>
          <a:p>
            <a:pPr marL="0" indent="0">
              <a:buNone/>
            </a:pPr>
            <a:r>
              <a:rPr lang="en-US" sz="3200" dirty="0">
                <a:latin typeface="Calibri" panose="020F0502020204030204" pitchFamily="34" charset="0"/>
                <a:cs typeface="Times New Roman" panose="02020603050405020304" pitchFamily="18" charset="0"/>
              </a:rPr>
              <a:t>Also, think about some additional ways you might use the dashboard data or who you might share it with.</a:t>
            </a:r>
            <a:endParaRPr lang="en-US" sz="4800" dirty="0">
              <a:cs typeface="Calibri"/>
            </a:endParaRPr>
          </a:p>
          <a:p>
            <a:endParaRPr lang="en-US" sz="3200" dirty="0">
              <a:cs typeface="Calibri"/>
            </a:endParaRPr>
          </a:p>
        </p:txBody>
      </p:sp>
    </p:spTree>
    <p:extLst>
      <p:ext uri="{BB962C8B-B14F-4D97-AF65-F5344CB8AC3E}">
        <p14:creationId xmlns:p14="http://schemas.microsoft.com/office/powerpoint/2010/main" val="541388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a:xfrm>
            <a:off x="1274628" y="396058"/>
            <a:ext cx="8432790" cy="900257"/>
          </a:xfrm>
        </p:spPr>
        <p:txBody>
          <a:bodyPr>
            <a:normAutofit fontScale="90000"/>
          </a:bodyPr>
          <a:lstStyle/>
          <a:p>
            <a:r>
              <a:rPr lang="en-US" b="1" dirty="0">
                <a:cs typeface="Calibri Light"/>
              </a:rPr>
              <a:t>Dual Credit Credentials: Data Definitions</a:t>
            </a:r>
            <a:endParaRPr lang="en-US" b="1" dirty="0"/>
          </a:p>
        </p:txBody>
      </p:sp>
      <p:sp>
        <p:nvSpPr>
          <p:cNvPr id="9" name="TextBox 8">
            <a:extLst>
              <a:ext uri="{FF2B5EF4-FFF2-40B4-BE49-F238E27FC236}">
                <a16:creationId xmlns:a16="http://schemas.microsoft.com/office/drawing/2014/main" id="{29387D38-5B6D-CD33-90D8-E0BF8109DE39}"/>
              </a:ext>
            </a:extLst>
          </p:cNvPr>
          <p:cNvSpPr txBox="1"/>
          <p:nvPr/>
        </p:nvSpPr>
        <p:spPr>
          <a:xfrm>
            <a:off x="870097" y="1227702"/>
            <a:ext cx="9719932" cy="968278"/>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WTCS Dual Credit Credentials page presents a filter that allows users to select the indicator they want to populate on the page. Use the </a:t>
            </a:r>
            <a:r>
              <a:rPr lang="en-US"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Chart Type </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filter to populate graduate count or credentials awarded.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Table 9">
            <a:extLst>
              <a:ext uri="{FF2B5EF4-FFF2-40B4-BE49-F238E27FC236}">
                <a16:creationId xmlns:a16="http://schemas.microsoft.com/office/drawing/2014/main" id="{35299802-0136-A138-6FE1-DBEFDD9A0733}"/>
              </a:ext>
            </a:extLst>
          </p:cNvPr>
          <p:cNvGraphicFramePr>
            <a:graphicFrameLocks noGrp="1"/>
          </p:cNvGraphicFramePr>
          <p:nvPr>
            <p:extLst>
              <p:ext uri="{D42A27DB-BD31-4B8C-83A1-F6EECF244321}">
                <p14:modId xmlns:p14="http://schemas.microsoft.com/office/powerpoint/2010/main" val="1208617002"/>
              </p:ext>
            </p:extLst>
          </p:nvPr>
        </p:nvGraphicFramePr>
        <p:xfrm>
          <a:off x="1176337" y="2270733"/>
          <a:ext cx="9839325" cy="4400805"/>
        </p:xfrm>
        <a:graphic>
          <a:graphicData uri="http://schemas.openxmlformats.org/drawingml/2006/table">
            <a:tbl>
              <a:tblPr firstRow="1" firstCol="1" bandRow="1"/>
              <a:tblGrid>
                <a:gridCol w="1850398">
                  <a:extLst>
                    <a:ext uri="{9D8B030D-6E8A-4147-A177-3AD203B41FA5}">
                      <a16:colId xmlns:a16="http://schemas.microsoft.com/office/drawing/2014/main" val="254826729"/>
                    </a:ext>
                  </a:extLst>
                </a:gridCol>
                <a:gridCol w="2551814">
                  <a:extLst>
                    <a:ext uri="{9D8B030D-6E8A-4147-A177-3AD203B41FA5}">
                      <a16:colId xmlns:a16="http://schemas.microsoft.com/office/drawing/2014/main" val="2968234861"/>
                    </a:ext>
                  </a:extLst>
                </a:gridCol>
                <a:gridCol w="5437113">
                  <a:extLst>
                    <a:ext uri="{9D8B030D-6E8A-4147-A177-3AD203B41FA5}">
                      <a16:colId xmlns:a16="http://schemas.microsoft.com/office/drawing/2014/main" val="232930433"/>
                    </a:ext>
                  </a:extLst>
                </a:gridCol>
              </a:tblGrid>
              <a:tr h="200025">
                <a:tc>
                  <a:txBody>
                    <a:bodyPr/>
                    <a:lstStyle/>
                    <a:p>
                      <a:pPr marL="0" marR="0">
                        <a:lnSpc>
                          <a:spcPct val="107000"/>
                        </a:lnSpc>
                        <a:spcBef>
                          <a:spcPts val="0"/>
                        </a:spcBef>
                        <a:spcAft>
                          <a:spcPts val="0"/>
                        </a:spcAft>
                      </a:pPr>
                      <a:r>
                        <a:rPr lang="en-US" sz="16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Indicator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6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Definition/Calculation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6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Notes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1516665845"/>
                  </a:ext>
                </a:extLst>
              </a:tr>
              <a:tr h="1296670">
                <a:tc>
                  <a:txBody>
                    <a:bodyPr/>
                    <a:lstStyle/>
                    <a:p>
                      <a:pPr marL="0" marR="0" algn="ctr">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Graduate Count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unduplicated count of high school students who enrolled in WTCS dual credit and earned a WTCS approved credential prior to high school graduation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Year of High School Graduation is used to determine when a student graduates from high school. If a dual credit student is reported with a Year of High School Graduation of 2022, then the WTCS approved credential must be awarded in fiscal year 2022 or earlier. WTCS approved credentials include all credentials accepted in Client Reporting.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Data Source: Client Reporting System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2054786929"/>
                  </a:ext>
                </a:extLst>
              </a:tr>
              <a:tr h="34925">
                <a:tc>
                  <a:txBody>
                    <a:bodyPr/>
                    <a:lstStyle/>
                    <a:p>
                      <a:pPr marL="0" marR="0" algn="ctr">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Credentials Awarded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count of WTCS approved credentials awarded to WTCS dual credit students prior to high school graduation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Year of High School Graduation is used to determine when a student graduates from high school. If a dual credit student is reported with a Year of High School Graduation of 2022, then the WTCS approved credential must be awarded in fiscal year 2022 or earlier. WTCS approved credentials include all credentials accepted in Client Reporting.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Data Source: Client Reporting System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2424448510"/>
                  </a:ext>
                </a:extLst>
              </a:tr>
            </a:tbl>
          </a:graphicData>
        </a:graphic>
      </p:graphicFrame>
    </p:spTree>
    <p:extLst>
      <p:ext uri="{BB962C8B-B14F-4D97-AF65-F5344CB8AC3E}">
        <p14:creationId xmlns:p14="http://schemas.microsoft.com/office/powerpoint/2010/main" val="4257447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normAutofit/>
          </a:bodyPr>
          <a:lstStyle/>
          <a:p>
            <a:r>
              <a:rPr lang="en-US" b="1" dirty="0">
                <a:cs typeface="Calibri Light"/>
              </a:rPr>
              <a:t>Dual Credit Credentials: Data Explore</a:t>
            </a:r>
            <a:endParaRPr lang="en-US" b="1" dirty="0"/>
          </a:p>
        </p:txBody>
      </p:sp>
      <p:sp>
        <p:nvSpPr>
          <p:cNvPr id="3" name="Content Placeholder 2">
            <a:extLst>
              <a:ext uri="{FF2B5EF4-FFF2-40B4-BE49-F238E27FC236}">
                <a16:creationId xmlns:a16="http://schemas.microsoft.com/office/drawing/2014/main" id="{1AF5D7A6-8917-2DAD-0D73-C4ABF9A659C2}"/>
              </a:ext>
            </a:extLst>
          </p:cNvPr>
          <p:cNvSpPr>
            <a:spLocks noGrp="1"/>
          </p:cNvSpPr>
          <p:nvPr>
            <p:ph idx="1"/>
          </p:nvPr>
        </p:nvSpPr>
        <p:spPr>
          <a:xfrm>
            <a:off x="1956537" y="2917767"/>
            <a:ext cx="8654188" cy="1379914"/>
          </a:xfrm>
        </p:spPr>
        <p:txBody>
          <a:bodyPr vert="horz" lIns="91440" tIns="45720" rIns="91440" bIns="45720" rtlCol="0" anchor="t">
            <a:normAutofit/>
          </a:bodyPr>
          <a:lstStyle/>
          <a:p>
            <a:pPr marL="0" indent="0" algn="ctr">
              <a:buNone/>
            </a:pPr>
            <a:r>
              <a:rPr lang="en-US" sz="4000" dirty="0">
                <a:cs typeface="Calibri"/>
              </a:rPr>
              <a:t>Explore the dashboard page with your group!</a:t>
            </a:r>
          </a:p>
        </p:txBody>
      </p:sp>
    </p:spTree>
    <p:extLst>
      <p:ext uri="{BB962C8B-B14F-4D97-AF65-F5344CB8AC3E}">
        <p14:creationId xmlns:p14="http://schemas.microsoft.com/office/powerpoint/2010/main" val="1476979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lstStyle/>
          <a:p>
            <a:r>
              <a:rPr lang="en-US" b="1" dirty="0">
                <a:cs typeface="Calibri Light"/>
              </a:rPr>
              <a:t>Dual Credit Credentials: Scenario</a:t>
            </a:r>
            <a:endParaRPr lang="en-US" b="1" dirty="0"/>
          </a:p>
        </p:txBody>
      </p:sp>
      <p:sp>
        <p:nvSpPr>
          <p:cNvPr id="3" name="Content Placeholder 2">
            <a:extLst>
              <a:ext uri="{FF2B5EF4-FFF2-40B4-BE49-F238E27FC236}">
                <a16:creationId xmlns:a16="http://schemas.microsoft.com/office/drawing/2014/main" id="{0EE1E83E-8895-352D-E05F-8805A198A7CE}"/>
              </a:ext>
            </a:extLst>
          </p:cNvPr>
          <p:cNvSpPr>
            <a:spLocks noGrp="1"/>
          </p:cNvSpPr>
          <p:nvPr>
            <p:ph idx="1"/>
          </p:nvPr>
        </p:nvSpPr>
        <p:spPr>
          <a:xfrm>
            <a:off x="1008904" y="1645139"/>
            <a:ext cx="10449088" cy="4918694"/>
          </a:xfrm>
        </p:spPr>
        <p:txBody>
          <a:bodyPr vert="horz" lIns="91440" tIns="45720" rIns="91440" bIns="45720" rtlCol="0" anchor="t">
            <a:normAutofit fontScale="92500" lnSpcReduction="20000"/>
          </a:bodyPr>
          <a:lstStyle/>
          <a:p>
            <a:pPr marL="0" indent="0">
              <a:buNone/>
            </a:pPr>
            <a:r>
              <a:rPr lang="en-US" sz="3200" dirty="0">
                <a:latin typeface="Calibri" panose="020F0502020204030204" pitchFamily="34" charset="0"/>
                <a:ea typeface="Times New Roman" panose="02020603050405020304" pitchFamily="18" charset="0"/>
                <a:cs typeface="Times New Roman" panose="02020603050405020304" pitchFamily="18" charset="0"/>
              </a:rPr>
              <a:t>Individually explore the data using the below scenario as a guide, come back together as a group, and discuss. </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32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3200" u="sng" dirty="0">
                <a:effectLst/>
                <a:latin typeface="Calibri" panose="020F0502020204030204" pitchFamily="34" charset="0"/>
                <a:ea typeface="Times New Roman" panose="02020603050405020304" pitchFamily="18" charset="0"/>
                <a:cs typeface="Times New Roman" panose="02020603050405020304" pitchFamily="18" charset="0"/>
              </a:rPr>
              <a:t>Scenario</a:t>
            </a: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3200" dirty="0">
                <a:effectLst/>
                <a:latin typeface="Calibri" panose="020F0502020204030204" pitchFamily="34" charset="0"/>
                <a:ea typeface="Times New Roman" panose="02020603050405020304" pitchFamily="18" charset="0"/>
              </a:rPr>
              <a:t>A group of automotive employers in your district have come together with a desperate need for skilled labor in the automotive field. You think a dual credit Automotive Academy might be a solution. </a:t>
            </a:r>
            <a:r>
              <a:rPr lang="en-US" sz="3200" dirty="0">
                <a:latin typeface="Calibri" panose="020F0502020204030204" pitchFamily="34" charset="0"/>
                <a:ea typeface="Times New Roman" panose="02020603050405020304" pitchFamily="18" charset="0"/>
              </a:rPr>
              <a:t>You want to use data to guide which colleges you connect with for future discussion on their successes and challenges. </a:t>
            </a: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Use the dashboard to explore this scenario further.</a:t>
            </a:r>
          </a:p>
          <a:p>
            <a:pPr marL="0" indent="0">
              <a:buNone/>
            </a:pPr>
            <a:endParaRPr lang="en-US" sz="3200" dirty="0">
              <a:latin typeface="Calibri" panose="020F0502020204030204" pitchFamily="34" charset="0"/>
              <a:cs typeface="Times New Roman" panose="02020603050405020304" pitchFamily="18" charset="0"/>
            </a:endParaRPr>
          </a:p>
          <a:p>
            <a:pPr marL="0" indent="0">
              <a:buNone/>
            </a:pPr>
            <a:r>
              <a:rPr lang="en-US" sz="3200" dirty="0">
                <a:latin typeface="Calibri" panose="020F0502020204030204" pitchFamily="34" charset="0"/>
                <a:cs typeface="Times New Roman" panose="02020603050405020304" pitchFamily="18" charset="0"/>
              </a:rPr>
              <a:t>Also, think about some additional ways you might use the dashboard data or who you might share it with.</a:t>
            </a:r>
            <a:endParaRPr lang="en-US" sz="3200" dirty="0">
              <a:cs typeface="Calibri"/>
            </a:endParaRPr>
          </a:p>
        </p:txBody>
      </p:sp>
    </p:spTree>
    <p:extLst>
      <p:ext uri="{BB962C8B-B14F-4D97-AF65-F5344CB8AC3E}">
        <p14:creationId xmlns:p14="http://schemas.microsoft.com/office/powerpoint/2010/main" val="3184028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normAutofit fontScale="90000"/>
          </a:bodyPr>
          <a:lstStyle/>
          <a:p>
            <a:r>
              <a:rPr lang="en-US" b="1" dirty="0">
                <a:cs typeface="Calibri Light"/>
              </a:rPr>
              <a:t>Dual Credit Transitions: Data Definitions</a:t>
            </a:r>
            <a:endParaRPr lang="en-US" b="1" dirty="0"/>
          </a:p>
        </p:txBody>
      </p:sp>
      <p:graphicFrame>
        <p:nvGraphicFramePr>
          <p:cNvPr id="8" name="Table 7">
            <a:extLst>
              <a:ext uri="{FF2B5EF4-FFF2-40B4-BE49-F238E27FC236}">
                <a16:creationId xmlns:a16="http://schemas.microsoft.com/office/drawing/2014/main" id="{41AE85E1-CB57-DF80-A551-7AA81DA1CA28}"/>
              </a:ext>
            </a:extLst>
          </p:cNvPr>
          <p:cNvGraphicFramePr>
            <a:graphicFrameLocks noGrp="1"/>
          </p:cNvGraphicFramePr>
          <p:nvPr>
            <p:extLst>
              <p:ext uri="{D42A27DB-BD31-4B8C-83A1-F6EECF244321}">
                <p14:modId xmlns:p14="http://schemas.microsoft.com/office/powerpoint/2010/main" val="2077972117"/>
              </p:ext>
            </p:extLst>
          </p:nvPr>
        </p:nvGraphicFramePr>
        <p:xfrm>
          <a:off x="758456" y="1719970"/>
          <a:ext cx="10873562" cy="4780054"/>
        </p:xfrm>
        <a:graphic>
          <a:graphicData uri="http://schemas.openxmlformats.org/drawingml/2006/table">
            <a:tbl>
              <a:tblPr firstRow="1" firstCol="1" bandRow="1"/>
              <a:tblGrid>
                <a:gridCol w="1724236">
                  <a:extLst>
                    <a:ext uri="{9D8B030D-6E8A-4147-A177-3AD203B41FA5}">
                      <a16:colId xmlns:a16="http://schemas.microsoft.com/office/drawing/2014/main" val="3115754435"/>
                    </a:ext>
                  </a:extLst>
                </a:gridCol>
                <a:gridCol w="3463453">
                  <a:extLst>
                    <a:ext uri="{9D8B030D-6E8A-4147-A177-3AD203B41FA5}">
                      <a16:colId xmlns:a16="http://schemas.microsoft.com/office/drawing/2014/main" val="3144216424"/>
                    </a:ext>
                  </a:extLst>
                </a:gridCol>
                <a:gridCol w="5685873">
                  <a:extLst>
                    <a:ext uri="{9D8B030D-6E8A-4147-A177-3AD203B41FA5}">
                      <a16:colId xmlns:a16="http://schemas.microsoft.com/office/drawing/2014/main" val="1415036413"/>
                    </a:ext>
                  </a:extLst>
                </a:gridCol>
              </a:tblGrid>
              <a:tr h="229332">
                <a:tc>
                  <a:txBody>
                    <a:bodyPr/>
                    <a:lstStyle/>
                    <a:p>
                      <a:pPr marL="0" marR="0">
                        <a:lnSpc>
                          <a:spcPct val="107000"/>
                        </a:lnSpc>
                        <a:spcBef>
                          <a:spcPts val="0"/>
                        </a:spcBef>
                        <a:spcAft>
                          <a:spcPts val="0"/>
                        </a:spcAft>
                      </a:pPr>
                      <a:r>
                        <a:rPr lang="en-US" sz="16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Indicator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0705" marR="40705" marT="0"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Definition/Calculation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705" marR="40705" marT="0" marB="0">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6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Notes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0705" marR="40705" marT="0"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1394772716"/>
                  </a:ext>
                </a:extLst>
              </a:tr>
              <a:tr h="1672237">
                <a:tc>
                  <a:txBody>
                    <a:bodyPr/>
                    <a:lstStyle/>
                    <a:p>
                      <a:pPr marL="0" marR="0" algn="ctr">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 School Graduate Count with Dual Credit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0705" marR="40705"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unduplicated count of high school graduates who enrolled in WTCS dual credit prior to high school graduation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0705" marR="40705"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Year of High School Graduation is used to determine when a student graduates from high school. If a student is reported with a Year of High School Graduation of 2022, then WTCS dual credit must be reported in fiscal year 2022 or earlier.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Data Source: Client Reporting System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705" marR="40705"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3415316210"/>
                  </a:ext>
                </a:extLst>
              </a:tr>
              <a:tr h="1485938">
                <a:tc>
                  <a:txBody>
                    <a:bodyPr/>
                    <a:lstStyle/>
                    <a:p>
                      <a:pPr marL="0" marR="0" algn="ctr">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Enroll in X Years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0705" marR="40705"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Denominator:</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high school graduate count with dual credit for a high school graduation year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Numerator: </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 those in the denominator, the number who enroll in college in the WTCS or outside the WTCS within 1 year of high school graduation, within 2 years of high school graduation, or within 3 years of high school graduation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705" marR="40705"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Enrollment in college is assessed on a fiscal year basis. For example, if a WTCS dual credit student is reported with a Year of High School Graduation of 2022, then 1-year transitions will assess college enrollment for fiscal year 2023 and 2-year transitions will assess college enrollment for fiscal year 2023 or 2024. College enrollment includes enrollment in the WTCS or enrollment verified through a data match in the National Student Clearinghouse System with an enrollment begin date within the assessed fiscal year.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Data Source: Client Reporting System and National Student Clearinghouse System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705" marR="40705"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3439638286"/>
                  </a:ext>
                </a:extLst>
              </a:tr>
            </a:tbl>
          </a:graphicData>
        </a:graphic>
      </p:graphicFrame>
    </p:spTree>
    <p:extLst>
      <p:ext uri="{BB962C8B-B14F-4D97-AF65-F5344CB8AC3E}">
        <p14:creationId xmlns:p14="http://schemas.microsoft.com/office/powerpoint/2010/main" val="2219516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normAutofit/>
          </a:bodyPr>
          <a:lstStyle/>
          <a:p>
            <a:r>
              <a:rPr lang="en-US" b="1" dirty="0">
                <a:cs typeface="Calibri Light"/>
              </a:rPr>
              <a:t>Dual Credit Transitions: Data Explore</a:t>
            </a:r>
            <a:endParaRPr lang="en-US" b="1" dirty="0"/>
          </a:p>
        </p:txBody>
      </p:sp>
      <p:sp>
        <p:nvSpPr>
          <p:cNvPr id="3" name="Content Placeholder 2">
            <a:extLst>
              <a:ext uri="{FF2B5EF4-FFF2-40B4-BE49-F238E27FC236}">
                <a16:creationId xmlns:a16="http://schemas.microsoft.com/office/drawing/2014/main" id="{1AF5D7A6-8917-2DAD-0D73-C4ABF9A659C2}"/>
              </a:ext>
            </a:extLst>
          </p:cNvPr>
          <p:cNvSpPr>
            <a:spLocks noGrp="1"/>
          </p:cNvSpPr>
          <p:nvPr>
            <p:ph idx="1"/>
          </p:nvPr>
        </p:nvSpPr>
        <p:spPr>
          <a:xfrm>
            <a:off x="1956537" y="2917767"/>
            <a:ext cx="8654188" cy="1379914"/>
          </a:xfrm>
        </p:spPr>
        <p:txBody>
          <a:bodyPr vert="horz" lIns="91440" tIns="45720" rIns="91440" bIns="45720" rtlCol="0" anchor="t">
            <a:normAutofit/>
          </a:bodyPr>
          <a:lstStyle/>
          <a:p>
            <a:pPr marL="0" indent="0" algn="ctr">
              <a:buNone/>
            </a:pPr>
            <a:r>
              <a:rPr lang="en-US" sz="4000" dirty="0">
                <a:cs typeface="Calibri"/>
              </a:rPr>
              <a:t>Explore the dashboard page with your group!</a:t>
            </a:r>
          </a:p>
        </p:txBody>
      </p:sp>
    </p:spTree>
    <p:extLst>
      <p:ext uri="{BB962C8B-B14F-4D97-AF65-F5344CB8AC3E}">
        <p14:creationId xmlns:p14="http://schemas.microsoft.com/office/powerpoint/2010/main" val="3394647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lstStyle/>
          <a:p>
            <a:r>
              <a:rPr lang="en-US" b="1" dirty="0">
                <a:cs typeface="Calibri Light"/>
              </a:rPr>
              <a:t>Dual Credit Transitions: Scenario</a:t>
            </a:r>
            <a:endParaRPr lang="en-US" b="1" dirty="0"/>
          </a:p>
        </p:txBody>
      </p:sp>
      <p:sp>
        <p:nvSpPr>
          <p:cNvPr id="3" name="Content Placeholder 2">
            <a:extLst>
              <a:ext uri="{FF2B5EF4-FFF2-40B4-BE49-F238E27FC236}">
                <a16:creationId xmlns:a16="http://schemas.microsoft.com/office/drawing/2014/main" id="{0EE1E83E-8895-352D-E05F-8805A198A7CE}"/>
              </a:ext>
            </a:extLst>
          </p:cNvPr>
          <p:cNvSpPr>
            <a:spLocks noGrp="1"/>
          </p:cNvSpPr>
          <p:nvPr>
            <p:ph idx="1"/>
          </p:nvPr>
        </p:nvSpPr>
        <p:spPr>
          <a:xfrm>
            <a:off x="1008904" y="1645138"/>
            <a:ext cx="10449088" cy="5010843"/>
          </a:xfrm>
        </p:spPr>
        <p:txBody>
          <a:bodyPr vert="horz" lIns="91440" tIns="45720" rIns="91440" bIns="45720" rtlCol="0" anchor="t">
            <a:normAutofit fontScale="92500" lnSpcReduction="20000"/>
          </a:bodyPr>
          <a:lstStyle/>
          <a:p>
            <a:pPr marL="0" indent="0">
              <a:buNone/>
            </a:pPr>
            <a:r>
              <a:rPr lang="en-US" sz="3200" dirty="0">
                <a:latin typeface="Calibri" panose="020F0502020204030204" pitchFamily="34" charset="0"/>
                <a:ea typeface="Times New Roman" panose="02020603050405020304" pitchFamily="18" charset="0"/>
                <a:cs typeface="Times New Roman" panose="02020603050405020304" pitchFamily="18" charset="0"/>
              </a:rPr>
              <a:t>Individually explore the data using the below scenario as a guide, come back together as a group, and discuss. </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32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3200" u="sng" dirty="0">
                <a:effectLst/>
                <a:latin typeface="Calibri" panose="020F0502020204030204" pitchFamily="34" charset="0"/>
                <a:ea typeface="Times New Roman" panose="02020603050405020304" pitchFamily="18" charset="0"/>
                <a:cs typeface="Times New Roman" panose="02020603050405020304" pitchFamily="18" charset="0"/>
              </a:rPr>
              <a:t>Scenario</a:t>
            </a: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3200" dirty="0">
                <a:effectLst/>
                <a:latin typeface="Calibri" panose="020F0502020204030204" pitchFamily="34" charset="0"/>
                <a:ea typeface="Times New Roman" panose="02020603050405020304" pitchFamily="18" charset="0"/>
              </a:rPr>
              <a:t>Your college </a:t>
            </a:r>
            <a:r>
              <a:rPr lang="en-US" sz="3200" dirty="0">
                <a:latin typeface="Calibri" panose="020F0502020204030204" pitchFamily="34" charset="0"/>
                <a:ea typeface="Times New Roman" panose="02020603050405020304" pitchFamily="18" charset="0"/>
              </a:rPr>
              <a:t>has identified high school to college transitions as a top priority in the college strategic plan</a:t>
            </a: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 Your college wants to hire high school career coaches to target a few high schools in your district to support dual credit transitions. </a:t>
            </a:r>
            <a:r>
              <a:rPr lang="en-US" sz="3200" dirty="0">
                <a:latin typeface="Calibri" panose="020F0502020204030204" pitchFamily="34" charset="0"/>
                <a:ea typeface="Times New Roman" panose="02020603050405020304" pitchFamily="18" charset="0"/>
                <a:cs typeface="Times New Roman" panose="02020603050405020304" pitchFamily="18" charset="0"/>
              </a:rPr>
              <a:t>Your college plans to write a grant to fund the positions. What dashboard data might you use to support your application? How would you prioritize which high schools to target?</a:t>
            </a:r>
          </a:p>
          <a:p>
            <a:pPr marL="0" indent="0">
              <a:buNone/>
            </a:pPr>
            <a:endParaRPr lang="en-US" sz="3200" dirty="0">
              <a:latin typeface="Calibri" panose="020F0502020204030204" pitchFamily="34" charset="0"/>
              <a:cs typeface="Times New Roman" panose="02020603050405020304" pitchFamily="18" charset="0"/>
            </a:endParaRPr>
          </a:p>
          <a:p>
            <a:pPr marL="0" indent="0">
              <a:buNone/>
            </a:pPr>
            <a:r>
              <a:rPr lang="en-US" sz="3200" dirty="0">
                <a:latin typeface="Calibri" panose="020F0502020204030204" pitchFamily="34" charset="0"/>
                <a:cs typeface="Times New Roman" panose="02020603050405020304" pitchFamily="18" charset="0"/>
              </a:rPr>
              <a:t>Also, think about some additional ways you might use the dashboard data or who you might share it with.</a:t>
            </a:r>
            <a:endParaRPr lang="en-US" sz="3200" dirty="0">
              <a:cs typeface="Calibri"/>
            </a:endParaRPr>
          </a:p>
        </p:txBody>
      </p:sp>
    </p:spTree>
    <p:extLst>
      <p:ext uri="{BB962C8B-B14F-4D97-AF65-F5344CB8AC3E}">
        <p14:creationId xmlns:p14="http://schemas.microsoft.com/office/powerpoint/2010/main" val="299537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normAutofit fontScale="90000"/>
          </a:bodyPr>
          <a:lstStyle/>
          <a:p>
            <a:r>
              <a:rPr lang="en-US" b="1" dirty="0">
                <a:cs typeface="Calibri Light"/>
              </a:rPr>
              <a:t>Dual Credit Outcomes: Data Definitions</a:t>
            </a:r>
            <a:endParaRPr lang="en-US" b="1" dirty="0"/>
          </a:p>
        </p:txBody>
      </p:sp>
      <p:graphicFrame>
        <p:nvGraphicFramePr>
          <p:cNvPr id="6" name="Table 5">
            <a:extLst>
              <a:ext uri="{FF2B5EF4-FFF2-40B4-BE49-F238E27FC236}">
                <a16:creationId xmlns:a16="http://schemas.microsoft.com/office/drawing/2014/main" id="{1E23D616-F570-541F-1995-044A5B848A15}"/>
              </a:ext>
            </a:extLst>
          </p:cNvPr>
          <p:cNvGraphicFramePr>
            <a:graphicFrameLocks noGrp="1"/>
          </p:cNvGraphicFramePr>
          <p:nvPr>
            <p:extLst>
              <p:ext uri="{D42A27DB-BD31-4B8C-83A1-F6EECF244321}">
                <p14:modId xmlns:p14="http://schemas.microsoft.com/office/powerpoint/2010/main" val="2160552764"/>
              </p:ext>
            </p:extLst>
          </p:nvPr>
        </p:nvGraphicFramePr>
        <p:xfrm>
          <a:off x="1274628" y="2679406"/>
          <a:ext cx="9427534" cy="3952118"/>
        </p:xfrm>
        <a:graphic>
          <a:graphicData uri="http://schemas.openxmlformats.org/drawingml/2006/table">
            <a:tbl>
              <a:tblPr firstRow="1" firstCol="1" bandRow="1"/>
              <a:tblGrid>
                <a:gridCol w="2762661">
                  <a:extLst>
                    <a:ext uri="{9D8B030D-6E8A-4147-A177-3AD203B41FA5}">
                      <a16:colId xmlns:a16="http://schemas.microsoft.com/office/drawing/2014/main" val="2263309129"/>
                    </a:ext>
                  </a:extLst>
                </a:gridCol>
                <a:gridCol w="3404595">
                  <a:extLst>
                    <a:ext uri="{9D8B030D-6E8A-4147-A177-3AD203B41FA5}">
                      <a16:colId xmlns:a16="http://schemas.microsoft.com/office/drawing/2014/main" val="893823279"/>
                    </a:ext>
                  </a:extLst>
                </a:gridCol>
                <a:gridCol w="3260278">
                  <a:extLst>
                    <a:ext uri="{9D8B030D-6E8A-4147-A177-3AD203B41FA5}">
                      <a16:colId xmlns:a16="http://schemas.microsoft.com/office/drawing/2014/main" val="3307254625"/>
                    </a:ext>
                  </a:extLst>
                </a:gridCol>
              </a:tblGrid>
              <a:tr h="379100">
                <a:tc>
                  <a:txBody>
                    <a:bodyPr/>
                    <a:lstStyle/>
                    <a:p>
                      <a:pPr marL="0" marR="0">
                        <a:lnSpc>
                          <a:spcPct val="107000"/>
                        </a:lnSpc>
                        <a:spcBef>
                          <a:spcPts val="0"/>
                        </a:spcBef>
                        <a:spcAft>
                          <a:spcPts val="0"/>
                        </a:spcAft>
                      </a:pPr>
                      <a:r>
                        <a:rPr lang="en-US" sz="2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Indicator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2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Definition/Calculation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2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Notes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1153382673"/>
                  </a:ext>
                </a:extLst>
              </a:tr>
              <a:tr h="3384824">
                <a:tc>
                  <a:txBody>
                    <a:bodyPr/>
                    <a:lstStyle/>
                    <a:p>
                      <a:pPr marL="0" marR="0" algn="ctr">
                        <a:lnSpc>
                          <a:spcPct val="107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r>
                        <a:rPr lang="en-US" sz="2000" b="1"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
                      </a: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Year GPA in a WTCS Program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Cumulative GPA across courses that include course aid codes 10-Associate, 20- Liberal Arts, 30-Shortterm Tech, 31-One-year Tech, 32-Two-year Tech, and 50-Apprentice that have a course grade of A, A-, AB, B+, B, B-, BC, C+, C, C-, CD, D+, D, D-, DF, or F</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Includes students who direct enroll into a WTCS approved credential within one year of high school graduation. Year of High School Graduation is used to determine when a student graduates from high school.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Data Source: Client Reporting System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3490134085"/>
                  </a:ext>
                </a:extLst>
              </a:tr>
            </a:tbl>
          </a:graphicData>
        </a:graphic>
      </p:graphicFrame>
      <p:sp>
        <p:nvSpPr>
          <p:cNvPr id="9" name="TextBox 8">
            <a:extLst>
              <a:ext uri="{FF2B5EF4-FFF2-40B4-BE49-F238E27FC236}">
                <a16:creationId xmlns:a16="http://schemas.microsoft.com/office/drawing/2014/main" id="{B3815348-A08F-9EDC-9D10-32D3FD30C70B}"/>
              </a:ext>
            </a:extLst>
          </p:cNvPr>
          <p:cNvSpPr txBox="1"/>
          <p:nvPr/>
        </p:nvSpPr>
        <p:spPr>
          <a:xfrm>
            <a:off x="871870" y="1307024"/>
            <a:ext cx="10045502" cy="1264642"/>
          </a:xfrm>
          <a:prstGeom prst="rect">
            <a:avLst/>
          </a:prstGeom>
          <a:noFill/>
        </p:spPr>
        <p:txBody>
          <a:bodyPr wrap="square">
            <a:spAutoFit/>
          </a:bodyPr>
          <a:lstStyle/>
          <a:p>
            <a:pPr marL="0" marR="0">
              <a:lnSpc>
                <a:spcPct val="107000"/>
              </a:lnSpc>
              <a:spcBef>
                <a:spcPts val="0"/>
              </a:spcBef>
              <a:spcAft>
                <a:spcPts val="60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a:t>
            </a:r>
            <a:r>
              <a:rPr lang="en-US"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Dual Credit Outcomes </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dashboard page presents a series of student success outcomes for students who enrolled in dual credit and enrolled in a WTCS credential the year after high school graduation. Outcomes for direct enrollees in a WTCS credential after high school graduation who did not take dual credit are also presented for comparisons.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7509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normAutofit fontScale="90000"/>
          </a:bodyPr>
          <a:lstStyle/>
          <a:p>
            <a:r>
              <a:rPr lang="en-US" b="1" dirty="0">
                <a:cs typeface="Calibri Light"/>
              </a:rPr>
              <a:t>Quick Note On Dashboard Data Access</a:t>
            </a:r>
            <a:endParaRPr lang="en-US" b="1" dirty="0"/>
          </a:p>
        </p:txBody>
      </p:sp>
      <p:sp>
        <p:nvSpPr>
          <p:cNvPr id="3" name="Content Placeholder 2">
            <a:extLst>
              <a:ext uri="{FF2B5EF4-FFF2-40B4-BE49-F238E27FC236}">
                <a16:creationId xmlns:a16="http://schemas.microsoft.com/office/drawing/2014/main" id="{0EE1E83E-8895-352D-E05F-8805A198A7CE}"/>
              </a:ext>
            </a:extLst>
          </p:cNvPr>
          <p:cNvSpPr>
            <a:spLocks noGrp="1"/>
          </p:cNvSpPr>
          <p:nvPr>
            <p:ph idx="1"/>
          </p:nvPr>
        </p:nvSpPr>
        <p:spPr>
          <a:xfrm>
            <a:off x="1008904" y="1645139"/>
            <a:ext cx="9995158" cy="4397852"/>
          </a:xfrm>
        </p:spPr>
        <p:txBody>
          <a:bodyPr vert="horz" lIns="91440" tIns="45720" rIns="91440" bIns="45720" rtlCol="0" anchor="t">
            <a:normAutofit/>
          </a:bodyPr>
          <a:lstStyle/>
          <a:p>
            <a:r>
              <a:rPr lang="en-US" sz="3200" dirty="0">
                <a:cs typeface="Calibri"/>
                <a:hlinkClick r:id="rId3"/>
              </a:rPr>
              <a:t>College Data Access Coordinators</a:t>
            </a:r>
            <a:r>
              <a:rPr lang="en-US" sz="3200" dirty="0">
                <a:cs typeface="Calibri"/>
              </a:rPr>
              <a:t> request access via the WTCS Portal</a:t>
            </a:r>
          </a:p>
          <a:p>
            <a:r>
              <a:rPr lang="en-US" sz="3200" dirty="0">
                <a:ea typeface="+mn-lt"/>
                <a:cs typeface="+mn-lt"/>
              </a:rPr>
              <a:t>Colleges decide who has access</a:t>
            </a:r>
          </a:p>
          <a:p>
            <a:r>
              <a:rPr lang="en-US" sz="3200" dirty="0">
                <a:cs typeface="Calibri"/>
              </a:rPr>
              <a:t>Issues with login credentials, contact WTCS Office IT at </a:t>
            </a:r>
            <a:r>
              <a:rPr lang="en-US" sz="3200" dirty="0">
                <a:cs typeface="Calibri"/>
                <a:hlinkClick r:id="rId4"/>
              </a:rPr>
              <a:t>support@wtcsystem.edu</a:t>
            </a:r>
            <a:r>
              <a:rPr lang="en-US" sz="3200" dirty="0">
                <a:cs typeface="Calibri"/>
              </a:rPr>
              <a:t> </a:t>
            </a:r>
          </a:p>
          <a:p>
            <a:r>
              <a:rPr lang="en-US" sz="3200" dirty="0">
                <a:cs typeface="Calibri"/>
              </a:rPr>
              <a:t>Questions about the dashboard data, contact Ben Konruff </a:t>
            </a:r>
            <a:r>
              <a:rPr lang="en-US" sz="3200" dirty="0">
                <a:cs typeface="Calibri"/>
                <a:hlinkClick r:id="rId5"/>
              </a:rPr>
              <a:t>ben.konruff@wtcsystem.edu</a:t>
            </a:r>
            <a:r>
              <a:rPr lang="en-US" sz="3200" dirty="0">
                <a:cs typeface="Calibri"/>
              </a:rPr>
              <a:t> or Ann Westrich </a:t>
            </a:r>
            <a:r>
              <a:rPr lang="en-US" sz="3200" dirty="0">
                <a:cs typeface="Calibri"/>
                <a:hlinkClick r:id="rId6"/>
              </a:rPr>
              <a:t>ann.westrich@wtcsystem.edu</a:t>
            </a:r>
            <a:r>
              <a:rPr lang="en-US" sz="3200" dirty="0">
                <a:cs typeface="Calibri"/>
              </a:rPr>
              <a:t> </a:t>
            </a:r>
          </a:p>
          <a:p>
            <a:pPr marL="0" indent="0">
              <a:buNone/>
            </a:pPr>
            <a:endParaRPr lang="en-US" sz="3200" dirty="0">
              <a:cs typeface="Calibri"/>
            </a:endParaRPr>
          </a:p>
          <a:p>
            <a:endParaRPr lang="en-US" sz="3200" dirty="0">
              <a:cs typeface="Calibri"/>
            </a:endParaRPr>
          </a:p>
        </p:txBody>
      </p:sp>
    </p:spTree>
    <p:extLst>
      <p:ext uri="{BB962C8B-B14F-4D97-AF65-F5344CB8AC3E}">
        <p14:creationId xmlns:p14="http://schemas.microsoft.com/office/powerpoint/2010/main" val="3672939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normAutofit fontScale="90000"/>
          </a:bodyPr>
          <a:lstStyle/>
          <a:p>
            <a:r>
              <a:rPr lang="en-US" b="1" dirty="0">
                <a:cs typeface="Calibri Light"/>
              </a:rPr>
              <a:t>Dual Credit Outcomes: Data Definitions</a:t>
            </a:r>
            <a:endParaRPr lang="en-US" b="1" dirty="0"/>
          </a:p>
        </p:txBody>
      </p:sp>
      <p:graphicFrame>
        <p:nvGraphicFramePr>
          <p:cNvPr id="8" name="Table 7">
            <a:extLst>
              <a:ext uri="{FF2B5EF4-FFF2-40B4-BE49-F238E27FC236}">
                <a16:creationId xmlns:a16="http://schemas.microsoft.com/office/drawing/2014/main" id="{480E8A11-B73E-765F-2A7E-2B6544971ED1}"/>
              </a:ext>
            </a:extLst>
          </p:cNvPr>
          <p:cNvGraphicFramePr>
            <a:graphicFrameLocks noGrp="1"/>
          </p:cNvGraphicFramePr>
          <p:nvPr>
            <p:extLst>
              <p:ext uri="{D42A27DB-BD31-4B8C-83A1-F6EECF244321}">
                <p14:modId xmlns:p14="http://schemas.microsoft.com/office/powerpoint/2010/main" val="896937043"/>
              </p:ext>
            </p:extLst>
          </p:nvPr>
        </p:nvGraphicFramePr>
        <p:xfrm>
          <a:off x="793897" y="1368056"/>
          <a:ext cx="9881191" cy="5350902"/>
        </p:xfrm>
        <a:graphic>
          <a:graphicData uri="http://schemas.openxmlformats.org/drawingml/2006/table">
            <a:tbl>
              <a:tblPr firstRow="1" firstCol="1" bandRow="1"/>
              <a:tblGrid>
                <a:gridCol w="2895602">
                  <a:extLst>
                    <a:ext uri="{9D8B030D-6E8A-4147-A177-3AD203B41FA5}">
                      <a16:colId xmlns:a16="http://schemas.microsoft.com/office/drawing/2014/main" val="3262644813"/>
                    </a:ext>
                  </a:extLst>
                </a:gridCol>
                <a:gridCol w="3568426">
                  <a:extLst>
                    <a:ext uri="{9D8B030D-6E8A-4147-A177-3AD203B41FA5}">
                      <a16:colId xmlns:a16="http://schemas.microsoft.com/office/drawing/2014/main" val="792471156"/>
                    </a:ext>
                  </a:extLst>
                </a:gridCol>
                <a:gridCol w="3417163">
                  <a:extLst>
                    <a:ext uri="{9D8B030D-6E8A-4147-A177-3AD203B41FA5}">
                      <a16:colId xmlns:a16="http://schemas.microsoft.com/office/drawing/2014/main" val="2311755244"/>
                    </a:ext>
                  </a:extLst>
                </a:gridCol>
              </a:tblGrid>
              <a:tr h="234353">
                <a:tc>
                  <a:txBody>
                    <a:bodyPr/>
                    <a:lstStyle/>
                    <a:p>
                      <a:pPr marL="0" marR="0">
                        <a:lnSpc>
                          <a:spcPct val="107000"/>
                        </a:lnSpc>
                        <a:spcBef>
                          <a:spcPts val="0"/>
                        </a:spcBef>
                        <a:spcAft>
                          <a:spcPts val="0"/>
                        </a:spcAft>
                      </a:pPr>
                      <a:r>
                        <a:rPr lang="en-US" sz="16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Indicator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6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Definition/Calculation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6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Notes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1859764640"/>
                  </a:ext>
                </a:extLst>
              </a:tr>
              <a:tr h="2512777">
                <a:tc>
                  <a:txBody>
                    <a:bodyPr/>
                    <a:lstStyle/>
                    <a:p>
                      <a:pPr marL="0" marR="0" algn="ctr">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r>
                        <a:rPr lang="en-US" sz="1600" b="1"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nd</a:t>
                      </a: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Year Retention in a WTCS Program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Denominator:</a:t>
                      </a: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Number of program students who were enrolled in an FTE generating course during fiscal year 20XX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Numerator: </a:t>
                      </a: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Of those in the denominator, the number of program students who completed the same program in any of the fiscal years assessed (20XX and 20XX+1) or were reported in the same program and enrolled in an FTE generating course during fiscal year 20XX+1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Includes students who direct enroll into a WTCS approved credential within one year of high school graduation. Year of High School Graduation is used to determine when a student graduates from high school.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Data Source: Client Reporting System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20265752"/>
                  </a:ext>
                </a:extLst>
              </a:tr>
              <a:tr h="2243085">
                <a:tc>
                  <a:txBody>
                    <a:bodyPr/>
                    <a:lstStyle/>
                    <a:p>
                      <a:pPr marL="0" marR="0" algn="ctr">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r>
                        <a:rPr lang="en-US" sz="1600" b="1"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rd</a:t>
                      </a: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Year Completion in a WTCS Program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Denominator:</a:t>
                      </a: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Number of program students who were enrolled in an FTE generating course during fiscal year 20XX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Numerator: </a:t>
                      </a: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Of those in the denominator, the number of program students who graduated from the same program in any of the fiscal years assessed (20XX, 20XX+1, and 20XX+2)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Includes students who direct enroll into a WTCS approved credential within one year of high school graduation. Year of High School Graduation is used to determine when a student graduates from high school.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Data Source: Client Reporting System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1464775538"/>
                  </a:ext>
                </a:extLst>
              </a:tr>
            </a:tbl>
          </a:graphicData>
        </a:graphic>
      </p:graphicFrame>
    </p:spTree>
    <p:extLst>
      <p:ext uri="{BB962C8B-B14F-4D97-AF65-F5344CB8AC3E}">
        <p14:creationId xmlns:p14="http://schemas.microsoft.com/office/powerpoint/2010/main" val="1588484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normAutofit/>
          </a:bodyPr>
          <a:lstStyle/>
          <a:p>
            <a:r>
              <a:rPr lang="en-US" b="1" dirty="0">
                <a:cs typeface="Calibri Light"/>
              </a:rPr>
              <a:t>Dual Credit Outcomes: Data Explore</a:t>
            </a:r>
            <a:endParaRPr lang="en-US" b="1" dirty="0"/>
          </a:p>
        </p:txBody>
      </p:sp>
      <p:sp>
        <p:nvSpPr>
          <p:cNvPr id="3" name="Content Placeholder 2">
            <a:extLst>
              <a:ext uri="{FF2B5EF4-FFF2-40B4-BE49-F238E27FC236}">
                <a16:creationId xmlns:a16="http://schemas.microsoft.com/office/drawing/2014/main" id="{1AF5D7A6-8917-2DAD-0D73-C4ABF9A659C2}"/>
              </a:ext>
            </a:extLst>
          </p:cNvPr>
          <p:cNvSpPr>
            <a:spLocks noGrp="1"/>
          </p:cNvSpPr>
          <p:nvPr>
            <p:ph idx="1"/>
          </p:nvPr>
        </p:nvSpPr>
        <p:spPr>
          <a:xfrm>
            <a:off x="1956537" y="2917767"/>
            <a:ext cx="8654188" cy="1379914"/>
          </a:xfrm>
        </p:spPr>
        <p:txBody>
          <a:bodyPr vert="horz" lIns="91440" tIns="45720" rIns="91440" bIns="45720" rtlCol="0" anchor="t">
            <a:normAutofit/>
          </a:bodyPr>
          <a:lstStyle/>
          <a:p>
            <a:pPr marL="0" indent="0" algn="ctr">
              <a:buNone/>
            </a:pPr>
            <a:r>
              <a:rPr lang="en-US" sz="4000" dirty="0">
                <a:cs typeface="Calibri"/>
              </a:rPr>
              <a:t>Explore the dashboard page with your group!</a:t>
            </a:r>
          </a:p>
        </p:txBody>
      </p:sp>
    </p:spTree>
    <p:extLst>
      <p:ext uri="{BB962C8B-B14F-4D97-AF65-F5344CB8AC3E}">
        <p14:creationId xmlns:p14="http://schemas.microsoft.com/office/powerpoint/2010/main" val="2225623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lstStyle/>
          <a:p>
            <a:r>
              <a:rPr lang="en-US" b="1" dirty="0">
                <a:cs typeface="Calibri Light"/>
              </a:rPr>
              <a:t>Dual Credit Outcomes: Scenario</a:t>
            </a:r>
            <a:endParaRPr lang="en-US" b="1" dirty="0"/>
          </a:p>
        </p:txBody>
      </p:sp>
      <p:sp>
        <p:nvSpPr>
          <p:cNvPr id="3" name="Content Placeholder 2">
            <a:extLst>
              <a:ext uri="{FF2B5EF4-FFF2-40B4-BE49-F238E27FC236}">
                <a16:creationId xmlns:a16="http://schemas.microsoft.com/office/drawing/2014/main" id="{0EE1E83E-8895-352D-E05F-8805A198A7CE}"/>
              </a:ext>
            </a:extLst>
          </p:cNvPr>
          <p:cNvSpPr>
            <a:spLocks noGrp="1"/>
          </p:cNvSpPr>
          <p:nvPr>
            <p:ph idx="1"/>
          </p:nvPr>
        </p:nvSpPr>
        <p:spPr>
          <a:xfrm>
            <a:off x="708837" y="1645139"/>
            <a:ext cx="10986977" cy="5010842"/>
          </a:xfrm>
        </p:spPr>
        <p:txBody>
          <a:bodyPr vert="horz" lIns="91440" tIns="45720" rIns="91440" bIns="45720" rtlCol="0" anchor="t">
            <a:normAutofit fontScale="92500" lnSpcReduction="10000"/>
          </a:bodyPr>
          <a:lstStyle/>
          <a:p>
            <a:pPr marL="0" indent="0">
              <a:buNone/>
            </a:pPr>
            <a:r>
              <a:rPr lang="en-US" sz="3200" dirty="0">
                <a:latin typeface="Calibri" panose="020F0502020204030204" pitchFamily="34" charset="0"/>
                <a:ea typeface="Times New Roman" panose="02020603050405020304" pitchFamily="18" charset="0"/>
                <a:cs typeface="Times New Roman" panose="02020603050405020304" pitchFamily="18" charset="0"/>
              </a:rPr>
              <a:t>Individually explore the data using the below scenario as a guide, come back together as a group, and discuss. </a:t>
            </a:r>
          </a:p>
          <a:p>
            <a:pPr marL="0" indent="0">
              <a:buNone/>
            </a:pPr>
            <a:endParaRPr lang="en-US" sz="32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3200" u="sng" dirty="0">
                <a:effectLst/>
                <a:latin typeface="Calibri" panose="020F0502020204030204" pitchFamily="34" charset="0"/>
                <a:ea typeface="Times New Roman" panose="02020603050405020304" pitchFamily="18" charset="0"/>
                <a:cs typeface="Times New Roman" panose="02020603050405020304" pitchFamily="18" charset="0"/>
              </a:rPr>
              <a:t>Scenario</a:t>
            </a: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3200" dirty="0">
                <a:effectLst/>
                <a:latin typeface="Calibri" panose="020F0502020204030204" pitchFamily="34" charset="0"/>
                <a:ea typeface="Times New Roman" panose="02020603050405020304" pitchFamily="18" charset="0"/>
              </a:rPr>
              <a:t>You are attending a Welding faculty meeting at your college to discuss dual credit. There is skepticism among faculty that dual credit is not impactful to student success. This perception is stalling expansion of offerings coordinated by your college. How might you use state-wide data on the dashboard to “demystify” this faculty perception?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3200" dirty="0">
              <a:latin typeface="Calibri" panose="020F0502020204030204" pitchFamily="34" charset="0"/>
              <a:cs typeface="Times New Roman" panose="02020603050405020304" pitchFamily="18" charset="0"/>
            </a:endParaRPr>
          </a:p>
          <a:p>
            <a:pPr marL="0" indent="0">
              <a:buNone/>
            </a:pPr>
            <a:r>
              <a:rPr lang="en-US" sz="3200" dirty="0">
                <a:latin typeface="Calibri" panose="020F0502020204030204" pitchFamily="34" charset="0"/>
                <a:cs typeface="Times New Roman" panose="02020603050405020304" pitchFamily="18" charset="0"/>
              </a:rPr>
              <a:t>Also, think about some additional ways you might use the dashboard data or who you might share it with.</a:t>
            </a:r>
            <a:endParaRPr lang="en-US" sz="3200" dirty="0">
              <a:cs typeface="Calibri"/>
            </a:endParaRPr>
          </a:p>
        </p:txBody>
      </p:sp>
    </p:spTree>
    <p:extLst>
      <p:ext uri="{BB962C8B-B14F-4D97-AF65-F5344CB8AC3E}">
        <p14:creationId xmlns:p14="http://schemas.microsoft.com/office/powerpoint/2010/main" val="1156802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lstStyle/>
          <a:p>
            <a:r>
              <a:rPr lang="en-US" b="1" dirty="0">
                <a:cs typeface="Calibri Light"/>
              </a:rPr>
              <a:t>Next Steps</a:t>
            </a:r>
            <a:endParaRPr lang="en-US" b="1" dirty="0"/>
          </a:p>
        </p:txBody>
      </p:sp>
      <p:sp>
        <p:nvSpPr>
          <p:cNvPr id="3" name="Content Placeholder 2">
            <a:extLst>
              <a:ext uri="{FF2B5EF4-FFF2-40B4-BE49-F238E27FC236}">
                <a16:creationId xmlns:a16="http://schemas.microsoft.com/office/drawing/2014/main" id="{0EE1E83E-8895-352D-E05F-8805A198A7CE}"/>
              </a:ext>
            </a:extLst>
          </p:cNvPr>
          <p:cNvSpPr>
            <a:spLocks noGrp="1"/>
          </p:cNvSpPr>
          <p:nvPr>
            <p:ph idx="1"/>
          </p:nvPr>
        </p:nvSpPr>
        <p:spPr>
          <a:xfrm>
            <a:off x="1008904" y="1645139"/>
            <a:ext cx="10449088" cy="4351338"/>
          </a:xfrm>
        </p:spPr>
        <p:txBody>
          <a:bodyPr vert="horz" lIns="91440" tIns="45720" rIns="91440" bIns="45720" rtlCol="0" anchor="t">
            <a:normAutofit/>
          </a:bodyPr>
          <a:lstStyle/>
          <a:p>
            <a:r>
              <a:rPr lang="en-US" sz="3200" dirty="0">
                <a:latin typeface="Calibri" panose="020F0502020204030204" pitchFamily="34" charset="0"/>
                <a:cs typeface="Times New Roman" panose="02020603050405020304" pitchFamily="18" charset="0"/>
              </a:rPr>
              <a:t>Consider reviewing the </a:t>
            </a:r>
            <a:r>
              <a:rPr lang="en-US" sz="3200" dirty="0">
                <a:latin typeface="Calibri" panose="020F0502020204030204" pitchFamily="34" charset="0"/>
                <a:cs typeface="Times New Roman" panose="02020603050405020304" pitchFamily="18" charset="0"/>
                <a:hlinkClick r:id="rId3"/>
              </a:rPr>
              <a:t>Dashboard Rollout Plan </a:t>
            </a:r>
            <a:r>
              <a:rPr lang="en-US" sz="3200" dirty="0">
                <a:latin typeface="Calibri" panose="020F0502020204030204" pitchFamily="34" charset="0"/>
                <a:cs typeface="Times New Roman" panose="02020603050405020304" pitchFamily="18" charset="0"/>
              </a:rPr>
              <a:t>document with staff at your college</a:t>
            </a:r>
          </a:p>
          <a:p>
            <a:r>
              <a:rPr lang="en-US" sz="3200" dirty="0">
                <a:latin typeface="Calibri" panose="020F0502020204030204" pitchFamily="34" charset="0"/>
                <a:cs typeface="Times New Roman" panose="02020603050405020304" pitchFamily="18" charset="0"/>
              </a:rPr>
              <a:t>Explore the </a:t>
            </a:r>
            <a:r>
              <a:rPr lang="en-US" sz="3200" dirty="0">
                <a:latin typeface="Calibri" panose="020F0502020204030204" pitchFamily="34" charset="0"/>
                <a:cs typeface="Times New Roman" panose="02020603050405020304" pitchFamily="18" charset="0"/>
                <a:hlinkClick r:id="rId4"/>
              </a:rPr>
              <a:t>Dashboard Guide</a:t>
            </a:r>
            <a:endParaRPr lang="en-US" sz="3200" dirty="0">
              <a:latin typeface="Calibri" panose="020F0502020204030204" pitchFamily="34" charset="0"/>
              <a:cs typeface="Times New Roman" panose="02020603050405020304" pitchFamily="18" charset="0"/>
            </a:endParaRPr>
          </a:p>
          <a:p>
            <a:r>
              <a:rPr lang="en-US" sz="3200" dirty="0">
                <a:latin typeface="Calibri" panose="020F0502020204030204" pitchFamily="34" charset="0"/>
                <a:cs typeface="Times New Roman" panose="02020603050405020304" pitchFamily="18" charset="0"/>
              </a:rPr>
              <a:t>Discuss how you will check-in with staff to address any questions</a:t>
            </a:r>
            <a:endParaRPr lang="en-US" sz="3200" dirty="0">
              <a:cs typeface="Calibri"/>
            </a:endParaRPr>
          </a:p>
        </p:txBody>
      </p:sp>
    </p:spTree>
    <p:extLst>
      <p:ext uri="{BB962C8B-B14F-4D97-AF65-F5344CB8AC3E}">
        <p14:creationId xmlns:p14="http://schemas.microsoft.com/office/powerpoint/2010/main" val="1962432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lstStyle/>
          <a:p>
            <a:r>
              <a:rPr lang="en-US" b="1" dirty="0">
                <a:cs typeface="Calibri Light"/>
              </a:rPr>
              <a:t>Training Goals</a:t>
            </a:r>
            <a:endParaRPr lang="en-US" b="1" dirty="0"/>
          </a:p>
        </p:txBody>
      </p:sp>
      <p:sp>
        <p:nvSpPr>
          <p:cNvPr id="3" name="Content Placeholder 2">
            <a:extLst>
              <a:ext uri="{FF2B5EF4-FFF2-40B4-BE49-F238E27FC236}">
                <a16:creationId xmlns:a16="http://schemas.microsoft.com/office/drawing/2014/main" id="{0EE1E83E-8895-352D-E05F-8805A198A7CE}"/>
              </a:ext>
            </a:extLst>
          </p:cNvPr>
          <p:cNvSpPr>
            <a:spLocks noGrp="1"/>
          </p:cNvSpPr>
          <p:nvPr>
            <p:ph idx="1"/>
          </p:nvPr>
        </p:nvSpPr>
        <p:spPr>
          <a:xfrm>
            <a:off x="1008904" y="1645139"/>
            <a:ext cx="9823219" cy="4351338"/>
          </a:xfrm>
        </p:spPr>
        <p:txBody>
          <a:bodyPr vert="horz" lIns="91440" tIns="45720" rIns="91440" bIns="45720" rtlCol="0" anchor="t">
            <a:normAutofit/>
          </a:bodyPr>
          <a:lstStyle/>
          <a:p>
            <a:pPr marL="514350" indent="-514350">
              <a:buFont typeface="+mj-lt"/>
              <a:buAutoNum type="arabicPeriod"/>
            </a:pPr>
            <a:r>
              <a:rPr lang="en-US" sz="3200" dirty="0">
                <a:cs typeface="Calibri"/>
              </a:rPr>
              <a:t>Build your understanding of the dashboard data definitions </a:t>
            </a:r>
          </a:p>
          <a:p>
            <a:pPr marL="514350" indent="-514350">
              <a:buFont typeface="+mj-lt"/>
              <a:buAutoNum type="arabicPeriod"/>
            </a:pPr>
            <a:r>
              <a:rPr lang="en-US" sz="3200" dirty="0">
                <a:cs typeface="Calibri"/>
              </a:rPr>
              <a:t>Build your understanding of how to navigate the dashboard</a:t>
            </a:r>
            <a:endParaRPr lang="en-US" sz="3200" dirty="0">
              <a:ea typeface="+mn-lt"/>
              <a:cs typeface="+mn-lt"/>
            </a:endParaRPr>
          </a:p>
          <a:p>
            <a:pPr marL="514350" indent="-514350">
              <a:buFont typeface="+mj-lt"/>
              <a:buAutoNum type="arabicPeriod"/>
            </a:pPr>
            <a:r>
              <a:rPr lang="en-US" sz="3200" dirty="0">
                <a:ea typeface="+mn-lt"/>
                <a:cs typeface="+mn-lt"/>
              </a:rPr>
              <a:t>Discuss ways you might use the dashboard data to strengthen dual credit programming</a:t>
            </a:r>
          </a:p>
          <a:p>
            <a:endParaRPr lang="en-US" sz="3200" dirty="0">
              <a:cs typeface="Calibri"/>
            </a:endParaRPr>
          </a:p>
          <a:p>
            <a:endParaRPr lang="en-US" sz="3200" dirty="0">
              <a:cs typeface="Calibri"/>
            </a:endParaRPr>
          </a:p>
        </p:txBody>
      </p:sp>
    </p:spTree>
    <p:extLst>
      <p:ext uri="{BB962C8B-B14F-4D97-AF65-F5344CB8AC3E}">
        <p14:creationId xmlns:p14="http://schemas.microsoft.com/office/powerpoint/2010/main" val="1219902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lstStyle/>
          <a:p>
            <a:r>
              <a:rPr lang="en-US" b="1" dirty="0">
                <a:cs typeface="Calibri Light"/>
              </a:rPr>
              <a:t>Dashboard Data Uses</a:t>
            </a:r>
            <a:endParaRPr lang="en-US" b="1" dirty="0"/>
          </a:p>
        </p:txBody>
      </p:sp>
      <p:sp>
        <p:nvSpPr>
          <p:cNvPr id="3" name="Content Placeholder 2">
            <a:extLst>
              <a:ext uri="{FF2B5EF4-FFF2-40B4-BE49-F238E27FC236}">
                <a16:creationId xmlns:a16="http://schemas.microsoft.com/office/drawing/2014/main" id="{0EE1E83E-8895-352D-E05F-8805A198A7CE}"/>
              </a:ext>
            </a:extLst>
          </p:cNvPr>
          <p:cNvSpPr>
            <a:spLocks noGrp="1"/>
          </p:cNvSpPr>
          <p:nvPr>
            <p:ph idx="1"/>
          </p:nvPr>
        </p:nvSpPr>
        <p:spPr>
          <a:xfrm>
            <a:off x="1008904" y="1645139"/>
            <a:ext cx="9823219" cy="4351338"/>
          </a:xfrm>
        </p:spPr>
        <p:txBody>
          <a:bodyPr vert="horz" lIns="91440" tIns="45720" rIns="91440" bIns="45720" rtlCol="0" anchor="t">
            <a:normAutofit/>
          </a:bodyPr>
          <a:lstStyle/>
          <a:p>
            <a:r>
              <a:rPr lang="en-US" sz="3200" dirty="0">
                <a:cs typeface="Calibri"/>
              </a:rPr>
              <a:t>Discuss how you envision </a:t>
            </a:r>
            <a:r>
              <a:rPr lang="en-US" sz="3200" u="sng" dirty="0">
                <a:cs typeface="Calibri"/>
              </a:rPr>
              <a:t>your college </a:t>
            </a:r>
            <a:r>
              <a:rPr lang="en-US" sz="3200" dirty="0">
                <a:cs typeface="Calibri"/>
              </a:rPr>
              <a:t>using the dashboard data</a:t>
            </a:r>
          </a:p>
          <a:p>
            <a:r>
              <a:rPr lang="en-US" sz="3200" dirty="0">
                <a:cs typeface="Calibri"/>
              </a:rPr>
              <a:t>Keep in mind, the dashboard data will not give you the answer to everything. It should be used as a tool to facilitate deeper conversation among staff. It may also lead to exploring additional data collected at your college.</a:t>
            </a:r>
          </a:p>
        </p:txBody>
      </p:sp>
    </p:spTree>
    <p:extLst>
      <p:ext uri="{BB962C8B-B14F-4D97-AF65-F5344CB8AC3E}">
        <p14:creationId xmlns:p14="http://schemas.microsoft.com/office/powerpoint/2010/main" val="511551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a:xfrm>
            <a:off x="1316191" y="0"/>
            <a:ext cx="8432790" cy="900257"/>
          </a:xfrm>
        </p:spPr>
        <p:txBody>
          <a:bodyPr>
            <a:normAutofit fontScale="90000"/>
          </a:bodyPr>
          <a:lstStyle/>
          <a:p>
            <a:r>
              <a:rPr lang="en-US" b="1" dirty="0">
                <a:cs typeface="Calibri Light"/>
              </a:rPr>
              <a:t>A Framework for Dashboard Data Use</a:t>
            </a:r>
            <a:endParaRPr lang="en-US" b="1" dirty="0"/>
          </a:p>
        </p:txBody>
      </p:sp>
      <p:pic>
        <p:nvPicPr>
          <p:cNvPr id="7" name="Picture 6" descr="WTCS Effective Use of Data Framework">
            <a:extLst>
              <a:ext uri="{FF2B5EF4-FFF2-40B4-BE49-F238E27FC236}">
                <a16:creationId xmlns:a16="http://schemas.microsoft.com/office/drawing/2014/main" id="{674D9F17-3DA6-168C-2413-5369AC0D8639}"/>
              </a:ext>
            </a:extLst>
          </p:cNvPr>
          <p:cNvPicPr>
            <a:picLocks noChangeAspect="1"/>
          </p:cNvPicPr>
          <p:nvPr/>
        </p:nvPicPr>
        <p:blipFill>
          <a:blip r:embed="rId3"/>
          <a:stretch>
            <a:fillRect/>
          </a:stretch>
        </p:blipFill>
        <p:spPr>
          <a:xfrm>
            <a:off x="896851" y="900257"/>
            <a:ext cx="9539147" cy="5899555"/>
          </a:xfrm>
          <a:prstGeom prst="rect">
            <a:avLst/>
          </a:prstGeom>
        </p:spPr>
      </p:pic>
    </p:spTree>
    <p:extLst>
      <p:ext uri="{BB962C8B-B14F-4D97-AF65-F5344CB8AC3E}">
        <p14:creationId xmlns:p14="http://schemas.microsoft.com/office/powerpoint/2010/main" val="2701006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lstStyle/>
          <a:p>
            <a:r>
              <a:rPr lang="en-US" b="1" dirty="0">
                <a:cs typeface="Calibri Light"/>
              </a:rPr>
              <a:t>Training Structure</a:t>
            </a:r>
            <a:endParaRPr lang="en-US" b="1" dirty="0"/>
          </a:p>
        </p:txBody>
      </p:sp>
      <p:sp>
        <p:nvSpPr>
          <p:cNvPr id="3" name="Content Placeholder 2">
            <a:extLst>
              <a:ext uri="{FF2B5EF4-FFF2-40B4-BE49-F238E27FC236}">
                <a16:creationId xmlns:a16="http://schemas.microsoft.com/office/drawing/2014/main" id="{0EE1E83E-8895-352D-E05F-8805A198A7CE}"/>
              </a:ext>
            </a:extLst>
          </p:cNvPr>
          <p:cNvSpPr>
            <a:spLocks noGrp="1"/>
          </p:cNvSpPr>
          <p:nvPr>
            <p:ph idx="1"/>
          </p:nvPr>
        </p:nvSpPr>
        <p:spPr>
          <a:xfrm>
            <a:off x="1008904" y="1645139"/>
            <a:ext cx="10449088" cy="4351338"/>
          </a:xfrm>
        </p:spPr>
        <p:txBody>
          <a:bodyPr vert="horz" lIns="91440" tIns="45720" rIns="91440" bIns="45720" rtlCol="0" anchor="t">
            <a:normAutofit/>
          </a:bodyPr>
          <a:lstStyle/>
          <a:p>
            <a:pPr marL="0" indent="0">
              <a:buNone/>
            </a:pPr>
            <a:r>
              <a:rPr lang="en-US" sz="3600" dirty="0">
                <a:cs typeface="Calibri"/>
              </a:rPr>
              <a:t>Explore each page on the dashboard</a:t>
            </a:r>
          </a:p>
          <a:p>
            <a:pPr lvl="1"/>
            <a:r>
              <a:rPr lang="en-US" sz="3200" dirty="0">
                <a:ea typeface="+mn-lt"/>
                <a:cs typeface="Calibri"/>
              </a:rPr>
              <a:t>Review data business rules</a:t>
            </a:r>
          </a:p>
          <a:p>
            <a:pPr lvl="1"/>
            <a:r>
              <a:rPr lang="en-US" sz="3200" dirty="0">
                <a:ea typeface="+mn-lt"/>
                <a:cs typeface="Calibri"/>
              </a:rPr>
              <a:t>Navigate the dashboard page together</a:t>
            </a:r>
          </a:p>
          <a:p>
            <a:pPr lvl="1"/>
            <a:r>
              <a:rPr lang="en-US" sz="3200" dirty="0">
                <a:ea typeface="+mn-lt"/>
                <a:cs typeface="+mn-lt"/>
              </a:rPr>
              <a:t>Individual dashboard page exploration with scenarios</a:t>
            </a:r>
          </a:p>
          <a:p>
            <a:pPr lvl="1"/>
            <a:r>
              <a:rPr lang="en-US" sz="3200" dirty="0">
                <a:ea typeface="+mn-lt"/>
                <a:cs typeface="+mn-lt"/>
              </a:rPr>
              <a:t>Discussion on possible data uses</a:t>
            </a:r>
          </a:p>
          <a:p>
            <a:endParaRPr lang="en-US" sz="3200" dirty="0">
              <a:cs typeface="Calibri"/>
            </a:endParaRPr>
          </a:p>
          <a:p>
            <a:endParaRPr lang="en-US" sz="3200" dirty="0">
              <a:cs typeface="Calibri"/>
            </a:endParaRPr>
          </a:p>
        </p:txBody>
      </p:sp>
    </p:spTree>
    <p:extLst>
      <p:ext uri="{BB962C8B-B14F-4D97-AF65-F5344CB8AC3E}">
        <p14:creationId xmlns:p14="http://schemas.microsoft.com/office/powerpoint/2010/main" val="149627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lstStyle/>
          <a:p>
            <a:r>
              <a:rPr lang="en-US" b="1" dirty="0">
                <a:cs typeface="Calibri Light"/>
              </a:rPr>
              <a:t>Dual Credit Definition</a:t>
            </a:r>
            <a:endParaRPr lang="en-US" b="1" dirty="0"/>
          </a:p>
        </p:txBody>
      </p:sp>
      <p:pic>
        <p:nvPicPr>
          <p:cNvPr id="7" name="Picture 6">
            <a:extLst>
              <a:ext uri="{FF2B5EF4-FFF2-40B4-BE49-F238E27FC236}">
                <a16:creationId xmlns:a16="http://schemas.microsoft.com/office/drawing/2014/main" id="{FA3DA9D3-C09E-88E6-69EA-BF4A522BA50A}"/>
              </a:ext>
            </a:extLst>
          </p:cNvPr>
          <p:cNvPicPr>
            <a:picLocks noChangeAspect="1"/>
          </p:cNvPicPr>
          <p:nvPr/>
        </p:nvPicPr>
        <p:blipFill>
          <a:blip r:embed="rId3"/>
          <a:stretch>
            <a:fillRect/>
          </a:stretch>
        </p:blipFill>
        <p:spPr>
          <a:xfrm>
            <a:off x="578081" y="1783543"/>
            <a:ext cx="11407940" cy="4351250"/>
          </a:xfrm>
          <a:prstGeom prst="rect">
            <a:avLst/>
          </a:prstGeom>
        </p:spPr>
      </p:pic>
    </p:spTree>
    <p:extLst>
      <p:ext uri="{BB962C8B-B14F-4D97-AF65-F5344CB8AC3E}">
        <p14:creationId xmlns:p14="http://schemas.microsoft.com/office/powerpoint/2010/main" val="171891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lstStyle/>
          <a:p>
            <a:r>
              <a:rPr lang="en-US" b="1" dirty="0">
                <a:cs typeface="Calibri Light"/>
              </a:rPr>
              <a:t>Dual Credit Dashboard Pages</a:t>
            </a:r>
            <a:endParaRPr lang="en-US" b="1" dirty="0"/>
          </a:p>
        </p:txBody>
      </p:sp>
      <p:sp>
        <p:nvSpPr>
          <p:cNvPr id="3" name="TextBox 2">
            <a:extLst>
              <a:ext uri="{FF2B5EF4-FFF2-40B4-BE49-F238E27FC236}">
                <a16:creationId xmlns:a16="http://schemas.microsoft.com/office/drawing/2014/main" id="{E0D1E620-533A-9D67-C646-6855AF2E417D}"/>
              </a:ext>
            </a:extLst>
          </p:cNvPr>
          <p:cNvSpPr txBox="1"/>
          <p:nvPr/>
        </p:nvSpPr>
        <p:spPr>
          <a:xfrm>
            <a:off x="758456" y="1344193"/>
            <a:ext cx="11135897" cy="5355312"/>
          </a:xfrm>
          <a:prstGeom prst="rect">
            <a:avLst/>
          </a:prstGeom>
          <a:noFill/>
        </p:spPr>
        <p:txBody>
          <a:bodyPr wrap="square" rtlCol="0">
            <a:spAutoFit/>
          </a:bodyPr>
          <a:lstStyle/>
          <a:p>
            <a:pPr marL="342900" indent="-342900">
              <a:buFont typeface="+mj-lt"/>
              <a:buAutoNum type="arabicPeriod"/>
            </a:pPr>
            <a:r>
              <a:rPr lang="en-US" sz="1900" dirty="0"/>
              <a:t>Dual Credit Prevalence</a:t>
            </a:r>
          </a:p>
          <a:p>
            <a:pPr lvl="1"/>
            <a:r>
              <a:rPr lang="en-US" sz="1900" dirty="0">
                <a:effectLst/>
                <a:latin typeface="Calibri" panose="020F0502020204030204" pitchFamily="34" charset="0"/>
                <a:ea typeface="Calibri" panose="020F0502020204030204" pitchFamily="34" charset="0"/>
                <a:cs typeface="Times New Roman" panose="02020603050405020304" pitchFamily="18" charset="0"/>
              </a:rPr>
              <a:t>How many students/course enrollments/credits are reported in dual credit?</a:t>
            </a:r>
          </a:p>
          <a:p>
            <a:pPr lvl="1"/>
            <a:endParaRPr lang="en-US" sz="1900" dirty="0"/>
          </a:p>
          <a:p>
            <a:pPr marL="342900" indent="-342900">
              <a:buFont typeface="+mj-lt"/>
              <a:buAutoNum type="arabicPeriod"/>
            </a:pPr>
            <a:r>
              <a:rPr lang="en-US" sz="1900" dirty="0"/>
              <a:t>Dual Credit Credentials</a:t>
            </a:r>
          </a:p>
          <a:p>
            <a:pPr lvl="1"/>
            <a:r>
              <a:rPr lang="en-US" sz="1900" dirty="0">
                <a:effectLst/>
                <a:latin typeface="Calibri" panose="020F0502020204030204" pitchFamily="34" charset="0"/>
                <a:ea typeface="Calibri" panose="020F0502020204030204" pitchFamily="34" charset="0"/>
                <a:cs typeface="Times New Roman" panose="02020603050405020304" pitchFamily="18" charset="0"/>
              </a:rPr>
              <a:t>How many dual credit students receive a WTCS approved credential </a:t>
            </a:r>
            <a:r>
              <a:rPr lang="en-US" sz="1900" i="1" u="sng" dirty="0">
                <a:effectLst/>
                <a:latin typeface="Calibri" panose="020F0502020204030204" pitchFamily="34" charset="0"/>
                <a:ea typeface="Calibri" panose="020F0502020204030204" pitchFamily="34" charset="0"/>
                <a:cs typeface="Times New Roman" panose="02020603050405020304" pitchFamily="18" charset="0"/>
              </a:rPr>
              <a:t>prior</a:t>
            </a:r>
            <a:r>
              <a:rPr lang="en-US" sz="1900" dirty="0">
                <a:effectLst/>
                <a:latin typeface="Calibri" panose="020F0502020204030204" pitchFamily="34" charset="0"/>
                <a:ea typeface="Calibri" panose="020F0502020204030204" pitchFamily="34" charset="0"/>
                <a:cs typeface="Times New Roman" panose="02020603050405020304" pitchFamily="18" charset="0"/>
              </a:rPr>
              <a:t> to high school graduation, and how many WTCS approved credentials are awarded to high school dual credit students </a:t>
            </a:r>
            <a:r>
              <a:rPr lang="en-US" sz="1900" i="1" u="sng" dirty="0">
                <a:effectLst/>
                <a:latin typeface="Calibri" panose="020F0502020204030204" pitchFamily="34" charset="0"/>
                <a:ea typeface="Calibri" panose="020F0502020204030204" pitchFamily="34" charset="0"/>
                <a:cs typeface="Times New Roman" panose="02020603050405020304" pitchFamily="18" charset="0"/>
              </a:rPr>
              <a:t>prior</a:t>
            </a:r>
            <a:r>
              <a:rPr lang="en-US" sz="1900" dirty="0">
                <a:effectLst/>
                <a:latin typeface="Calibri" panose="020F0502020204030204" pitchFamily="34" charset="0"/>
                <a:ea typeface="Calibri" panose="020F0502020204030204" pitchFamily="34" charset="0"/>
                <a:cs typeface="Times New Roman" panose="02020603050405020304" pitchFamily="18" charset="0"/>
              </a:rPr>
              <a:t> to high school graduation?</a:t>
            </a:r>
          </a:p>
          <a:p>
            <a:pPr lvl="1"/>
            <a:endParaRPr lang="en-US" sz="1900" dirty="0"/>
          </a:p>
          <a:p>
            <a:pPr marL="342900" indent="-342900">
              <a:buFont typeface="+mj-lt"/>
              <a:buAutoNum type="arabicPeriod"/>
            </a:pPr>
            <a:r>
              <a:rPr lang="en-US" sz="1900" dirty="0"/>
              <a:t>Dual Credit Transitions</a:t>
            </a:r>
          </a:p>
          <a:p>
            <a:pPr lvl="1"/>
            <a:r>
              <a:rPr lang="en-US" sz="1900" dirty="0">
                <a:effectLst/>
                <a:latin typeface="Calibri" panose="020F0502020204030204" pitchFamily="34" charset="0"/>
                <a:ea typeface="Calibri" panose="020F0502020204030204" pitchFamily="34" charset="0"/>
                <a:cs typeface="Times New Roman" panose="02020603050405020304" pitchFamily="18" charset="0"/>
              </a:rPr>
              <a:t>What percent of students who participated in a dual credit course transition to postsecondary education (i.e., WTCS education or to an institution outside of the WTCS) within 1 year, 2 years, or 3 years of high school graduation?</a:t>
            </a:r>
          </a:p>
          <a:p>
            <a:pPr lvl="1"/>
            <a:endParaRPr lang="en-US" sz="1900" dirty="0"/>
          </a:p>
          <a:p>
            <a:pPr marL="342900" indent="-342900">
              <a:buFont typeface="+mj-lt"/>
              <a:buAutoNum type="arabicPeriod"/>
            </a:pPr>
            <a:r>
              <a:rPr lang="en-US" sz="1900" dirty="0"/>
              <a:t>Dual Credit Outcomes</a:t>
            </a:r>
          </a:p>
          <a:p>
            <a:pPr lvl="1"/>
            <a:r>
              <a:rPr lang="en-US" sz="1900" dirty="0">
                <a:effectLst/>
                <a:latin typeface="Calibri" panose="020F0502020204030204" pitchFamily="34" charset="0"/>
                <a:ea typeface="Calibri" panose="020F0502020204030204" pitchFamily="34" charset="0"/>
                <a:cs typeface="Times New Roman" panose="02020603050405020304" pitchFamily="18" charset="0"/>
              </a:rPr>
              <a:t>What are the outcomes (first year cumulative GPA, 2</a:t>
            </a:r>
            <a:r>
              <a:rPr lang="en-US" sz="19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1900" dirty="0">
                <a:effectLst/>
                <a:latin typeface="Calibri" panose="020F0502020204030204" pitchFamily="34" charset="0"/>
                <a:ea typeface="Calibri" panose="020F0502020204030204" pitchFamily="34" charset="0"/>
                <a:cs typeface="Times New Roman" panose="02020603050405020304" pitchFamily="18" charset="0"/>
              </a:rPr>
              <a:t> year program retention, and 3</a:t>
            </a:r>
            <a:r>
              <a:rPr lang="en-US" sz="1900" baseline="30000" dirty="0">
                <a:effectLst/>
                <a:latin typeface="Calibri" panose="020F0502020204030204" pitchFamily="34" charset="0"/>
                <a:ea typeface="Calibri" panose="020F0502020204030204" pitchFamily="34" charset="0"/>
                <a:cs typeface="Times New Roman" panose="02020603050405020304" pitchFamily="18" charset="0"/>
              </a:rPr>
              <a:t>rd</a:t>
            </a:r>
            <a:r>
              <a:rPr lang="en-US" sz="1900" dirty="0">
                <a:effectLst/>
                <a:latin typeface="Calibri" panose="020F0502020204030204" pitchFamily="34" charset="0"/>
                <a:ea typeface="Calibri" panose="020F0502020204030204" pitchFamily="34" charset="0"/>
                <a:cs typeface="Times New Roman" panose="02020603050405020304" pitchFamily="18" charset="0"/>
              </a:rPr>
              <a:t> year program graduation) among students with dual credit who transition into a WTCS approved program the year after high school graduation? How do these compare with direct from high school enrollees in a WTCS program who did not take dual credit?</a:t>
            </a:r>
            <a:endParaRPr lang="en-US" sz="1900" dirty="0"/>
          </a:p>
        </p:txBody>
      </p:sp>
    </p:spTree>
    <p:extLst>
      <p:ext uri="{BB962C8B-B14F-4D97-AF65-F5344CB8AC3E}">
        <p14:creationId xmlns:p14="http://schemas.microsoft.com/office/powerpoint/2010/main" val="3686559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350F-7EEF-EC9E-FA0D-A7788213792C}"/>
              </a:ext>
            </a:extLst>
          </p:cNvPr>
          <p:cNvSpPr>
            <a:spLocks noGrp="1"/>
          </p:cNvSpPr>
          <p:nvPr>
            <p:ph type="title"/>
          </p:nvPr>
        </p:nvSpPr>
        <p:spPr/>
        <p:txBody>
          <a:bodyPr/>
          <a:lstStyle/>
          <a:p>
            <a:r>
              <a:rPr lang="en-US" b="1" dirty="0">
                <a:cs typeface="Calibri Light"/>
              </a:rPr>
              <a:t>Log Into the Dual Credit Dashboard</a:t>
            </a:r>
            <a:endParaRPr lang="en-US" b="1" dirty="0"/>
          </a:p>
        </p:txBody>
      </p:sp>
      <p:sp>
        <p:nvSpPr>
          <p:cNvPr id="5" name="TextBox 4">
            <a:extLst>
              <a:ext uri="{FF2B5EF4-FFF2-40B4-BE49-F238E27FC236}">
                <a16:creationId xmlns:a16="http://schemas.microsoft.com/office/drawing/2014/main" id="{B017EF6E-088F-C4BC-FE18-3896992E9F6A}"/>
              </a:ext>
            </a:extLst>
          </p:cNvPr>
          <p:cNvSpPr txBox="1"/>
          <p:nvPr/>
        </p:nvSpPr>
        <p:spPr>
          <a:xfrm>
            <a:off x="799214" y="1578405"/>
            <a:ext cx="10783186" cy="4832092"/>
          </a:xfrm>
          <a:prstGeom prst="rect">
            <a:avLst/>
          </a:prstGeom>
          <a:noFill/>
        </p:spPr>
        <p:txBody>
          <a:bodyPr wrap="square">
            <a:spAutoFit/>
          </a:bodyPr>
          <a:lstStyle/>
          <a:p>
            <a:pPr marL="342900" indent="-342900">
              <a:buAutoNum type="arabicPeriod"/>
            </a:pPr>
            <a:r>
              <a:rPr lang="en-US" sz="2800" dirty="0"/>
              <a:t>Navigate to your internet browser of choice. </a:t>
            </a:r>
          </a:p>
          <a:p>
            <a:pPr marL="342900" indent="-342900">
              <a:buAutoNum type="arabicPeriod"/>
            </a:pPr>
            <a:r>
              <a:rPr lang="en-US" sz="2800" dirty="0"/>
              <a:t>Enter in the URL for Tableau: </a:t>
            </a:r>
            <a:r>
              <a:rPr lang="en-US" sz="2800" dirty="0">
                <a:hlinkClick r:id="rId3"/>
              </a:rPr>
              <a:t>https://tableau.wtcsystem.edu</a:t>
            </a:r>
            <a:r>
              <a:rPr lang="en-US" sz="2800" dirty="0"/>
              <a:t> </a:t>
            </a:r>
          </a:p>
          <a:p>
            <a:pPr marL="342900" indent="-342900">
              <a:buAutoNum type="arabicPeriod"/>
            </a:pPr>
            <a:r>
              <a:rPr lang="en-US" sz="2800" dirty="0"/>
              <a:t>After you have entered the URL for Tableau, a popup will appear prompting for your credentials. Navigate to the popup to enter your credentials. </a:t>
            </a:r>
          </a:p>
          <a:p>
            <a:pPr marL="342900" indent="-342900">
              <a:buAutoNum type="arabicPeriod"/>
            </a:pPr>
            <a:r>
              <a:rPr lang="en-US" sz="2800" dirty="0"/>
              <a:t>For “User name” enter your WTCS account username.</a:t>
            </a:r>
          </a:p>
          <a:p>
            <a:pPr marL="342900" indent="-342900">
              <a:buAutoNum type="arabicPeriod"/>
            </a:pPr>
            <a:r>
              <a:rPr lang="en-US" sz="2800" dirty="0"/>
              <a:t>For “Password” enter your WTCS account password.</a:t>
            </a:r>
          </a:p>
          <a:p>
            <a:pPr marL="342900" indent="-342900">
              <a:buAutoNum type="arabicPeriod"/>
            </a:pPr>
            <a:r>
              <a:rPr lang="en-US" sz="2800" dirty="0"/>
              <a:t>Click “OK”. </a:t>
            </a:r>
          </a:p>
          <a:p>
            <a:pPr marL="342900" indent="-342900">
              <a:buAutoNum type="arabicPeriod"/>
            </a:pPr>
            <a:r>
              <a:rPr lang="en-US" sz="2800" dirty="0"/>
              <a:t>You should now be at the “Projects” page.</a:t>
            </a:r>
          </a:p>
          <a:p>
            <a:pPr marL="342900" indent="-342900">
              <a:buAutoNum type="arabicPeriod"/>
            </a:pPr>
            <a:r>
              <a:rPr lang="en-US" sz="2800" dirty="0"/>
              <a:t>Click the “WTCS” folder. </a:t>
            </a:r>
          </a:p>
          <a:p>
            <a:pPr marL="342900" indent="-342900">
              <a:buAutoNum type="arabicPeriod"/>
            </a:pPr>
            <a:r>
              <a:rPr lang="en-US" sz="2800" dirty="0"/>
              <a:t>Select the Dual Credit Dashboard folder and open the dashboard</a:t>
            </a:r>
          </a:p>
        </p:txBody>
      </p:sp>
    </p:spTree>
    <p:extLst>
      <p:ext uri="{BB962C8B-B14F-4D97-AF65-F5344CB8AC3E}">
        <p14:creationId xmlns:p14="http://schemas.microsoft.com/office/powerpoint/2010/main" val="83765350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Quotable">
  <a:themeElements>
    <a:clrScheme name="Custom 1">
      <a:dk1>
        <a:sysClr val="windowText" lastClr="000000"/>
      </a:dk1>
      <a:lt1>
        <a:sysClr val="window" lastClr="FFFFFF"/>
      </a:lt1>
      <a:dk2>
        <a:srgbClr val="242852"/>
      </a:dk2>
      <a:lt2>
        <a:srgbClr val="ACCBF9"/>
      </a:lt2>
      <a:accent1>
        <a:srgbClr val="3477B2"/>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2057</Words>
  <Application>Microsoft Office PowerPoint</Application>
  <PresentationFormat>Widescreen</PresentationFormat>
  <Paragraphs>172</Paragraphs>
  <Slides>23</Slides>
  <Notes>23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Arial</vt:lpstr>
      <vt:lpstr>Calibri</vt:lpstr>
      <vt:lpstr>Calibri Light</vt:lpstr>
      <vt:lpstr>Century Gothic</vt:lpstr>
      <vt:lpstr>Wingdings 2</vt:lpstr>
      <vt:lpstr>Office Theme</vt:lpstr>
      <vt:lpstr>Quotable</vt:lpstr>
      <vt:lpstr>WTCS Dual Credit Dashboard Training</vt:lpstr>
      <vt:lpstr>Quick Note On Dashboard Data Access</vt:lpstr>
      <vt:lpstr>Training Goals</vt:lpstr>
      <vt:lpstr>Dashboard Data Uses</vt:lpstr>
      <vt:lpstr>A Framework for Dashboard Data Use</vt:lpstr>
      <vt:lpstr>Training Structure</vt:lpstr>
      <vt:lpstr>Dual Credit Definition</vt:lpstr>
      <vt:lpstr>Dual Credit Dashboard Pages</vt:lpstr>
      <vt:lpstr>Log Into the Dual Credit Dashboard</vt:lpstr>
      <vt:lpstr>Dual Credit Prevalence: Data Definitions</vt:lpstr>
      <vt:lpstr>Dual Credit Prevalence: Data Explore</vt:lpstr>
      <vt:lpstr>Dual Credit Prevalence: Scenario</vt:lpstr>
      <vt:lpstr>Dual Credit Credentials: Data Definitions</vt:lpstr>
      <vt:lpstr>Dual Credit Credentials: Data Explore</vt:lpstr>
      <vt:lpstr>Dual Credit Credentials: Scenario</vt:lpstr>
      <vt:lpstr>Dual Credit Transitions: Data Definitions</vt:lpstr>
      <vt:lpstr>Dual Credit Transitions: Data Explore</vt:lpstr>
      <vt:lpstr>Dual Credit Transitions: Scenario</vt:lpstr>
      <vt:lpstr>Dual Credit Outcomes: Data Definitions</vt:lpstr>
      <vt:lpstr>Dual Credit Outcomes: Data Definitions</vt:lpstr>
      <vt:lpstr>Dual Credit Outcomes: Data Explore</vt:lpstr>
      <vt:lpstr>Dual Credit Outcomes: Scenario</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Smyth, Conor</dc:creator>
  <cp:lastModifiedBy>Konruff, Ben</cp:lastModifiedBy>
  <cp:revision>11</cp:revision>
  <dcterms:created xsi:type="dcterms:W3CDTF">2020-11-19T14:25:22Z</dcterms:created>
  <dcterms:modified xsi:type="dcterms:W3CDTF">2022-08-15T13:42:55Z</dcterms:modified>
</cp:coreProperties>
</file>