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7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308A5-6F7C-4070-A9B7-C8BE27711A73}" v="339" dt="2024-01-24T15:10:15.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949" autoAdjust="0"/>
  </p:normalViewPr>
  <p:slideViewPr>
    <p:cSldViewPr snapToGrid="0">
      <p:cViewPr varScale="1">
        <p:scale>
          <a:sx n="106" d="100"/>
          <a:sy n="106" d="100"/>
        </p:scale>
        <p:origin x="7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B1BD7F-3F74-4026-A4C5-66087BE1A757}" type="doc">
      <dgm:prSet loTypeId="urn:microsoft.com/office/officeart/2005/8/layout/hProcess9" loCatId="process" qsTypeId="urn:microsoft.com/office/officeart/2005/8/quickstyle/simple1" qsCatId="simple" csTypeId="urn:microsoft.com/office/officeart/2005/8/colors/accent1_2" csCatId="accent1" phldr="1"/>
      <dgm:spPr/>
    </dgm:pt>
    <dgm:pt modelId="{F84CF6C0-EC51-4FBD-93B2-0BF45D769754}">
      <dgm:prSet phldrT="[Text]"/>
      <dgm:spPr/>
      <dgm:t>
        <a:bodyPr/>
        <a:lstStyle/>
        <a:p>
          <a:r>
            <a:rPr lang="en-US" dirty="0"/>
            <a:t>Need Assessment – identifies areas for improvement</a:t>
          </a:r>
        </a:p>
      </dgm:t>
    </dgm:pt>
    <dgm:pt modelId="{4F775B00-3103-4E20-8B13-174F76041BBE}" type="parTrans" cxnId="{BBC73D88-D7F4-43BB-89BB-F036E4A4651E}">
      <dgm:prSet/>
      <dgm:spPr/>
      <dgm:t>
        <a:bodyPr/>
        <a:lstStyle/>
        <a:p>
          <a:endParaRPr lang="en-US"/>
        </a:p>
      </dgm:t>
    </dgm:pt>
    <dgm:pt modelId="{B77F7061-E2F9-45DA-A3F7-B1435B3FEACC}" type="sibTrans" cxnId="{BBC73D88-D7F4-43BB-89BB-F036E4A4651E}">
      <dgm:prSet/>
      <dgm:spPr/>
      <dgm:t>
        <a:bodyPr/>
        <a:lstStyle/>
        <a:p>
          <a:endParaRPr lang="en-US"/>
        </a:p>
      </dgm:t>
    </dgm:pt>
    <dgm:pt modelId="{96E5C04E-FB55-4E5D-B634-F7EAA77AEA22}">
      <dgm:prSet phldrT="[Text]"/>
      <dgm:spPr/>
      <dgm:t>
        <a:bodyPr/>
        <a:lstStyle/>
        <a:p>
          <a:r>
            <a:rPr lang="en-US" dirty="0"/>
            <a:t>Perkins Plan – provides information on what the college is or will do to address these needs. This includes ideas for upcoming Perkins grant activities</a:t>
          </a:r>
        </a:p>
      </dgm:t>
    </dgm:pt>
    <dgm:pt modelId="{E79AF657-D321-460A-A1A4-DE15A93E6F3B}" type="parTrans" cxnId="{5C97520E-ED9D-4C68-8B31-9B7885230E71}">
      <dgm:prSet/>
      <dgm:spPr/>
      <dgm:t>
        <a:bodyPr/>
        <a:lstStyle/>
        <a:p>
          <a:endParaRPr lang="en-US"/>
        </a:p>
      </dgm:t>
    </dgm:pt>
    <dgm:pt modelId="{E33C2E27-3DF3-4A81-AEAD-160FD0233786}" type="sibTrans" cxnId="{5C97520E-ED9D-4C68-8B31-9B7885230E71}">
      <dgm:prSet/>
      <dgm:spPr/>
      <dgm:t>
        <a:bodyPr/>
        <a:lstStyle/>
        <a:p>
          <a:endParaRPr lang="en-US"/>
        </a:p>
      </dgm:t>
    </dgm:pt>
    <dgm:pt modelId="{7FE9998F-FB05-4599-B609-0AAE72884AF2}">
      <dgm:prSet phldrT="[Text]"/>
      <dgm:spPr/>
      <dgm:t>
        <a:bodyPr/>
        <a:lstStyle/>
        <a:p>
          <a:r>
            <a:rPr lang="en-US" dirty="0"/>
            <a:t>Perkins grant activities should help address the identified needs to improve CTE</a:t>
          </a:r>
        </a:p>
      </dgm:t>
    </dgm:pt>
    <dgm:pt modelId="{292A07B8-B5A3-4547-914A-739F53603136}" type="parTrans" cxnId="{53B21D0B-CB8A-4EB5-8173-568D358DA4F2}">
      <dgm:prSet/>
      <dgm:spPr/>
      <dgm:t>
        <a:bodyPr/>
        <a:lstStyle/>
        <a:p>
          <a:endParaRPr lang="en-US"/>
        </a:p>
      </dgm:t>
    </dgm:pt>
    <dgm:pt modelId="{2780DCBB-1031-4F2D-AA1A-A66ECAEF11F7}" type="sibTrans" cxnId="{53B21D0B-CB8A-4EB5-8173-568D358DA4F2}">
      <dgm:prSet/>
      <dgm:spPr/>
      <dgm:t>
        <a:bodyPr/>
        <a:lstStyle/>
        <a:p>
          <a:endParaRPr lang="en-US"/>
        </a:p>
      </dgm:t>
    </dgm:pt>
    <dgm:pt modelId="{AB9CB1B8-A9AD-4AA4-BFC6-AD3917846D4F}" type="pres">
      <dgm:prSet presAssocID="{D9B1BD7F-3F74-4026-A4C5-66087BE1A757}" presName="CompostProcess" presStyleCnt="0">
        <dgm:presLayoutVars>
          <dgm:dir/>
          <dgm:resizeHandles val="exact"/>
        </dgm:presLayoutVars>
      </dgm:prSet>
      <dgm:spPr/>
    </dgm:pt>
    <dgm:pt modelId="{BBFA5F91-B461-4363-B839-01B6C0505FCB}" type="pres">
      <dgm:prSet presAssocID="{D9B1BD7F-3F74-4026-A4C5-66087BE1A757}" presName="arrow" presStyleLbl="bgShp" presStyleIdx="0" presStyleCnt="1"/>
      <dgm:spPr/>
    </dgm:pt>
    <dgm:pt modelId="{4F04A994-696C-4336-84B8-E888227E03F8}" type="pres">
      <dgm:prSet presAssocID="{D9B1BD7F-3F74-4026-A4C5-66087BE1A757}" presName="linearProcess" presStyleCnt="0"/>
      <dgm:spPr/>
    </dgm:pt>
    <dgm:pt modelId="{904805A8-B51B-4859-BB0D-2B0B225FB756}" type="pres">
      <dgm:prSet presAssocID="{F84CF6C0-EC51-4FBD-93B2-0BF45D769754}" presName="textNode" presStyleLbl="node1" presStyleIdx="0" presStyleCnt="3">
        <dgm:presLayoutVars>
          <dgm:bulletEnabled val="1"/>
        </dgm:presLayoutVars>
      </dgm:prSet>
      <dgm:spPr/>
    </dgm:pt>
    <dgm:pt modelId="{34CDC1D2-6DE6-4D8B-B9D1-BF5CED38E3E5}" type="pres">
      <dgm:prSet presAssocID="{B77F7061-E2F9-45DA-A3F7-B1435B3FEACC}" presName="sibTrans" presStyleCnt="0"/>
      <dgm:spPr/>
    </dgm:pt>
    <dgm:pt modelId="{D1479EA4-C637-4967-855C-6624761AB880}" type="pres">
      <dgm:prSet presAssocID="{96E5C04E-FB55-4E5D-B634-F7EAA77AEA22}" presName="textNode" presStyleLbl="node1" presStyleIdx="1" presStyleCnt="3">
        <dgm:presLayoutVars>
          <dgm:bulletEnabled val="1"/>
        </dgm:presLayoutVars>
      </dgm:prSet>
      <dgm:spPr/>
    </dgm:pt>
    <dgm:pt modelId="{BB6C3EEF-B692-4362-8CA0-F8DF82D3FDBA}" type="pres">
      <dgm:prSet presAssocID="{E33C2E27-3DF3-4A81-AEAD-160FD0233786}" presName="sibTrans" presStyleCnt="0"/>
      <dgm:spPr/>
    </dgm:pt>
    <dgm:pt modelId="{73DF381A-5F79-4EB1-B710-7521EA897D4F}" type="pres">
      <dgm:prSet presAssocID="{7FE9998F-FB05-4599-B609-0AAE72884AF2}" presName="textNode" presStyleLbl="node1" presStyleIdx="2" presStyleCnt="3">
        <dgm:presLayoutVars>
          <dgm:bulletEnabled val="1"/>
        </dgm:presLayoutVars>
      </dgm:prSet>
      <dgm:spPr/>
    </dgm:pt>
  </dgm:ptLst>
  <dgm:cxnLst>
    <dgm:cxn modelId="{53B21D0B-CB8A-4EB5-8173-568D358DA4F2}" srcId="{D9B1BD7F-3F74-4026-A4C5-66087BE1A757}" destId="{7FE9998F-FB05-4599-B609-0AAE72884AF2}" srcOrd="2" destOrd="0" parTransId="{292A07B8-B5A3-4547-914A-739F53603136}" sibTransId="{2780DCBB-1031-4F2D-AA1A-A66ECAEF11F7}"/>
    <dgm:cxn modelId="{5C97520E-ED9D-4C68-8B31-9B7885230E71}" srcId="{D9B1BD7F-3F74-4026-A4C5-66087BE1A757}" destId="{96E5C04E-FB55-4E5D-B634-F7EAA77AEA22}" srcOrd="1" destOrd="0" parTransId="{E79AF657-D321-460A-A1A4-DE15A93E6F3B}" sibTransId="{E33C2E27-3DF3-4A81-AEAD-160FD0233786}"/>
    <dgm:cxn modelId="{E0E8A66E-F4FA-4EA6-BE80-E6A00649F44A}" type="presOf" srcId="{7FE9998F-FB05-4599-B609-0AAE72884AF2}" destId="{73DF381A-5F79-4EB1-B710-7521EA897D4F}" srcOrd="0" destOrd="0" presId="urn:microsoft.com/office/officeart/2005/8/layout/hProcess9"/>
    <dgm:cxn modelId="{230EA075-AAA3-444A-A54F-A32742DCFFD2}" type="presOf" srcId="{D9B1BD7F-3F74-4026-A4C5-66087BE1A757}" destId="{AB9CB1B8-A9AD-4AA4-BFC6-AD3917846D4F}" srcOrd="0" destOrd="0" presId="urn:microsoft.com/office/officeart/2005/8/layout/hProcess9"/>
    <dgm:cxn modelId="{BBC73D88-D7F4-43BB-89BB-F036E4A4651E}" srcId="{D9B1BD7F-3F74-4026-A4C5-66087BE1A757}" destId="{F84CF6C0-EC51-4FBD-93B2-0BF45D769754}" srcOrd="0" destOrd="0" parTransId="{4F775B00-3103-4E20-8B13-174F76041BBE}" sibTransId="{B77F7061-E2F9-45DA-A3F7-B1435B3FEACC}"/>
    <dgm:cxn modelId="{B8D8B78D-2530-4636-B160-2CDC7E3E9AEE}" type="presOf" srcId="{96E5C04E-FB55-4E5D-B634-F7EAA77AEA22}" destId="{D1479EA4-C637-4967-855C-6624761AB880}" srcOrd="0" destOrd="0" presId="urn:microsoft.com/office/officeart/2005/8/layout/hProcess9"/>
    <dgm:cxn modelId="{C70CB2D4-C925-4847-899D-282E1D1E7635}" type="presOf" srcId="{F84CF6C0-EC51-4FBD-93B2-0BF45D769754}" destId="{904805A8-B51B-4859-BB0D-2B0B225FB756}" srcOrd="0" destOrd="0" presId="urn:microsoft.com/office/officeart/2005/8/layout/hProcess9"/>
    <dgm:cxn modelId="{45B8B093-CBE8-4F3A-8C3F-2F53AA18691C}" type="presParOf" srcId="{AB9CB1B8-A9AD-4AA4-BFC6-AD3917846D4F}" destId="{BBFA5F91-B461-4363-B839-01B6C0505FCB}" srcOrd="0" destOrd="0" presId="urn:microsoft.com/office/officeart/2005/8/layout/hProcess9"/>
    <dgm:cxn modelId="{8E077207-AC52-457C-B380-E2E915C919E3}" type="presParOf" srcId="{AB9CB1B8-A9AD-4AA4-BFC6-AD3917846D4F}" destId="{4F04A994-696C-4336-84B8-E888227E03F8}" srcOrd="1" destOrd="0" presId="urn:microsoft.com/office/officeart/2005/8/layout/hProcess9"/>
    <dgm:cxn modelId="{D5D92D55-2FE2-4238-AB07-97F3D09DED98}" type="presParOf" srcId="{4F04A994-696C-4336-84B8-E888227E03F8}" destId="{904805A8-B51B-4859-BB0D-2B0B225FB756}" srcOrd="0" destOrd="0" presId="urn:microsoft.com/office/officeart/2005/8/layout/hProcess9"/>
    <dgm:cxn modelId="{EDE78D35-3D7B-4C2E-80AB-E80B72A59C19}" type="presParOf" srcId="{4F04A994-696C-4336-84B8-E888227E03F8}" destId="{34CDC1D2-6DE6-4D8B-B9D1-BF5CED38E3E5}" srcOrd="1" destOrd="0" presId="urn:microsoft.com/office/officeart/2005/8/layout/hProcess9"/>
    <dgm:cxn modelId="{410BB204-D44E-4DC9-9FC5-80FA22555D86}" type="presParOf" srcId="{4F04A994-696C-4336-84B8-E888227E03F8}" destId="{D1479EA4-C637-4967-855C-6624761AB880}" srcOrd="2" destOrd="0" presId="urn:microsoft.com/office/officeart/2005/8/layout/hProcess9"/>
    <dgm:cxn modelId="{751FF7A5-4756-4B71-A314-B5D1ED685525}" type="presParOf" srcId="{4F04A994-696C-4336-84B8-E888227E03F8}" destId="{BB6C3EEF-B692-4362-8CA0-F8DF82D3FDBA}" srcOrd="3" destOrd="0" presId="urn:microsoft.com/office/officeart/2005/8/layout/hProcess9"/>
    <dgm:cxn modelId="{CC4E24FE-06ED-4310-BCAD-A5CE1AA47245}" type="presParOf" srcId="{4F04A994-696C-4336-84B8-E888227E03F8}" destId="{73DF381A-5F79-4EB1-B710-7521EA897D4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A5F91-B461-4363-B839-01B6C0505FCB}">
      <dsp:nvSpPr>
        <dsp:cNvPr id="0" name=""/>
        <dsp:cNvSpPr/>
      </dsp:nvSpPr>
      <dsp:spPr>
        <a:xfrm>
          <a:off x="883989" y="0"/>
          <a:ext cx="10018551" cy="510050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805A8-B51B-4859-BB0D-2B0B225FB756}">
      <dsp:nvSpPr>
        <dsp:cNvPr id="0" name=""/>
        <dsp:cNvSpPr/>
      </dsp:nvSpPr>
      <dsp:spPr>
        <a:xfrm>
          <a:off x="399406" y="1530152"/>
          <a:ext cx="3535959" cy="204020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Need Assessment – identifies areas for improvement</a:t>
          </a:r>
        </a:p>
      </dsp:txBody>
      <dsp:txXfrm>
        <a:off x="499000" y="1629746"/>
        <a:ext cx="3336771" cy="1841014"/>
      </dsp:txXfrm>
    </dsp:sp>
    <dsp:sp modelId="{D1479EA4-C637-4967-855C-6624761AB880}">
      <dsp:nvSpPr>
        <dsp:cNvPr id="0" name=""/>
        <dsp:cNvSpPr/>
      </dsp:nvSpPr>
      <dsp:spPr>
        <a:xfrm>
          <a:off x="4125285" y="1530152"/>
          <a:ext cx="3535959" cy="204020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Perkins Plan – provides information on what the college is or will do to address these needs. This includes ideas for upcoming Perkins grant activities</a:t>
          </a:r>
        </a:p>
      </dsp:txBody>
      <dsp:txXfrm>
        <a:off x="4224879" y="1629746"/>
        <a:ext cx="3336771" cy="1841014"/>
      </dsp:txXfrm>
    </dsp:sp>
    <dsp:sp modelId="{73DF381A-5F79-4EB1-B710-7521EA897D4F}">
      <dsp:nvSpPr>
        <dsp:cNvPr id="0" name=""/>
        <dsp:cNvSpPr/>
      </dsp:nvSpPr>
      <dsp:spPr>
        <a:xfrm>
          <a:off x="7851164" y="1530152"/>
          <a:ext cx="3535959" cy="204020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Perkins grant activities should help address the identified needs to improve CTE</a:t>
          </a:r>
        </a:p>
      </dsp:txBody>
      <dsp:txXfrm>
        <a:off x="7950758" y="1629746"/>
        <a:ext cx="3336771" cy="18410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0A10B-C0CA-4C23-BAEF-488C07284476}"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232BA-07DC-4101-BD2E-2BF669143F73}" type="slidenum">
              <a:rPr lang="en-US" smtClean="0"/>
              <a:t>‹#›</a:t>
            </a:fld>
            <a:endParaRPr lang="en-US"/>
          </a:p>
        </p:txBody>
      </p:sp>
    </p:spTree>
    <p:extLst>
      <p:ext uri="{BB962C8B-B14F-4D97-AF65-F5344CB8AC3E}">
        <p14:creationId xmlns:p14="http://schemas.microsoft.com/office/powerpoint/2010/main" val="361210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clear link with the CLNA, unless students report this as a need D3</a:t>
            </a:r>
          </a:p>
        </p:txBody>
      </p:sp>
      <p:sp>
        <p:nvSpPr>
          <p:cNvPr id="4" name="Slide Number Placeholder 3"/>
          <p:cNvSpPr>
            <a:spLocks noGrp="1"/>
          </p:cNvSpPr>
          <p:nvPr>
            <p:ph type="sldNum" sz="quarter" idx="5"/>
          </p:nvPr>
        </p:nvSpPr>
        <p:spPr/>
        <p:txBody>
          <a:bodyPr/>
          <a:lstStyle/>
          <a:p>
            <a:fld id="{AA6232BA-07DC-4101-BD2E-2BF669143F73}" type="slidenum">
              <a:rPr lang="en-US" smtClean="0"/>
              <a:t>11</a:t>
            </a:fld>
            <a:endParaRPr lang="en-US"/>
          </a:p>
        </p:txBody>
      </p:sp>
    </p:spTree>
    <p:extLst>
      <p:ext uri="{BB962C8B-B14F-4D97-AF65-F5344CB8AC3E}">
        <p14:creationId xmlns:p14="http://schemas.microsoft.com/office/powerpoint/2010/main" val="245439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7FA46-B3C5-707D-F149-C0A66CEC09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7D896-EB4A-396D-700F-A048DD8A4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44C876-2117-9DD4-C1AC-846C4D07B39C}"/>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5" name="Footer Placeholder 4">
            <a:extLst>
              <a:ext uri="{FF2B5EF4-FFF2-40B4-BE49-F238E27FC236}">
                <a16:creationId xmlns:a16="http://schemas.microsoft.com/office/drawing/2014/main" id="{53FEAA8C-3E99-8502-7C58-4CD16FB53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43B8D-A91D-B7D5-83D3-8BFA8E55E004}"/>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353017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8671-7FCF-3817-0537-10BE36EF00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CD46F6-3088-5264-E424-FC6245CA51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F140C-45EF-C17E-0B84-F9B03CF188E2}"/>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5" name="Footer Placeholder 4">
            <a:extLst>
              <a:ext uri="{FF2B5EF4-FFF2-40B4-BE49-F238E27FC236}">
                <a16:creationId xmlns:a16="http://schemas.microsoft.com/office/drawing/2014/main" id="{10020620-CB4F-F074-7269-4F92D1105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8C9CE-90FD-68EE-470B-93712108125B}"/>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339105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931E9-BA2C-725A-8992-58DE3FBB23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C3FB13-EA79-4002-31B6-4492559713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B4F74-8075-DED6-CE00-9DB31128E2D6}"/>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5" name="Footer Placeholder 4">
            <a:extLst>
              <a:ext uri="{FF2B5EF4-FFF2-40B4-BE49-F238E27FC236}">
                <a16:creationId xmlns:a16="http://schemas.microsoft.com/office/drawing/2014/main" id="{A2E28A3D-B3F3-2110-0017-71967A092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0AAA3-5D15-A3B7-5C9A-D32EC44A6B91}"/>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366229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A14B-F383-AA1B-0ABF-8C61EEC94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C9BC9-5B79-6ABA-D9E5-66EA298F2A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94EC-E717-7970-F6A0-A762B71A54E4}"/>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5" name="Footer Placeholder 4">
            <a:extLst>
              <a:ext uri="{FF2B5EF4-FFF2-40B4-BE49-F238E27FC236}">
                <a16:creationId xmlns:a16="http://schemas.microsoft.com/office/drawing/2014/main" id="{809E32BD-6075-34E4-5BAE-A346926CF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66069-FE05-C782-9EE2-32D148043BE2}"/>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256802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BB86-49DF-09E1-D7B1-4DC941C1A8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192F3-89C6-09E5-4CB9-9B42C8D4B6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26385-8889-B8DA-1CF3-15AE9FE598F8}"/>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5" name="Footer Placeholder 4">
            <a:extLst>
              <a:ext uri="{FF2B5EF4-FFF2-40B4-BE49-F238E27FC236}">
                <a16:creationId xmlns:a16="http://schemas.microsoft.com/office/drawing/2014/main" id="{89800136-7DAF-D2D1-A818-2C25E744B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534E8-3B6D-C6B6-E53F-806BDFF11B08}"/>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175365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8AA02-9AE4-4B22-14DF-D3DE537A73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B2279F-66DE-934D-E8B7-C88943959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05C2DD-6A4F-1198-736F-F3F386F2B6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36913C-EFB1-EE91-9D1D-DB20292C8DC8}"/>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6" name="Footer Placeholder 5">
            <a:extLst>
              <a:ext uri="{FF2B5EF4-FFF2-40B4-BE49-F238E27FC236}">
                <a16:creationId xmlns:a16="http://schemas.microsoft.com/office/drawing/2014/main" id="{FC85A373-6D74-8563-8161-648F4C67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3D1AB-E408-5E7C-850F-3A925DDD49D7}"/>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50487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9CCC-2CA9-5E53-01E8-F6C44668B9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D4052-7A37-CCAB-D0CC-90205029C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E4BC51-42BC-AA35-D2FB-AC431B0C57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EFB17-2708-B96E-652E-CB18FB113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98BE0-B37C-1BBD-AC6E-65A7EB90BE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AB4E84-4AA6-CF30-2B66-2BD29591EA98}"/>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8" name="Footer Placeholder 7">
            <a:extLst>
              <a:ext uri="{FF2B5EF4-FFF2-40B4-BE49-F238E27FC236}">
                <a16:creationId xmlns:a16="http://schemas.microsoft.com/office/drawing/2014/main" id="{F5BB2763-E68F-8032-4E45-DAAF990636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67BE6F-27B9-1EEF-6C7B-72636714DA15}"/>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189097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FEF7-1A50-977B-80DF-746300207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C62653-DA58-3156-5B25-03DF9817DB5E}"/>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4" name="Footer Placeholder 3">
            <a:extLst>
              <a:ext uri="{FF2B5EF4-FFF2-40B4-BE49-F238E27FC236}">
                <a16:creationId xmlns:a16="http://schemas.microsoft.com/office/drawing/2014/main" id="{81D0DB3D-9E19-29D4-B4E0-E3D08435FB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4414C-A0BD-6FBA-F387-9481CF8DDD40}"/>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217382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DAB349-B06B-F659-968F-FD20DBC7E724}"/>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3" name="Footer Placeholder 2">
            <a:extLst>
              <a:ext uri="{FF2B5EF4-FFF2-40B4-BE49-F238E27FC236}">
                <a16:creationId xmlns:a16="http://schemas.microsoft.com/office/drawing/2014/main" id="{62065CB1-C697-8F17-7172-F8CEFC0EFA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D56A11-5BE2-2D9B-5492-4737A44B591B}"/>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362042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63AD6-02EF-342D-7F30-E26536779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E7C3F-EFEC-AC38-C6AF-9CD1C361E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C6D4C4-74E2-2F5F-E4B6-7B779BB2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35602-24F8-1E3B-675A-594CF39F08A5}"/>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6" name="Footer Placeholder 5">
            <a:extLst>
              <a:ext uri="{FF2B5EF4-FFF2-40B4-BE49-F238E27FC236}">
                <a16:creationId xmlns:a16="http://schemas.microsoft.com/office/drawing/2014/main" id="{CD4219C7-1914-F6CD-8CA3-B625552F4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D25704-C9C5-FDD3-FF07-C3515084B51B}"/>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99572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A4C7-3710-B948-4330-55562B036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2B17C8-5B81-2AEC-0C83-9839A395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B8637-57FB-4172-792C-36794F3E5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C2912-48F2-3DA5-A24E-2F9B5706CB59}"/>
              </a:ext>
            </a:extLst>
          </p:cNvPr>
          <p:cNvSpPr>
            <a:spLocks noGrp="1"/>
          </p:cNvSpPr>
          <p:nvPr>
            <p:ph type="dt" sz="half" idx="10"/>
          </p:nvPr>
        </p:nvSpPr>
        <p:spPr/>
        <p:txBody>
          <a:bodyPr/>
          <a:lstStyle/>
          <a:p>
            <a:fld id="{3799ACE5-FBFD-4D76-887C-F63A7DD615B0}" type="datetimeFigureOut">
              <a:rPr lang="en-US" smtClean="0"/>
              <a:t>1/23/2024</a:t>
            </a:fld>
            <a:endParaRPr lang="en-US"/>
          </a:p>
        </p:txBody>
      </p:sp>
      <p:sp>
        <p:nvSpPr>
          <p:cNvPr id="6" name="Footer Placeholder 5">
            <a:extLst>
              <a:ext uri="{FF2B5EF4-FFF2-40B4-BE49-F238E27FC236}">
                <a16:creationId xmlns:a16="http://schemas.microsoft.com/office/drawing/2014/main" id="{15752420-4409-C560-9BC0-DEC56675A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F42C2-0A88-4BC7-C641-692FFAF31544}"/>
              </a:ext>
            </a:extLst>
          </p:cNvPr>
          <p:cNvSpPr>
            <a:spLocks noGrp="1"/>
          </p:cNvSpPr>
          <p:nvPr>
            <p:ph type="sldNum" sz="quarter" idx="12"/>
          </p:nvPr>
        </p:nvSpPr>
        <p:spPr/>
        <p:txBody>
          <a:bodyPr/>
          <a:lstStyle/>
          <a:p>
            <a:fld id="{30D9AF68-8D4D-431E-B083-4994AF267008}" type="slidenum">
              <a:rPr lang="en-US" smtClean="0"/>
              <a:t>‹#›</a:t>
            </a:fld>
            <a:endParaRPr lang="en-US"/>
          </a:p>
        </p:txBody>
      </p:sp>
    </p:spTree>
    <p:extLst>
      <p:ext uri="{BB962C8B-B14F-4D97-AF65-F5344CB8AC3E}">
        <p14:creationId xmlns:p14="http://schemas.microsoft.com/office/powerpoint/2010/main" val="253551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3ADCBE-C3DD-F222-93D3-C1ACF58E0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2871E-6DFF-F9DE-4ED4-187B4659C7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F05CD-03E1-A27A-2CBE-BDD77D8D8B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99ACE5-FBFD-4D76-887C-F63A7DD615B0}" type="datetimeFigureOut">
              <a:rPr lang="en-US" smtClean="0"/>
              <a:t>1/23/2024</a:t>
            </a:fld>
            <a:endParaRPr lang="en-US"/>
          </a:p>
        </p:txBody>
      </p:sp>
      <p:sp>
        <p:nvSpPr>
          <p:cNvPr id="5" name="Footer Placeholder 4">
            <a:extLst>
              <a:ext uri="{FF2B5EF4-FFF2-40B4-BE49-F238E27FC236}">
                <a16:creationId xmlns:a16="http://schemas.microsoft.com/office/drawing/2014/main" id="{001AD64F-F0A5-9F0A-A8E3-6AC7A7433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1AD5FF-FE35-83DB-BEDF-64BE5A4DC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D9AF68-8D4D-431E-B083-4994AF267008}" type="slidenum">
              <a:rPr lang="en-US" smtClean="0"/>
              <a:t>‹#›</a:t>
            </a:fld>
            <a:endParaRPr lang="en-US"/>
          </a:p>
        </p:txBody>
      </p:sp>
    </p:spTree>
    <p:extLst>
      <p:ext uri="{BB962C8B-B14F-4D97-AF65-F5344CB8AC3E}">
        <p14:creationId xmlns:p14="http://schemas.microsoft.com/office/powerpoint/2010/main" val="1699516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mailto:grants@wtcsystem.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ywtcs.wtcsystem.edu/priorities-policies/state-law-policy/office-for-civil-rights-ocr/"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BB238-B880-0605-0AD2-D3F6D97997A4}"/>
              </a:ext>
            </a:extLst>
          </p:cNvPr>
          <p:cNvSpPr>
            <a:spLocks noGrp="1"/>
          </p:cNvSpPr>
          <p:nvPr>
            <p:ph type="ctrTitle"/>
          </p:nvPr>
        </p:nvSpPr>
        <p:spPr>
          <a:xfrm>
            <a:off x="6194716" y="739978"/>
            <a:ext cx="5334930" cy="3004145"/>
          </a:xfrm>
        </p:spPr>
        <p:txBody>
          <a:bodyPr>
            <a:normAutofit/>
          </a:bodyPr>
          <a:lstStyle/>
          <a:p>
            <a:r>
              <a:rPr lang="en-US" dirty="0"/>
              <a:t>Local Perkins Plans</a:t>
            </a:r>
          </a:p>
        </p:txBody>
      </p:sp>
      <p:sp>
        <p:nvSpPr>
          <p:cNvPr id="3" name="Subtitle 2">
            <a:extLst>
              <a:ext uri="{FF2B5EF4-FFF2-40B4-BE49-F238E27FC236}">
                <a16:creationId xmlns:a16="http://schemas.microsoft.com/office/drawing/2014/main" id="{19DCB09A-9618-F49C-64E3-2B0FC3AE4A7F}"/>
              </a:ext>
            </a:extLst>
          </p:cNvPr>
          <p:cNvSpPr>
            <a:spLocks noGrp="1"/>
          </p:cNvSpPr>
          <p:nvPr>
            <p:ph type="subTitle" idx="1"/>
          </p:nvPr>
        </p:nvSpPr>
        <p:spPr>
          <a:xfrm>
            <a:off x="6194715" y="3836197"/>
            <a:ext cx="5334931" cy="2189214"/>
          </a:xfrm>
        </p:spPr>
        <p:txBody>
          <a:bodyPr>
            <a:normAutofit fontScale="92500"/>
          </a:bodyPr>
          <a:lstStyle/>
          <a:p>
            <a:r>
              <a:rPr lang="en-US" i="1" dirty="0"/>
              <a:t>Updated plan is due April 30, 2024 to </a:t>
            </a:r>
            <a:r>
              <a:rPr lang="en-US" i="1" dirty="0">
                <a:hlinkClick r:id="rId2"/>
              </a:rPr>
              <a:t>grants@wtcsystem.edu</a:t>
            </a:r>
            <a:r>
              <a:rPr lang="en-US" i="1" dirty="0"/>
              <a:t> </a:t>
            </a:r>
          </a:p>
          <a:p>
            <a:endParaRPr lang="en-US" i="1" dirty="0"/>
          </a:p>
          <a:p>
            <a:r>
              <a:rPr lang="en-US" i="1" dirty="0"/>
              <a:t>You can use track changes to update the prior plan (submitted Dec 2019). If doing so, please submit as Word Document.</a:t>
            </a:r>
          </a:p>
        </p:txBody>
      </p:sp>
      <p:sp>
        <p:nvSpPr>
          <p:cNvPr id="12"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5" name="Picture 4" descr="People working on ideas">
            <a:extLst>
              <a:ext uri="{FF2B5EF4-FFF2-40B4-BE49-F238E27FC236}">
                <a16:creationId xmlns:a16="http://schemas.microsoft.com/office/drawing/2014/main" id="{B7FD30FA-3C4C-F6EA-424F-9B7D5BA03F80}"/>
              </a:ext>
            </a:extLst>
          </p:cNvPr>
          <p:cNvPicPr>
            <a:picLocks noChangeAspect="1"/>
          </p:cNvPicPr>
          <p:nvPr/>
        </p:nvPicPr>
        <p:blipFill rotWithShape="1">
          <a:blip r:embed="rId3">
            <a:extLst>
              <a:ext uri="{28A0092B-C50C-407E-A947-70E740481C1C}">
                <a14:useLocalDpi xmlns:a14="http://schemas.microsoft.com/office/drawing/2010/main" val="0"/>
              </a:ext>
            </a:extLst>
          </a:blip>
          <a:srcRect l="13330" r="21169"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1659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0E21AE-8533-429A-656F-3AD48437D164}"/>
              </a:ext>
            </a:extLst>
          </p:cNvPr>
          <p:cNvSpPr>
            <a:spLocks noGrp="1"/>
          </p:cNvSpPr>
          <p:nvPr>
            <p:ph type="title"/>
          </p:nvPr>
        </p:nvSpPr>
        <p:spPr>
          <a:xfrm>
            <a:off x="1137034" y="609597"/>
            <a:ext cx="9392421" cy="1330841"/>
          </a:xfrm>
        </p:spPr>
        <p:txBody>
          <a:bodyPr>
            <a:normAutofit/>
          </a:bodyPr>
          <a:lstStyle/>
          <a:p>
            <a:r>
              <a:rPr lang="en-US" dirty="0"/>
              <a:t>Career &amp; Technical Education Programs</a:t>
            </a:r>
          </a:p>
        </p:txBody>
      </p:sp>
      <p:sp>
        <p:nvSpPr>
          <p:cNvPr id="3" name="Content Placeholder 2">
            <a:extLst>
              <a:ext uri="{FF2B5EF4-FFF2-40B4-BE49-F238E27FC236}">
                <a16:creationId xmlns:a16="http://schemas.microsoft.com/office/drawing/2014/main" id="{EA1D6A0F-A01A-6219-0A59-33713B9D896B}"/>
              </a:ext>
            </a:extLst>
          </p:cNvPr>
          <p:cNvSpPr>
            <a:spLocks noGrp="1"/>
          </p:cNvSpPr>
          <p:nvPr>
            <p:ph idx="1"/>
          </p:nvPr>
        </p:nvSpPr>
        <p:spPr>
          <a:xfrm>
            <a:off x="423949" y="2198362"/>
            <a:ext cx="5885411" cy="4302191"/>
          </a:xfrm>
        </p:spPr>
        <p:txBody>
          <a:bodyPr>
            <a:normAutofit/>
          </a:bodyPr>
          <a:lstStyle/>
          <a:p>
            <a:r>
              <a:rPr lang="en-US" sz="2400" dirty="0"/>
              <a:t>Which programs have lower indicator levels and thus will be the focus of upcoming Strengthening CTE grants? See most recent Needs Assessment results (CLNA C1)</a:t>
            </a:r>
          </a:p>
          <a:p>
            <a:r>
              <a:rPr lang="en-US" sz="2400" dirty="0"/>
              <a:t>What programs are currently being developed/considered to help meet current and future labor market needs in the district? (CLNA A1)</a:t>
            </a:r>
          </a:p>
          <a:p>
            <a:r>
              <a:rPr lang="en-US" sz="2400" dirty="0"/>
              <a:t>What will the college do to help ensure equitable access of CTE program offerings to students (CLNA D1, D2)?</a:t>
            </a:r>
          </a:p>
        </p:txBody>
      </p:sp>
      <p:pic>
        <p:nvPicPr>
          <p:cNvPr id="5" name="Picture 4" descr="Person operating machines">
            <a:extLst>
              <a:ext uri="{FF2B5EF4-FFF2-40B4-BE49-F238E27FC236}">
                <a16:creationId xmlns:a16="http://schemas.microsoft.com/office/drawing/2014/main" id="{F649307B-D9DE-C9BF-A697-23BBE64E9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367" y="2279153"/>
            <a:ext cx="4788505" cy="3567436"/>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7781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372DB93-59B5-F23F-15B4-53B2799C82C3}"/>
              </a:ext>
            </a:extLst>
          </p:cNvPr>
          <p:cNvSpPr>
            <a:spLocks noGrp="1"/>
          </p:cNvSpPr>
          <p:nvPr>
            <p:ph type="title"/>
          </p:nvPr>
        </p:nvSpPr>
        <p:spPr>
          <a:xfrm>
            <a:off x="838200" y="365125"/>
            <a:ext cx="5393361" cy="1325563"/>
          </a:xfrm>
        </p:spPr>
        <p:txBody>
          <a:bodyPr>
            <a:normAutofit/>
          </a:bodyPr>
          <a:lstStyle/>
          <a:p>
            <a:r>
              <a:rPr lang="en-US" dirty="0"/>
              <a:t>Career Exploration &amp; Guidance</a:t>
            </a:r>
          </a:p>
        </p:txBody>
      </p:sp>
      <p:sp>
        <p:nvSpPr>
          <p:cNvPr id="3" name="Content Placeholder 2">
            <a:extLst>
              <a:ext uri="{FF2B5EF4-FFF2-40B4-BE49-F238E27FC236}">
                <a16:creationId xmlns:a16="http://schemas.microsoft.com/office/drawing/2014/main" id="{3906C348-2603-C270-6E8F-90717FF7BBD2}"/>
              </a:ext>
            </a:extLst>
          </p:cNvPr>
          <p:cNvSpPr>
            <a:spLocks noGrp="1"/>
          </p:cNvSpPr>
          <p:nvPr>
            <p:ph idx="1"/>
          </p:nvPr>
        </p:nvSpPr>
        <p:spPr>
          <a:xfrm>
            <a:off x="838200" y="1825625"/>
            <a:ext cx="5393361" cy="4351338"/>
          </a:xfrm>
        </p:spPr>
        <p:txBody>
          <a:bodyPr>
            <a:normAutofit/>
          </a:bodyPr>
          <a:lstStyle/>
          <a:p>
            <a:pPr marL="0" indent="0">
              <a:buNone/>
            </a:pPr>
            <a:r>
              <a:rPr lang="en-US" dirty="0"/>
              <a:t>Describe how the college, in collaboration with local workforce development agencies, provides:</a:t>
            </a:r>
          </a:p>
          <a:p>
            <a:r>
              <a:rPr lang="en-US" dirty="0"/>
              <a:t>Career exploration activities</a:t>
            </a:r>
          </a:p>
          <a:p>
            <a:r>
              <a:rPr lang="en-US" dirty="0"/>
              <a:t>Up to date career/employment information</a:t>
            </a:r>
          </a:p>
          <a:p>
            <a:r>
              <a:rPr lang="en-US" dirty="0"/>
              <a:t>Career guidance and academic counseling for students before enrolling and while participating in CTE programs</a:t>
            </a:r>
          </a:p>
          <a:p>
            <a:pPr lvl="1"/>
            <a:endParaRPr lang="en-US" dirty="0"/>
          </a:p>
        </p:txBody>
      </p:sp>
      <p:pic>
        <p:nvPicPr>
          <p:cNvPr id="9" name="Picture 8" descr="Magnifying glass on clear background">
            <a:extLst>
              <a:ext uri="{FF2B5EF4-FFF2-40B4-BE49-F238E27FC236}">
                <a16:creationId xmlns:a16="http://schemas.microsoft.com/office/drawing/2014/main" id="{628EE9C7-FE1F-A482-4C34-860A68482C7D}"/>
              </a:ext>
            </a:extLst>
          </p:cNvPr>
          <p:cNvPicPr>
            <a:picLocks noChangeAspect="1"/>
          </p:cNvPicPr>
          <p:nvPr/>
        </p:nvPicPr>
        <p:blipFill rotWithShape="1">
          <a:blip r:embed="rId3">
            <a:extLst>
              <a:ext uri="{28A0092B-C50C-407E-A947-70E740481C1C}">
                <a14:useLocalDpi xmlns:a14="http://schemas.microsoft.com/office/drawing/2010/main" val="0"/>
              </a:ext>
            </a:extLst>
          </a:blip>
          <a:srcRect l="29238" r="4011"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8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1A72C-6EF4-D372-006A-C2A46B86C986}"/>
              </a:ext>
            </a:extLst>
          </p:cNvPr>
          <p:cNvSpPr>
            <a:spLocks noGrp="1"/>
          </p:cNvSpPr>
          <p:nvPr>
            <p:ph type="title"/>
          </p:nvPr>
        </p:nvSpPr>
        <p:spPr>
          <a:xfrm>
            <a:off x="589560" y="856180"/>
            <a:ext cx="4560584" cy="1128068"/>
          </a:xfrm>
        </p:spPr>
        <p:txBody>
          <a:bodyPr anchor="ctr">
            <a:normAutofit/>
          </a:bodyPr>
          <a:lstStyle/>
          <a:p>
            <a:r>
              <a:rPr lang="en-US" sz="3700"/>
              <a:t>Academic &amp; Technical Skills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8235CB-3E48-FF84-14DD-8D12AAB36F40}"/>
              </a:ext>
            </a:extLst>
          </p:cNvPr>
          <p:cNvSpPr>
            <a:spLocks noGrp="1"/>
          </p:cNvSpPr>
          <p:nvPr>
            <p:ph idx="1"/>
          </p:nvPr>
        </p:nvSpPr>
        <p:spPr>
          <a:xfrm>
            <a:off x="590719" y="2330505"/>
            <a:ext cx="4559425" cy="3979585"/>
          </a:xfrm>
        </p:spPr>
        <p:txBody>
          <a:bodyPr anchor="ctr">
            <a:normAutofit/>
          </a:bodyPr>
          <a:lstStyle/>
          <a:p>
            <a:pPr marL="0" indent="0">
              <a:buNone/>
            </a:pPr>
            <a:r>
              <a:rPr lang="en-US" sz="2400" dirty="0"/>
              <a:t>What academic or technical skills have been identified as lacking or in need of improvement (CLNA A2)? </a:t>
            </a:r>
          </a:p>
          <a:p>
            <a:pPr marL="0" indent="0">
              <a:buNone/>
            </a:pPr>
            <a:r>
              <a:rPr lang="en-US" sz="2400" dirty="0"/>
              <a:t>How will the college go about meeting this need? </a:t>
            </a:r>
          </a:p>
          <a:p>
            <a:pPr marL="0" indent="0">
              <a:buNone/>
            </a:pPr>
            <a:r>
              <a:rPr lang="en-US" sz="2400" dirty="0"/>
              <a:t>What Perkins grant activities will be included in upcoming grants for this purpose?</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colored question marks">
            <a:extLst>
              <a:ext uri="{FF2B5EF4-FFF2-40B4-BE49-F238E27FC236}">
                <a16:creationId xmlns:a16="http://schemas.microsoft.com/office/drawing/2014/main" id="{CC430500-AECA-C18F-7CBF-33F215A4D10F}"/>
              </a:ext>
            </a:extLst>
          </p:cNvPr>
          <p:cNvPicPr>
            <a:picLocks noChangeAspect="1"/>
          </p:cNvPicPr>
          <p:nvPr/>
        </p:nvPicPr>
        <p:blipFill rotWithShape="1">
          <a:blip r:embed="rId2">
            <a:extLst>
              <a:ext uri="{28A0092B-C50C-407E-A947-70E740481C1C}">
                <a14:useLocalDpi xmlns:a14="http://schemas.microsoft.com/office/drawing/2010/main" val="0"/>
              </a:ext>
            </a:extLst>
          </a:blip>
          <a:srcRect l="20175" r="21799" b="2"/>
          <a:stretch/>
        </p:blipFill>
        <p:spPr>
          <a:xfrm>
            <a:off x="5977788" y="799352"/>
            <a:ext cx="5425410" cy="5259296"/>
          </a:xfrm>
          <a:prstGeom prst="rect">
            <a:avLst/>
          </a:prstGeom>
        </p:spPr>
      </p:pic>
    </p:spTree>
    <p:extLst>
      <p:ext uri="{BB962C8B-B14F-4D97-AF65-F5344CB8AC3E}">
        <p14:creationId xmlns:p14="http://schemas.microsoft.com/office/powerpoint/2010/main" val="2568025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owd of people on a street">
            <a:extLst>
              <a:ext uri="{FF2B5EF4-FFF2-40B4-BE49-F238E27FC236}">
                <a16:creationId xmlns:a16="http://schemas.microsoft.com/office/drawing/2014/main" id="{E4ABF7BD-3A7C-161A-64EE-F1AC61EFB1FA}"/>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1" y="1"/>
            <a:ext cx="1219200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B03A3A6B-AC66-67B8-F737-10A92C5262C4}"/>
              </a:ext>
            </a:extLst>
          </p:cNvPr>
          <p:cNvSpPr>
            <a:spLocks noGrp="1"/>
          </p:cNvSpPr>
          <p:nvPr>
            <p:ph idx="1"/>
          </p:nvPr>
        </p:nvSpPr>
        <p:spPr>
          <a:xfrm>
            <a:off x="6334369" y="2524343"/>
            <a:ext cx="5020985" cy="3132654"/>
          </a:xfrm>
        </p:spPr>
        <p:txBody>
          <a:bodyPr anchor="ctr">
            <a:normAutofit lnSpcReduction="10000"/>
          </a:bodyPr>
          <a:lstStyle/>
          <a:p>
            <a:r>
              <a:rPr lang="en-US" sz="1800" dirty="0"/>
              <a:t>Provide the name/title of individual(s) responsible for supporting special populations, including nontraditional occupation students</a:t>
            </a:r>
          </a:p>
          <a:p>
            <a:r>
              <a:rPr lang="en-US" sz="1800" dirty="0"/>
              <a:t>What activities will be included in upcoming grant applications to support special populations? (consider CLNA section D) What other college work supports these students?</a:t>
            </a:r>
          </a:p>
          <a:p>
            <a:r>
              <a:rPr lang="en-US" sz="1800" dirty="0"/>
              <a:t>How does the college ensure equal access to programs and services for students and ensure that members of special populations will not be discriminated against? (</a:t>
            </a:r>
            <a:r>
              <a:rPr lang="en-US" sz="1800" dirty="0">
                <a:hlinkClick r:id="rId3"/>
              </a:rPr>
              <a:t>OCR MOA</a:t>
            </a:r>
            <a:r>
              <a:rPr lang="en-US" sz="1800" dirty="0"/>
              <a:t>)</a:t>
            </a:r>
          </a:p>
        </p:txBody>
      </p:sp>
      <p:sp>
        <p:nvSpPr>
          <p:cNvPr id="2" name="Title 1">
            <a:extLst>
              <a:ext uri="{FF2B5EF4-FFF2-40B4-BE49-F238E27FC236}">
                <a16:creationId xmlns:a16="http://schemas.microsoft.com/office/drawing/2014/main" id="{30701444-3C4E-0B58-CDE8-66E3800C523C}"/>
              </a:ext>
            </a:extLst>
          </p:cNvPr>
          <p:cNvSpPr>
            <a:spLocks noGrp="1"/>
          </p:cNvSpPr>
          <p:nvPr>
            <p:ph type="title"/>
          </p:nvPr>
        </p:nvSpPr>
        <p:spPr>
          <a:xfrm>
            <a:off x="6492728" y="1071350"/>
            <a:ext cx="4775162" cy="1242924"/>
          </a:xfrm>
        </p:spPr>
        <p:txBody>
          <a:bodyPr>
            <a:normAutofit/>
          </a:bodyPr>
          <a:lstStyle/>
          <a:p>
            <a:pPr algn="ctr"/>
            <a:r>
              <a:rPr lang="en-US" sz="3600"/>
              <a:t>Supporting special populations</a:t>
            </a:r>
          </a:p>
        </p:txBody>
      </p:sp>
      <p:sp>
        <p:nvSpPr>
          <p:cNvPr id="16"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6434"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3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ABA62EC-EAC2-8D32-743E-3B0DD7EB4C68}"/>
              </a:ext>
            </a:extLst>
          </p:cNvPr>
          <p:cNvSpPr>
            <a:spLocks noGrp="1"/>
          </p:cNvSpPr>
          <p:nvPr>
            <p:ph type="title"/>
          </p:nvPr>
        </p:nvSpPr>
        <p:spPr>
          <a:xfrm>
            <a:off x="838200" y="365125"/>
            <a:ext cx="5387502" cy="1325563"/>
          </a:xfrm>
        </p:spPr>
        <p:txBody>
          <a:bodyPr>
            <a:normAutofit/>
          </a:bodyPr>
          <a:lstStyle/>
          <a:p>
            <a:r>
              <a:rPr lang="en-US" dirty="0"/>
              <a:t>Work-based learning</a:t>
            </a:r>
          </a:p>
        </p:txBody>
      </p:sp>
      <p:sp>
        <p:nvSpPr>
          <p:cNvPr id="3" name="Content Placeholder 2">
            <a:extLst>
              <a:ext uri="{FF2B5EF4-FFF2-40B4-BE49-F238E27FC236}">
                <a16:creationId xmlns:a16="http://schemas.microsoft.com/office/drawing/2014/main" id="{B96F2179-C2E7-B56B-B5BE-4A9054ED96AC}"/>
              </a:ext>
            </a:extLst>
          </p:cNvPr>
          <p:cNvSpPr>
            <a:spLocks noGrp="1"/>
          </p:cNvSpPr>
          <p:nvPr>
            <p:ph idx="1"/>
          </p:nvPr>
        </p:nvSpPr>
        <p:spPr>
          <a:xfrm>
            <a:off x="838200" y="1825625"/>
            <a:ext cx="5387502" cy="4351338"/>
          </a:xfrm>
        </p:spPr>
        <p:txBody>
          <a:bodyPr>
            <a:normAutofit/>
          </a:bodyPr>
          <a:lstStyle/>
          <a:p>
            <a:r>
              <a:rPr lang="en-US" sz="2400" dirty="0"/>
              <a:t>What work-based learning opportunities does the college provide in partnership with employers for CTE programs (e.g., internships/externships, scenarios, simulations, clinicals, job shadowing, apprenticeships)?</a:t>
            </a:r>
          </a:p>
          <a:p>
            <a:r>
              <a:rPr lang="en-US" sz="2400" dirty="0"/>
              <a:t>Going forward, are there plans to expand/enhance work-based learning opportunities? Will this be incorporated in Perkins grants or other college initiatives?</a:t>
            </a:r>
          </a:p>
          <a:p>
            <a:endParaRPr lang="en-US" sz="2400" dirty="0"/>
          </a:p>
        </p:txBody>
      </p:sp>
      <p:pic>
        <p:nvPicPr>
          <p:cNvPr id="5" name="Picture 4" descr="People holding flowers in florist shop">
            <a:extLst>
              <a:ext uri="{FF2B5EF4-FFF2-40B4-BE49-F238E27FC236}">
                <a16:creationId xmlns:a16="http://schemas.microsoft.com/office/drawing/2014/main" id="{954458D3-C743-F3DD-4D2E-4AD61C757973}"/>
              </a:ext>
            </a:extLst>
          </p:cNvPr>
          <p:cNvPicPr>
            <a:picLocks noChangeAspect="1"/>
          </p:cNvPicPr>
          <p:nvPr/>
        </p:nvPicPr>
        <p:blipFill rotWithShape="1">
          <a:blip r:embed="rId2">
            <a:extLst>
              <a:ext uri="{28A0092B-C50C-407E-A947-70E740481C1C}">
                <a14:useLocalDpi xmlns:a14="http://schemas.microsoft.com/office/drawing/2010/main" val="0"/>
              </a:ext>
            </a:extLst>
          </a:blip>
          <a:srcRect l="16941" r="16212"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725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721AAD5-A578-F56F-34C0-B6192291C1C5}"/>
              </a:ext>
            </a:extLst>
          </p:cNvPr>
          <p:cNvSpPr>
            <a:spLocks noGrp="1"/>
          </p:cNvSpPr>
          <p:nvPr>
            <p:ph type="title"/>
          </p:nvPr>
        </p:nvSpPr>
        <p:spPr>
          <a:xfrm>
            <a:off x="838201" y="365125"/>
            <a:ext cx="5393360" cy="1325563"/>
          </a:xfrm>
        </p:spPr>
        <p:txBody>
          <a:bodyPr>
            <a:normAutofit/>
          </a:bodyPr>
          <a:lstStyle/>
          <a:p>
            <a:r>
              <a:rPr lang="en-US" dirty="0"/>
              <a:t>Dual enrollment opportunities</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6E5E0B0-50A4-D83B-AE62-0E25F698CE66}"/>
              </a:ext>
            </a:extLst>
          </p:cNvPr>
          <p:cNvSpPr>
            <a:spLocks noGrp="1"/>
          </p:cNvSpPr>
          <p:nvPr>
            <p:ph idx="1"/>
          </p:nvPr>
        </p:nvSpPr>
        <p:spPr>
          <a:xfrm>
            <a:off x="838200" y="1825625"/>
            <a:ext cx="5393361" cy="4351338"/>
          </a:xfrm>
        </p:spPr>
        <p:txBody>
          <a:bodyPr>
            <a:normAutofit/>
          </a:bodyPr>
          <a:lstStyle/>
          <a:p>
            <a:pPr marL="0" indent="0">
              <a:buNone/>
            </a:pPr>
            <a:r>
              <a:rPr lang="en-US" dirty="0"/>
              <a:t>How does the college provide dual enrollment opportunities? </a:t>
            </a:r>
          </a:p>
          <a:p>
            <a:pPr marL="0" indent="0">
              <a:buNone/>
            </a:pPr>
            <a:r>
              <a:rPr lang="en-US" dirty="0"/>
              <a:t>How will the college address the needs in this area that were identified in the CLNA (A4)? Will this be incorporated in Perkins grants (e.g., Capacity Building) or other college initiatives?</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5" name="Picture 4" descr="High school student assembling robot">
            <a:extLst>
              <a:ext uri="{FF2B5EF4-FFF2-40B4-BE49-F238E27FC236}">
                <a16:creationId xmlns:a16="http://schemas.microsoft.com/office/drawing/2014/main" id="{506A8BC7-084C-F736-0AAD-4617F05424AD}"/>
              </a:ext>
            </a:extLst>
          </p:cNvPr>
          <p:cNvPicPr>
            <a:picLocks noChangeAspect="1"/>
          </p:cNvPicPr>
          <p:nvPr/>
        </p:nvPicPr>
        <p:blipFill rotWithShape="1">
          <a:blip r:embed="rId2">
            <a:extLst>
              <a:ext uri="{28A0092B-C50C-407E-A947-70E740481C1C}">
                <a14:useLocalDpi xmlns:a14="http://schemas.microsoft.com/office/drawing/2010/main" val="0"/>
              </a:ext>
            </a:extLst>
          </a:blip>
          <a:srcRect l="21625" r="11625"/>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511768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C9A54-83F2-8AF9-8864-9C87F3BF50D9}"/>
              </a:ext>
            </a:extLst>
          </p:cNvPr>
          <p:cNvSpPr>
            <a:spLocks noGrp="1"/>
          </p:cNvSpPr>
          <p:nvPr>
            <p:ph type="title"/>
          </p:nvPr>
        </p:nvSpPr>
        <p:spPr>
          <a:xfrm>
            <a:off x="640080" y="325369"/>
            <a:ext cx="4368602" cy="1956841"/>
          </a:xfrm>
        </p:spPr>
        <p:txBody>
          <a:bodyPr anchor="b">
            <a:normAutofit/>
          </a:bodyPr>
          <a:lstStyle/>
          <a:p>
            <a:r>
              <a:rPr lang="en-US" sz="4200"/>
              <a:t>Recruitment, retention &amp; training college employees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FA3AD5-BAF6-4B52-5187-B58FC3EF8003}"/>
              </a:ext>
            </a:extLst>
          </p:cNvPr>
          <p:cNvSpPr>
            <a:spLocks noGrp="1"/>
          </p:cNvSpPr>
          <p:nvPr>
            <p:ph idx="1"/>
          </p:nvPr>
        </p:nvSpPr>
        <p:spPr>
          <a:xfrm>
            <a:off x="640080" y="2872899"/>
            <a:ext cx="4243589" cy="3659732"/>
          </a:xfrm>
        </p:spPr>
        <p:txBody>
          <a:bodyPr>
            <a:normAutofit lnSpcReduction="10000"/>
          </a:bodyPr>
          <a:lstStyle/>
          <a:p>
            <a:pPr marL="0" indent="0">
              <a:buNone/>
            </a:pPr>
            <a:r>
              <a:rPr lang="en-US" sz="2400" dirty="0"/>
              <a:t>How does/will the college support recruitment, preparation, retention, and training of faculty and staff?</a:t>
            </a:r>
          </a:p>
          <a:p>
            <a:pPr marL="0" indent="0">
              <a:buNone/>
            </a:pPr>
            <a:r>
              <a:rPr lang="en-US" sz="2400" dirty="0"/>
              <a:t>How will the college address the needs in this area that were identified in the CLNA (section B)? Will this be incorporated in Perkins grants (e.g., Capacity Building) or other college initiatives?</a:t>
            </a:r>
          </a:p>
          <a:p>
            <a:endParaRPr lang="en-US" sz="2400" dirty="0"/>
          </a:p>
        </p:txBody>
      </p:sp>
      <p:pic>
        <p:nvPicPr>
          <p:cNvPr id="5" name="Picture 4" descr="Colleagues huddle">
            <a:extLst>
              <a:ext uri="{FF2B5EF4-FFF2-40B4-BE49-F238E27FC236}">
                <a16:creationId xmlns:a16="http://schemas.microsoft.com/office/drawing/2014/main" id="{499C8CB3-C639-BD1F-0C8D-8C638E19CE46}"/>
              </a:ext>
            </a:extLst>
          </p:cNvPr>
          <p:cNvPicPr>
            <a:picLocks noChangeAspect="1"/>
          </p:cNvPicPr>
          <p:nvPr/>
        </p:nvPicPr>
        <p:blipFill rotWithShape="1">
          <a:blip r:embed="rId2">
            <a:extLst>
              <a:ext uri="{28A0092B-C50C-407E-A947-70E740481C1C}">
                <a14:useLocalDpi xmlns:a14="http://schemas.microsoft.com/office/drawing/2010/main" val="0"/>
              </a:ext>
            </a:extLst>
          </a:blip>
          <a:srcRect l="15261" r="1778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9133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AC04-A773-A330-A2C1-2405CFB39A1F}"/>
              </a:ext>
            </a:extLst>
          </p:cNvPr>
          <p:cNvSpPr>
            <a:spLocks noGrp="1"/>
          </p:cNvSpPr>
          <p:nvPr>
            <p:ph type="title"/>
          </p:nvPr>
        </p:nvSpPr>
        <p:spPr/>
        <p:txBody>
          <a:bodyPr/>
          <a:lstStyle/>
          <a:p>
            <a:r>
              <a:rPr lang="en-US" dirty="0"/>
              <a:t>Perkins V Diagram</a:t>
            </a:r>
          </a:p>
        </p:txBody>
      </p:sp>
      <p:pic>
        <p:nvPicPr>
          <p:cNvPr id="5" name="Content Placeholder 4">
            <a:extLst>
              <a:ext uri="{FF2B5EF4-FFF2-40B4-BE49-F238E27FC236}">
                <a16:creationId xmlns:a16="http://schemas.microsoft.com/office/drawing/2014/main" id="{A93C6DD3-2D7A-BAA6-906B-CBEF23A471C0}"/>
              </a:ext>
            </a:extLst>
          </p:cNvPr>
          <p:cNvPicPr>
            <a:picLocks noGrp="1" noChangeAspect="1"/>
          </p:cNvPicPr>
          <p:nvPr>
            <p:ph idx="1"/>
          </p:nvPr>
        </p:nvPicPr>
        <p:blipFill>
          <a:blip r:embed="rId2"/>
          <a:stretch>
            <a:fillRect/>
          </a:stretch>
        </p:blipFill>
        <p:spPr>
          <a:xfrm>
            <a:off x="506811" y="164705"/>
            <a:ext cx="11400343" cy="6528589"/>
          </a:xfrm>
        </p:spPr>
      </p:pic>
    </p:spTree>
    <p:extLst>
      <p:ext uri="{BB962C8B-B14F-4D97-AF65-F5344CB8AC3E}">
        <p14:creationId xmlns:p14="http://schemas.microsoft.com/office/powerpoint/2010/main" val="226193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9FC4-6BE3-7DD1-C17D-D24784647C0D}"/>
              </a:ext>
            </a:extLst>
          </p:cNvPr>
          <p:cNvSpPr>
            <a:spLocks noGrp="1"/>
          </p:cNvSpPr>
          <p:nvPr>
            <p:ph type="title"/>
          </p:nvPr>
        </p:nvSpPr>
        <p:spPr/>
        <p:txBody>
          <a:bodyPr/>
          <a:lstStyle/>
          <a:p>
            <a:r>
              <a:rPr lang="en-US" dirty="0"/>
              <a:t>Career &amp; Technical Education for the 21</a:t>
            </a:r>
            <a:r>
              <a:rPr lang="en-US" baseline="30000" dirty="0"/>
              <a:t>st</a:t>
            </a:r>
            <a:r>
              <a:rPr lang="en-US" dirty="0"/>
              <a:t> Century Act PROCESS</a:t>
            </a:r>
          </a:p>
        </p:txBody>
      </p:sp>
      <p:graphicFrame>
        <p:nvGraphicFramePr>
          <p:cNvPr id="4" name="Content Placeholder 3">
            <a:extLst>
              <a:ext uri="{FF2B5EF4-FFF2-40B4-BE49-F238E27FC236}">
                <a16:creationId xmlns:a16="http://schemas.microsoft.com/office/drawing/2014/main" id="{65DD06ED-8628-971C-250E-B558CB90AE0D}"/>
              </a:ext>
            </a:extLst>
          </p:cNvPr>
          <p:cNvGraphicFramePr>
            <a:graphicFrameLocks noGrp="1"/>
          </p:cNvGraphicFramePr>
          <p:nvPr>
            <p:ph idx="1"/>
            <p:extLst>
              <p:ext uri="{D42A27DB-BD31-4B8C-83A1-F6EECF244321}">
                <p14:modId xmlns:p14="http://schemas.microsoft.com/office/powerpoint/2010/main" val="3464508252"/>
              </p:ext>
            </p:extLst>
          </p:nvPr>
        </p:nvGraphicFramePr>
        <p:xfrm>
          <a:off x="226503" y="1459684"/>
          <a:ext cx="11786531" cy="5100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912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32A69-7C9B-3F62-7B2C-EB5D5A19993A}"/>
              </a:ext>
            </a:extLst>
          </p:cNvPr>
          <p:cNvSpPr>
            <a:spLocks noGrp="1"/>
          </p:cNvSpPr>
          <p:nvPr>
            <p:ph type="title"/>
          </p:nvPr>
        </p:nvSpPr>
        <p:spPr>
          <a:xfrm>
            <a:off x="6308522" y="762001"/>
            <a:ext cx="4651399" cy="1708244"/>
          </a:xfrm>
        </p:spPr>
        <p:txBody>
          <a:bodyPr anchor="ctr">
            <a:normAutofit/>
          </a:bodyPr>
          <a:lstStyle/>
          <a:p>
            <a:r>
              <a:rPr lang="en-US" sz="4000" dirty="0"/>
              <a:t>Local Perkins Plan Sections:</a:t>
            </a:r>
          </a:p>
        </p:txBody>
      </p:sp>
      <p:pic>
        <p:nvPicPr>
          <p:cNvPr id="5" name="Picture 4" descr="Jigsaw puzzles in plastic figures">
            <a:extLst>
              <a:ext uri="{FF2B5EF4-FFF2-40B4-BE49-F238E27FC236}">
                <a16:creationId xmlns:a16="http://schemas.microsoft.com/office/drawing/2014/main" id="{3E61A676-8C3E-CD28-393F-286088D851D9}"/>
              </a:ext>
            </a:extLst>
          </p:cNvPr>
          <p:cNvPicPr>
            <a:picLocks noChangeAspect="1"/>
          </p:cNvPicPr>
          <p:nvPr/>
        </p:nvPicPr>
        <p:blipFill rotWithShape="1">
          <a:blip r:embed="rId2">
            <a:extLst>
              <a:ext uri="{28A0092B-C50C-407E-A947-70E740481C1C}">
                <a14:useLocalDpi xmlns:a14="http://schemas.microsoft.com/office/drawing/2010/main" val="0"/>
              </a:ext>
            </a:extLst>
          </a:blip>
          <a:srcRect l="21249" r="17196" b="-1"/>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DA102E4F-5C1C-3611-9AD6-0AEBDE497CDB}"/>
              </a:ext>
            </a:extLst>
          </p:cNvPr>
          <p:cNvSpPr>
            <a:spLocks noGrp="1"/>
          </p:cNvSpPr>
          <p:nvPr>
            <p:ph idx="1"/>
          </p:nvPr>
        </p:nvSpPr>
        <p:spPr>
          <a:xfrm>
            <a:off x="6308522" y="2470245"/>
            <a:ext cx="4915948" cy="4199003"/>
          </a:xfrm>
        </p:spPr>
        <p:txBody>
          <a:bodyPr anchor="ctr">
            <a:normAutofit/>
          </a:bodyPr>
          <a:lstStyle/>
          <a:p>
            <a:pPr marL="514350" indent="-514350">
              <a:buFont typeface="+mj-lt"/>
              <a:buAutoNum type="arabicPeriod"/>
            </a:pPr>
            <a:r>
              <a:rPr lang="en-US" sz="1600" dirty="0"/>
              <a:t>Cross-functional team</a:t>
            </a:r>
          </a:p>
          <a:p>
            <a:pPr marL="514350" indent="-514350">
              <a:buFont typeface="+mj-lt"/>
              <a:buAutoNum type="arabicPeriod"/>
            </a:pPr>
            <a:r>
              <a:rPr lang="en-US" sz="1600" dirty="0"/>
              <a:t>Summary of Needs Assessment results</a:t>
            </a:r>
          </a:p>
          <a:p>
            <a:pPr marL="514350" indent="-514350">
              <a:buFont typeface="+mj-lt"/>
              <a:buAutoNum type="arabicPeriod"/>
            </a:pPr>
            <a:r>
              <a:rPr lang="en-US" sz="1600" dirty="0"/>
              <a:t>Targets for closing equity gaps in 2P1 &amp; 3P1</a:t>
            </a:r>
          </a:p>
          <a:p>
            <a:pPr marL="514350" indent="-514350">
              <a:buFont typeface="+mj-lt"/>
              <a:buAutoNum type="arabicPeriod"/>
            </a:pPr>
            <a:r>
              <a:rPr lang="en-US" sz="1600" dirty="0"/>
              <a:t>Plan for addressing equity gaps</a:t>
            </a:r>
          </a:p>
          <a:p>
            <a:pPr marL="514350" indent="-514350">
              <a:buFont typeface="+mj-lt"/>
              <a:buAutoNum type="arabicPeriod"/>
            </a:pPr>
            <a:r>
              <a:rPr lang="en-US" sz="1600" dirty="0"/>
              <a:t>Career and Technical Education programs</a:t>
            </a:r>
          </a:p>
          <a:p>
            <a:pPr marL="514350" indent="-514350">
              <a:buFont typeface="+mj-lt"/>
              <a:buAutoNum type="arabicPeriod"/>
            </a:pPr>
            <a:r>
              <a:rPr lang="en-US" sz="1600" dirty="0"/>
              <a:t>Career exploration &amp; guidance</a:t>
            </a:r>
          </a:p>
          <a:p>
            <a:pPr marL="514350" indent="-514350">
              <a:buFont typeface="+mj-lt"/>
              <a:buAutoNum type="arabicPeriod"/>
            </a:pPr>
            <a:r>
              <a:rPr lang="en-US" sz="1600" dirty="0"/>
              <a:t>Academic &amp; technical skills</a:t>
            </a:r>
          </a:p>
          <a:p>
            <a:pPr marL="514350" indent="-514350">
              <a:buFont typeface="+mj-lt"/>
              <a:buAutoNum type="arabicPeriod"/>
            </a:pPr>
            <a:r>
              <a:rPr lang="en-US" sz="1600" dirty="0"/>
              <a:t>Supporting special populations</a:t>
            </a:r>
          </a:p>
          <a:p>
            <a:pPr marL="514350" indent="-514350">
              <a:buFont typeface="+mj-lt"/>
              <a:buAutoNum type="arabicPeriod"/>
            </a:pPr>
            <a:r>
              <a:rPr lang="en-US" sz="1600" dirty="0"/>
              <a:t>Work-based learning opportunities</a:t>
            </a:r>
          </a:p>
          <a:p>
            <a:pPr marL="514350" indent="-514350">
              <a:buFont typeface="+mj-lt"/>
              <a:buAutoNum type="arabicPeriod"/>
            </a:pPr>
            <a:r>
              <a:rPr lang="en-US" sz="1600" dirty="0"/>
              <a:t>Dual credit opportunities</a:t>
            </a:r>
          </a:p>
          <a:p>
            <a:pPr marL="514350" indent="-514350">
              <a:buFont typeface="+mj-lt"/>
              <a:buAutoNum type="arabicPeriod"/>
            </a:pPr>
            <a:r>
              <a:rPr lang="en-US" sz="1600" dirty="0"/>
              <a:t>Recruitment, retention and training of employees</a:t>
            </a:r>
          </a:p>
        </p:txBody>
      </p:sp>
    </p:spTree>
    <p:extLst>
      <p:ext uri="{BB962C8B-B14F-4D97-AF65-F5344CB8AC3E}">
        <p14:creationId xmlns:p14="http://schemas.microsoft.com/office/powerpoint/2010/main" val="43559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33BCF-1E34-63AE-8873-420D25B0A472}"/>
              </a:ext>
            </a:extLst>
          </p:cNvPr>
          <p:cNvSpPr>
            <a:spLocks noGrp="1"/>
          </p:cNvSpPr>
          <p:nvPr>
            <p:ph type="title"/>
          </p:nvPr>
        </p:nvSpPr>
        <p:spPr>
          <a:xfrm>
            <a:off x="640080" y="325369"/>
            <a:ext cx="4368602" cy="1956841"/>
          </a:xfrm>
        </p:spPr>
        <p:txBody>
          <a:bodyPr anchor="b">
            <a:normAutofit/>
          </a:bodyPr>
          <a:lstStyle/>
          <a:p>
            <a:r>
              <a:rPr lang="en-US" sz="4600"/>
              <a:t>Cross-Functional Team</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D80431-F446-CFA3-8123-56E5505EA6FC}"/>
              </a:ext>
            </a:extLst>
          </p:cNvPr>
          <p:cNvSpPr>
            <a:spLocks noGrp="1"/>
          </p:cNvSpPr>
          <p:nvPr>
            <p:ph idx="1"/>
          </p:nvPr>
        </p:nvSpPr>
        <p:spPr>
          <a:xfrm>
            <a:off x="640080" y="2872899"/>
            <a:ext cx="4243589" cy="3320668"/>
          </a:xfrm>
        </p:spPr>
        <p:txBody>
          <a:bodyPr>
            <a:normAutofit/>
          </a:bodyPr>
          <a:lstStyle/>
          <a:p>
            <a:r>
              <a:rPr lang="en-US" dirty="0"/>
              <a:t>Strengthening Career and Technical Education work takes a village! </a:t>
            </a:r>
          </a:p>
          <a:p>
            <a:r>
              <a:rPr lang="en-US" dirty="0"/>
              <a:t>Who is part of your college’s ‘Perkins’ team? List name and titles.</a:t>
            </a:r>
          </a:p>
        </p:txBody>
      </p:sp>
      <p:pic>
        <p:nvPicPr>
          <p:cNvPr id="5" name="Picture 4" descr="Colorful overlapping people icons">
            <a:extLst>
              <a:ext uri="{FF2B5EF4-FFF2-40B4-BE49-F238E27FC236}">
                <a16:creationId xmlns:a16="http://schemas.microsoft.com/office/drawing/2014/main" id="{56CEA1B0-1AB7-1835-FB14-92674006A7B8}"/>
              </a:ext>
            </a:extLst>
          </p:cNvPr>
          <p:cNvPicPr>
            <a:picLocks noChangeAspect="1"/>
          </p:cNvPicPr>
          <p:nvPr/>
        </p:nvPicPr>
        <p:blipFill rotWithShape="1">
          <a:blip r:embed="rId2">
            <a:extLst>
              <a:ext uri="{28A0092B-C50C-407E-A947-70E740481C1C}">
                <a14:useLocalDpi xmlns:a14="http://schemas.microsoft.com/office/drawing/2010/main" val="0"/>
              </a:ext>
            </a:extLst>
          </a:blip>
          <a:srcRect l="24199" r="88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1170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AB29D9-DA3F-FDB0-932B-573B3A65891E}"/>
              </a:ext>
            </a:extLst>
          </p:cNvPr>
          <p:cNvSpPr>
            <a:spLocks noGrp="1"/>
          </p:cNvSpPr>
          <p:nvPr>
            <p:ph type="title"/>
          </p:nvPr>
        </p:nvSpPr>
        <p:spPr>
          <a:xfrm>
            <a:off x="6803409" y="762001"/>
            <a:ext cx="4156512" cy="1708244"/>
          </a:xfrm>
        </p:spPr>
        <p:txBody>
          <a:bodyPr anchor="ctr">
            <a:normAutofit/>
          </a:bodyPr>
          <a:lstStyle/>
          <a:p>
            <a:r>
              <a:rPr lang="en-US" sz="3700"/>
              <a:t>Summary of Needs Assessment Results</a:t>
            </a:r>
          </a:p>
        </p:txBody>
      </p:sp>
      <p:pic>
        <p:nvPicPr>
          <p:cNvPr id="5" name="Picture 4" descr="Magnifying glass showing decling performance">
            <a:extLst>
              <a:ext uri="{FF2B5EF4-FFF2-40B4-BE49-F238E27FC236}">
                <a16:creationId xmlns:a16="http://schemas.microsoft.com/office/drawing/2014/main" id="{21BDB027-BCC9-6D4B-3C9F-7758DFF81C20}"/>
              </a:ext>
            </a:extLst>
          </p:cNvPr>
          <p:cNvPicPr>
            <a:picLocks noChangeAspect="1"/>
          </p:cNvPicPr>
          <p:nvPr/>
        </p:nvPicPr>
        <p:blipFill rotWithShape="1">
          <a:blip r:embed="rId2"/>
          <a:srcRect l="5051" r="35614"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E1B7FC5D-A06B-E8CE-F2C0-0910A5992670}"/>
              </a:ext>
            </a:extLst>
          </p:cNvPr>
          <p:cNvSpPr>
            <a:spLocks noGrp="1"/>
          </p:cNvSpPr>
          <p:nvPr>
            <p:ph idx="1"/>
          </p:nvPr>
        </p:nvSpPr>
        <p:spPr>
          <a:xfrm>
            <a:off x="6803409" y="2470245"/>
            <a:ext cx="4156512" cy="4117167"/>
          </a:xfrm>
        </p:spPr>
        <p:txBody>
          <a:bodyPr anchor="ctr">
            <a:normAutofit/>
          </a:bodyPr>
          <a:lstStyle/>
          <a:p>
            <a:r>
              <a:rPr lang="en-US" sz="2400" dirty="0"/>
              <a:t>Results from Assessment that was due April 2023</a:t>
            </a:r>
          </a:p>
          <a:p>
            <a:r>
              <a:rPr lang="en-US" sz="2400" dirty="0"/>
              <a:t>Succinct summary should include only the identified needs that have been prioritized and will be addressed with this Local Perkins Plan</a:t>
            </a:r>
          </a:p>
          <a:p>
            <a:r>
              <a:rPr lang="en-US" sz="2400" dirty="0"/>
              <a:t>This section can be a bullet point list</a:t>
            </a:r>
          </a:p>
        </p:txBody>
      </p:sp>
    </p:spTree>
    <p:extLst>
      <p:ext uri="{BB962C8B-B14F-4D97-AF65-F5344CB8AC3E}">
        <p14:creationId xmlns:p14="http://schemas.microsoft.com/office/powerpoint/2010/main" val="84429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55AEBA-99B7-0BDC-74E9-5EABDA9D2E4A}"/>
              </a:ext>
            </a:extLst>
          </p:cNvPr>
          <p:cNvSpPr>
            <a:spLocks noGrp="1"/>
          </p:cNvSpPr>
          <p:nvPr>
            <p:ph type="title"/>
          </p:nvPr>
        </p:nvSpPr>
        <p:spPr>
          <a:xfrm>
            <a:off x="572493" y="238539"/>
            <a:ext cx="11018520" cy="1434415"/>
          </a:xfrm>
        </p:spPr>
        <p:txBody>
          <a:bodyPr anchor="b">
            <a:normAutofit/>
          </a:bodyPr>
          <a:lstStyle/>
          <a:p>
            <a:r>
              <a:rPr lang="en-US" sz="5400"/>
              <a:t>Equity Targets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FD6C5C-C688-81A1-89DD-63DDA82201CC}"/>
              </a:ext>
            </a:extLst>
          </p:cNvPr>
          <p:cNvSpPr>
            <a:spLocks noGrp="1"/>
          </p:cNvSpPr>
          <p:nvPr>
            <p:ph idx="1"/>
          </p:nvPr>
        </p:nvSpPr>
        <p:spPr>
          <a:xfrm>
            <a:off x="572493" y="2071315"/>
            <a:ext cx="6713552" cy="4548145"/>
          </a:xfrm>
        </p:spPr>
        <p:txBody>
          <a:bodyPr anchor="t">
            <a:normAutofit/>
          </a:bodyPr>
          <a:lstStyle/>
          <a:p>
            <a:r>
              <a:rPr lang="en-US" sz="2400" dirty="0"/>
              <a:t>Using the 2023 Needs Assessment (C2) or the Perkins Dashboard, identify the student populations that are experiencing significant equity gaps in 2P1 Credential Attainment and 3P1 NTO Concentration</a:t>
            </a:r>
          </a:p>
          <a:p>
            <a:r>
              <a:rPr lang="en-US" sz="2400" dirty="0"/>
              <a:t>Provide the current equity gap for the population [level for all students – level for population]</a:t>
            </a:r>
          </a:p>
          <a:p>
            <a:r>
              <a:rPr lang="en-US" sz="2400" dirty="0"/>
              <a:t>Provide the goal for helping to close this gap (e.g., shrink gap by 4% by 2026 cohort, resulting in ~10 additional students achieving the measure)</a:t>
            </a:r>
          </a:p>
          <a:p>
            <a:r>
              <a:rPr lang="en-US" sz="2400" dirty="0"/>
              <a:t>This section can be formatted as a table.</a:t>
            </a:r>
          </a:p>
        </p:txBody>
      </p:sp>
      <p:pic>
        <p:nvPicPr>
          <p:cNvPr id="5" name="Picture 4" descr="Close-up of dartboard">
            <a:extLst>
              <a:ext uri="{FF2B5EF4-FFF2-40B4-BE49-F238E27FC236}">
                <a16:creationId xmlns:a16="http://schemas.microsoft.com/office/drawing/2014/main" id="{51663EAE-ECDF-3D0E-DA02-7678A546E64D}"/>
              </a:ext>
            </a:extLst>
          </p:cNvPr>
          <p:cNvPicPr>
            <a:picLocks noChangeAspect="1"/>
          </p:cNvPicPr>
          <p:nvPr/>
        </p:nvPicPr>
        <p:blipFill rotWithShape="1">
          <a:blip r:embed="rId2">
            <a:extLst>
              <a:ext uri="{28A0092B-C50C-407E-A947-70E740481C1C}">
                <a14:useLocalDpi xmlns:a14="http://schemas.microsoft.com/office/drawing/2010/main" val="0"/>
              </a:ext>
            </a:extLst>
          </a:blip>
          <a:srcRect l="16719" r="19065" b="2"/>
          <a:stretch/>
        </p:blipFill>
        <p:spPr>
          <a:xfrm>
            <a:off x="7675658" y="2093976"/>
            <a:ext cx="3941064" cy="4096512"/>
          </a:xfrm>
          <a:prstGeom prst="rect">
            <a:avLst/>
          </a:prstGeom>
        </p:spPr>
      </p:pic>
    </p:spTree>
    <p:extLst>
      <p:ext uri="{BB962C8B-B14F-4D97-AF65-F5344CB8AC3E}">
        <p14:creationId xmlns:p14="http://schemas.microsoft.com/office/powerpoint/2010/main" val="178411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9F0F-C87E-B331-D08D-141D8966670D}"/>
              </a:ext>
            </a:extLst>
          </p:cNvPr>
          <p:cNvSpPr>
            <a:spLocks noGrp="1"/>
          </p:cNvSpPr>
          <p:nvPr>
            <p:ph type="title"/>
          </p:nvPr>
        </p:nvSpPr>
        <p:spPr/>
        <p:txBody>
          <a:bodyPr/>
          <a:lstStyle/>
          <a:p>
            <a:r>
              <a:rPr lang="en-US" dirty="0"/>
              <a:t>2P1 Equity Targets, all student level is 68.34% from most recent complete cohort (2021)</a:t>
            </a:r>
          </a:p>
        </p:txBody>
      </p:sp>
      <p:graphicFrame>
        <p:nvGraphicFramePr>
          <p:cNvPr id="4" name="Content Placeholder 3">
            <a:extLst>
              <a:ext uri="{FF2B5EF4-FFF2-40B4-BE49-F238E27FC236}">
                <a16:creationId xmlns:a16="http://schemas.microsoft.com/office/drawing/2014/main" id="{3CEAA0A8-B81F-57E9-CBE3-B60A47FB62AF}"/>
              </a:ext>
            </a:extLst>
          </p:cNvPr>
          <p:cNvGraphicFramePr>
            <a:graphicFrameLocks noGrp="1"/>
          </p:cNvGraphicFramePr>
          <p:nvPr>
            <p:ph idx="1"/>
            <p:extLst>
              <p:ext uri="{D42A27DB-BD31-4B8C-83A1-F6EECF244321}">
                <p14:modId xmlns:p14="http://schemas.microsoft.com/office/powerpoint/2010/main" val="3456641430"/>
              </p:ext>
            </p:extLst>
          </p:nvPr>
        </p:nvGraphicFramePr>
        <p:xfrm>
          <a:off x="226503" y="1825625"/>
          <a:ext cx="11727810" cy="2194560"/>
        </p:xfrm>
        <a:graphic>
          <a:graphicData uri="http://schemas.openxmlformats.org/drawingml/2006/table">
            <a:tbl>
              <a:tblPr firstRow="1" bandRow="1">
                <a:tableStyleId>{5C22544A-7EE6-4342-B048-85BDC9FD1C3A}</a:tableStyleId>
              </a:tblPr>
              <a:tblGrid>
                <a:gridCol w="3061303">
                  <a:extLst>
                    <a:ext uri="{9D8B030D-6E8A-4147-A177-3AD203B41FA5}">
                      <a16:colId xmlns:a16="http://schemas.microsoft.com/office/drawing/2014/main" val="1111509124"/>
                    </a:ext>
                  </a:extLst>
                </a:gridCol>
                <a:gridCol w="1629821">
                  <a:extLst>
                    <a:ext uri="{9D8B030D-6E8A-4147-A177-3AD203B41FA5}">
                      <a16:colId xmlns:a16="http://schemas.microsoft.com/office/drawing/2014/main" val="4005604475"/>
                    </a:ext>
                  </a:extLst>
                </a:gridCol>
                <a:gridCol w="1086485">
                  <a:extLst>
                    <a:ext uri="{9D8B030D-6E8A-4147-A177-3AD203B41FA5}">
                      <a16:colId xmlns:a16="http://schemas.microsoft.com/office/drawing/2014/main" val="2436126543"/>
                    </a:ext>
                  </a:extLst>
                </a:gridCol>
                <a:gridCol w="1364876">
                  <a:extLst>
                    <a:ext uri="{9D8B030D-6E8A-4147-A177-3AD203B41FA5}">
                      <a16:colId xmlns:a16="http://schemas.microsoft.com/office/drawing/2014/main" val="1056063184"/>
                    </a:ext>
                  </a:extLst>
                </a:gridCol>
                <a:gridCol w="4585325">
                  <a:extLst>
                    <a:ext uri="{9D8B030D-6E8A-4147-A177-3AD203B41FA5}">
                      <a16:colId xmlns:a16="http://schemas.microsoft.com/office/drawing/2014/main" val="382892912"/>
                    </a:ext>
                  </a:extLst>
                </a:gridCol>
              </a:tblGrid>
              <a:tr h="370840">
                <a:tc>
                  <a:txBody>
                    <a:bodyPr/>
                    <a:lstStyle/>
                    <a:p>
                      <a:r>
                        <a:rPr lang="en-US" sz="2000" dirty="0"/>
                        <a:t>Population</a:t>
                      </a:r>
                    </a:p>
                  </a:txBody>
                  <a:tcPr/>
                </a:tc>
                <a:tc>
                  <a:txBody>
                    <a:bodyPr/>
                    <a:lstStyle/>
                    <a:p>
                      <a:r>
                        <a:rPr lang="en-US" sz="2000" dirty="0"/>
                        <a:t>Level (2021 Cohort)</a:t>
                      </a:r>
                    </a:p>
                  </a:txBody>
                  <a:tcPr/>
                </a:tc>
                <a:tc>
                  <a:txBody>
                    <a:bodyPr/>
                    <a:lstStyle/>
                    <a:p>
                      <a:r>
                        <a:rPr lang="en-US" sz="2000" dirty="0"/>
                        <a:t>Equity Gap</a:t>
                      </a:r>
                    </a:p>
                  </a:txBody>
                  <a:tcPr/>
                </a:tc>
                <a:tc>
                  <a:txBody>
                    <a:bodyPr/>
                    <a:lstStyle/>
                    <a:p>
                      <a:r>
                        <a:rPr lang="en-US" sz="2000" dirty="0"/>
                        <a:t>Goal for 2026 Cohort</a:t>
                      </a:r>
                    </a:p>
                  </a:txBody>
                  <a:tcPr/>
                </a:tc>
                <a:tc>
                  <a:txBody>
                    <a:bodyPr/>
                    <a:lstStyle/>
                    <a:p>
                      <a:r>
                        <a:rPr lang="en-US" sz="2000" dirty="0"/>
                        <a:t>Number of additional students achieving measure</a:t>
                      </a:r>
                    </a:p>
                  </a:txBody>
                  <a:tcPr/>
                </a:tc>
                <a:extLst>
                  <a:ext uri="{0D108BD9-81ED-4DB2-BD59-A6C34878D82A}">
                    <a16:rowId xmlns:a16="http://schemas.microsoft.com/office/drawing/2014/main" val="1071385678"/>
                  </a:ext>
                </a:extLst>
              </a:tr>
              <a:tr h="370840">
                <a:tc>
                  <a:txBody>
                    <a:bodyPr/>
                    <a:lstStyle/>
                    <a:p>
                      <a:r>
                        <a:rPr lang="en-US" sz="2000" dirty="0"/>
                        <a:t>Black/African American</a:t>
                      </a:r>
                    </a:p>
                  </a:txBody>
                  <a:tcPr/>
                </a:tc>
                <a:tc>
                  <a:txBody>
                    <a:bodyPr/>
                    <a:lstStyle/>
                    <a:p>
                      <a:r>
                        <a:rPr lang="en-US" sz="2000" dirty="0"/>
                        <a:t>54.23%</a:t>
                      </a:r>
                    </a:p>
                  </a:txBody>
                  <a:tcPr/>
                </a:tc>
                <a:tc>
                  <a:txBody>
                    <a:bodyPr/>
                    <a:lstStyle/>
                    <a:p>
                      <a:r>
                        <a:rPr lang="en-US" sz="2000" dirty="0"/>
                        <a:t>14.11%</a:t>
                      </a:r>
                    </a:p>
                  </a:txBody>
                  <a:tcPr/>
                </a:tc>
                <a:tc>
                  <a:txBody>
                    <a:bodyPr/>
                    <a:lstStyle/>
                    <a:p>
                      <a:r>
                        <a:rPr lang="en-US" sz="2000" dirty="0"/>
                        <a:t>62%</a:t>
                      </a:r>
                    </a:p>
                  </a:txBody>
                  <a:tcPr/>
                </a:tc>
                <a:tc>
                  <a:txBody>
                    <a:bodyPr/>
                    <a:lstStyle/>
                    <a:p>
                      <a:r>
                        <a:rPr lang="en-US" sz="2000" dirty="0"/>
                        <a:t>5</a:t>
                      </a:r>
                    </a:p>
                  </a:txBody>
                  <a:tcPr/>
                </a:tc>
                <a:extLst>
                  <a:ext uri="{0D108BD9-81ED-4DB2-BD59-A6C34878D82A}">
                    <a16:rowId xmlns:a16="http://schemas.microsoft.com/office/drawing/2014/main" val="1636197323"/>
                  </a:ext>
                </a:extLst>
              </a:tr>
              <a:tr h="370840">
                <a:tc>
                  <a:txBody>
                    <a:bodyPr/>
                    <a:lstStyle/>
                    <a:p>
                      <a:r>
                        <a:rPr lang="en-US" sz="2000" dirty="0"/>
                        <a:t>Single Parents</a:t>
                      </a:r>
                    </a:p>
                  </a:txBody>
                  <a:tcPr/>
                </a:tc>
                <a:tc>
                  <a:txBody>
                    <a:bodyPr/>
                    <a:lstStyle/>
                    <a:p>
                      <a:r>
                        <a:rPr lang="en-US" sz="2000" dirty="0"/>
                        <a:t>60.21%</a:t>
                      </a:r>
                    </a:p>
                  </a:txBody>
                  <a:tcPr/>
                </a:tc>
                <a:tc>
                  <a:txBody>
                    <a:bodyPr/>
                    <a:lstStyle/>
                    <a:p>
                      <a:r>
                        <a:rPr lang="en-US" sz="2000" dirty="0"/>
                        <a:t>8.13%</a:t>
                      </a:r>
                    </a:p>
                  </a:txBody>
                  <a:tcPr/>
                </a:tc>
                <a:tc>
                  <a:txBody>
                    <a:bodyPr/>
                    <a:lstStyle/>
                    <a:p>
                      <a:r>
                        <a:rPr lang="en-US" sz="2000" dirty="0"/>
                        <a:t>68%</a:t>
                      </a:r>
                    </a:p>
                  </a:txBody>
                  <a:tcPr/>
                </a:tc>
                <a:tc>
                  <a:txBody>
                    <a:bodyPr/>
                    <a:lstStyle/>
                    <a:p>
                      <a:r>
                        <a:rPr lang="en-US" sz="2000" dirty="0"/>
                        <a:t>3</a:t>
                      </a:r>
                    </a:p>
                  </a:txBody>
                  <a:tcPr/>
                </a:tc>
                <a:extLst>
                  <a:ext uri="{0D108BD9-81ED-4DB2-BD59-A6C34878D82A}">
                    <a16:rowId xmlns:a16="http://schemas.microsoft.com/office/drawing/2014/main" val="604350186"/>
                  </a:ext>
                </a:extLst>
              </a:tr>
              <a:tr h="370840">
                <a:tc>
                  <a:txBody>
                    <a:bodyPr/>
                    <a:lstStyle/>
                    <a:p>
                      <a:r>
                        <a:rPr lang="en-US" sz="2000" dirty="0"/>
                        <a:t>Students with Disabilities</a:t>
                      </a:r>
                    </a:p>
                  </a:txBody>
                  <a:tcPr/>
                </a:tc>
                <a:tc>
                  <a:txBody>
                    <a:bodyPr/>
                    <a:lstStyle/>
                    <a:p>
                      <a:r>
                        <a:rPr lang="en-US" sz="2000" dirty="0"/>
                        <a:t>51.08%</a:t>
                      </a:r>
                    </a:p>
                  </a:txBody>
                  <a:tcPr/>
                </a:tc>
                <a:tc>
                  <a:txBody>
                    <a:bodyPr/>
                    <a:lstStyle/>
                    <a:p>
                      <a:r>
                        <a:rPr lang="en-US" sz="2000" dirty="0"/>
                        <a:t>17.26%</a:t>
                      </a:r>
                    </a:p>
                  </a:txBody>
                  <a:tcPr/>
                </a:tc>
                <a:tc>
                  <a:txBody>
                    <a:bodyPr/>
                    <a:lstStyle/>
                    <a:p>
                      <a:r>
                        <a:rPr lang="en-US" sz="2000" dirty="0"/>
                        <a:t>57%</a:t>
                      </a:r>
                    </a:p>
                  </a:txBody>
                  <a:tcPr/>
                </a:tc>
                <a:tc>
                  <a:txBody>
                    <a:bodyPr/>
                    <a:lstStyle/>
                    <a:p>
                      <a:r>
                        <a:rPr lang="en-US" sz="2000" dirty="0"/>
                        <a:t>6</a:t>
                      </a:r>
                    </a:p>
                  </a:txBody>
                  <a:tcPr/>
                </a:tc>
                <a:extLst>
                  <a:ext uri="{0D108BD9-81ED-4DB2-BD59-A6C34878D82A}">
                    <a16:rowId xmlns:a16="http://schemas.microsoft.com/office/drawing/2014/main" val="1359230749"/>
                  </a:ext>
                </a:extLst>
              </a:tr>
            </a:tbl>
          </a:graphicData>
        </a:graphic>
      </p:graphicFrame>
      <p:sp>
        <p:nvSpPr>
          <p:cNvPr id="5" name="TextBox 4">
            <a:extLst>
              <a:ext uri="{FF2B5EF4-FFF2-40B4-BE49-F238E27FC236}">
                <a16:creationId xmlns:a16="http://schemas.microsoft.com/office/drawing/2014/main" id="{E3133030-FD0C-2723-D8DF-58D639DC62D6}"/>
              </a:ext>
            </a:extLst>
          </p:cNvPr>
          <p:cNvSpPr txBox="1"/>
          <p:nvPr/>
        </p:nvSpPr>
        <p:spPr>
          <a:xfrm>
            <a:off x="447933" y="5018244"/>
            <a:ext cx="11284949" cy="369332"/>
          </a:xfrm>
          <a:prstGeom prst="rect">
            <a:avLst/>
          </a:prstGeom>
          <a:noFill/>
        </p:spPr>
        <p:txBody>
          <a:bodyPr wrap="none" rtlCol="0">
            <a:spAutoFit/>
          </a:bodyPr>
          <a:lstStyle/>
          <a:p>
            <a:r>
              <a:rPr lang="en-US" i="1" dirty="0"/>
              <a:t>Focus on populations with 20 or more students who are experiencing equity gaps of &gt;6% for 2P1 and &gt;4% for 3P1.</a:t>
            </a:r>
          </a:p>
        </p:txBody>
      </p:sp>
    </p:spTree>
    <p:extLst>
      <p:ext uri="{BB962C8B-B14F-4D97-AF65-F5344CB8AC3E}">
        <p14:creationId xmlns:p14="http://schemas.microsoft.com/office/powerpoint/2010/main" val="687031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FB8D1-7797-1A69-ECAF-2A19F712104A}"/>
              </a:ext>
            </a:extLst>
          </p:cNvPr>
          <p:cNvSpPr>
            <a:spLocks noGrp="1"/>
          </p:cNvSpPr>
          <p:nvPr>
            <p:ph type="title"/>
          </p:nvPr>
        </p:nvSpPr>
        <p:spPr>
          <a:xfrm>
            <a:off x="793662" y="386930"/>
            <a:ext cx="10066122" cy="1298448"/>
          </a:xfrm>
        </p:spPr>
        <p:txBody>
          <a:bodyPr anchor="b">
            <a:normAutofit/>
          </a:bodyPr>
          <a:lstStyle/>
          <a:p>
            <a:r>
              <a:rPr lang="en-US" sz="4800"/>
              <a:t>Plan for addressing equity gaps</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D749F2-8BB5-B5D6-5ADC-50AAF751A32B}"/>
              </a:ext>
            </a:extLst>
          </p:cNvPr>
          <p:cNvSpPr>
            <a:spLocks noGrp="1"/>
          </p:cNvSpPr>
          <p:nvPr>
            <p:ph idx="1"/>
          </p:nvPr>
        </p:nvSpPr>
        <p:spPr>
          <a:xfrm>
            <a:off x="399011" y="2484255"/>
            <a:ext cx="4925548" cy="3754704"/>
          </a:xfrm>
        </p:spPr>
        <p:txBody>
          <a:bodyPr anchor="ctr">
            <a:normAutofit/>
          </a:bodyPr>
          <a:lstStyle/>
          <a:p>
            <a:pPr marL="0" indent="0">
              <a:buNone/>
            </a:pPr>
            <a:r>
              <a:rPr lang="en-US" dirty="0"/>
              <a:t>What activities will be included in upcoming Perkins grants or other college work to help the identified student populations meet the 2P1 and 3P1 targets? </a:t>
            </a:r>
          </a:p>
          <a:p>
            <a:pPr marL="0" indent="0">
              <a:buNone/>
            </a:pPr>
            <a:r>
              <a:rPr lang="en-US" dirty="0"/>
              <a:t>How will institutional barriers be removed to help these students succeed (CLNA C3)?</a:t>
            </a:r>
          </a:p>
        </p:txBody>
      </p:sp>
      <p:pic>
        <p:nvPicPr>
          <p:cNvPr id="5" name="Picture 4" descr="People standing in a row wearing graduation caps with tassels and gowns">
            <a:extLst>
              <a:ext uri="{FF2B5EF4-FFF2-40B4-BE49-F238E27FC236}">
                <a16:creationId xmlns:a16="http://schemas.microsoft.com/office/drawing/2014/main" id="{62BCC602-FFD4-CD85-E66E-EF74F4348A78}"/>
              </a:ext>
            </a:extLst>
          </p:cNvPr>
          <p:cNvPicPr>
            <a:picLocks noChangeAspect="1"/>
          </p:cNvPicPr>
          <p:nvPr/>
        </p:nvPicPr>
        <p:blipFill rotWithShape="1">
          <a:blip r:embed="rId2">
            <a:extLst>
              <a:ext uri="{28A0092B-C50C-407E-A947-70E740481C1C}">
                <a14:useLocalDpi xmlns:a14="http://schemas.microsoft.com/office/drawing/2010/main" val="0"/>
              </a:ext>
            </a:extLst>
          </a:blip>
          <a:srcRect r="7442"/>
          <a:stretch/>
        </p:blipFill>
        <p:spPr>
          <a:xfrm>
            <a:off x="5911532" y="2484255"/>
            <a:ext cx="5150277"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854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1391</TotalTime>
  <Words>906</Words>
  <Application>Microsoft Office PowerPoint</Application>
  <PresentationFormat>Widescreen</PresentationFormat>
  <Paragraphs>86</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Calibri</vt:lpstr>
      <vt:lpstr>Office Theme</vt:lpstr>
      <vt:lpstr>Local Perkins Plans</vt:lpstr>
      <vt:lpstr>Perkins V Diagram</vt:lpstr>
      <vt:lpstr>Career &amp; Technical Education for the 21st Century Act PROCESS</vt:lpstr>
      <vt:lpstr>Local Perkins Plan Sections:</vt:lpstr>
      <vt:lpstr>Cross-Functional Team</vt:lpstr>
      <vt:lpstr>Summary of Needs Assessment Results</vt:lpstr>
      <vt:lpstr>Equity Targets</vt:lpstr>
      <vt:lpstr>2P1 Equity Targets, all student level is 68.34% from most recent complete cohort (2021)</vt:lpstr>
      <vt:lpstr>Plan for addressing equity gaps</vt:lpstr>
      <vt:lpstr>Career &amp; Technical Education Programs</vt:lpstr>
      <vt:lpstr>Career Exploration &amp; Guidance</vt:lpstr>
      <vt:lpstr>Academic &amp; Technical Skills </vt:lpstr>
      <vt:lpstr>Supporting special populations</vt:lpstr>
      <vt:lpstr>Work-based learning</vt:lpstr>
      <vt:lpstr>Dual enrollment opportunities</vt:lpstr>
      <vt:lpstr>Recruitment, retention &amp; training college employees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Perkins Plans</dc:title>
  <dc:creator>Barker, Hilary</dc:creator>
  <cp:lastModifiedBy>Barker, Hilary</cp:lastModifiedBy>
  <cp:revision>2</cp:revision>
  <dcterms:created xsi:type="dcterms:W3CDTF">2024-01-23T15:59:42Z</dcterms:created>
  <dcterms:modified xsi:type="dcterms:W3CDTF">2024-01-24T18:13:09Z</dcterms:modified>
</cp:coreProperties>
</file>