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2" r:id="rId2"/>
    <p:sldId id="269" r:id="rId3"/>
    <p:sldId id="298" r:id="rId4"/>
    <p:sldId id="282" r:id="rId5"/>
    <p:sldId id="286" r:id="rId6"/>
    <p:sldId id="263" r:id="rId7"/>
    <p:sldId id="266" r:id="rId8"/>
    <p:sldId id="289" r:id="rId9"/>
    <p:sldId id="264" r:id="rId10"/>
    <p:sldId id="261" r:id="rId11"/>
    <p:sldId id="288" r:id="rId12"/>
    <p:sldId id="265" r:id="rId13"/>
    <p:sldId id="284" r:id="rId14"/>
    <p:sldId id="283" r:id="rId15"/>
    <p:sldId id="280" r:id="rId16"/>
    <p:sldId id="287" r:id="rId17"/>
    <p:sldId id="290" r:id="rId18"/>
    <p:sldId id="270" r:id="rId19"/>
    <p:sldId id="285" r:id="rId20"/>
    <p:sldId id="271" r:id="rId21"/>
    <p:sldId id="272" r:id="rId22"/>
    <p:sldId id="273" r:id="rId23"/>
    <p:sldId id="291" r:id="rId24"/>
    <p:sldId id="299" r:id="rId25"/>
    <p:sldId id="293"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8EF439-F981-088C-5D53-44529899D93E}" name="Amanda Perez" initials="AP" userId="S::amanda.p@burlingtonenglish.com::c6af4764-64c0-4a62-bb1f-068877581893" providerId="AD"/>
  <p188:author id="{78D0557A-541A-81B1-F4D6-55CC4B5ACC09}" name="Kori Pothour" initials="KP" userId="S::kori.p@burlingtonenglish.com::14546698-b4af-4be4-a882-0bef9e46cd8d" providerId="AD"/>
  <p188:author id="{5EE99C8C-ABC2-E735-F720-52AFE92123CA}" name="Raquel H" initials="RH" userId="S::raquel.h@burlingtonenglish.com::6adce950-f5eb-4a70-bcbd-41228033c702" providerId="AD"/>
  <p188:author id="{71095ACF-110F-077A-4735-C56CFEF5121F}" name="Vicky Denkus" initials="VD" userId="S::vicky.denkus@burlingtonenglish.com::2bf67caf-4c91-451c-b8f3-5dc298ea0c91" providerId="AD"/>
  <p188:author id="{738B7DD0-4BEE-3BA1-AD95-AFCC12843F46}" name="Xue Xiong" initials="XX" userId="S::xue.x@burlingtonenglish.com::973ff705-864c-4a94-896c-d871d60e8414" providerId="AD"/>
  <p188:author id="{0A0CC8DE-2DED-1FEA-3E21-45AD91232B2B}" name="Jenna Rose Dahl" initials="JD" userId="S::jennarose.d@burlingtonenglish.com::18318b4d-ea23-44c1-9f3a-b900047f39c3" providerId="AD"/>
  <p188:author id="{BFD5A7EE-006B-24AF-5CE0-FFDD01EB761C}" name="Guest User" initials="GU" userId="S::urn:spo:anon#34d13427c4a6fe39fc88d80142b7e59576c141a9beef98b1a89243c0163bfc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6E0"/>
    <a:srgbClr val="FF9300"/>
    <a:srgbClr val="8DD7F2"/>
    <a:srgbClr val="E12FFF"/>
    <a:srgbClr val="E0742F"/>
    <a:srgbClr val="265112"/>
    <a:srgbClr val="A52D21"/>
    <a:srgbClr val="976D29"/>
    <a:srgbClr val="A55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25816-8D9A-49E7-B8B0-A95FEDF22851}" v="86" dt="2022-08-09T22:04:40.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p:restoredTop sz="94672"/>
  </p:normalViewPr>
  <p:slideViewPr>
    <p:cSldViewPr snapToGrid="0">
      <p:cViewPr varScale="1">
        <p:scale>
          <a:sx n="80" d="100"/>
          <a:sy n="80" d="100"/>
        </p:scale>
        <p:origin x="8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2BF44-E2A0-492E-BC3E-C3DCDAE0601F}"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C93CC-743D-456E-9236-66018A56AED7}" type="slidenum">
              <a:rPr lang="en-US" smtClean="0"/>
              <a:t>‹#›</a:t>
            </a:fld>
            <a:endParaRPr lang="en-US"/>
          </a:p>
        </p:txBody>
      </p:sp>
    </p:spTree>
    <p:extLst>
      <p:ext uri="{BB962C8B-B14F-4D97-AF65-F5344CB8AC3E}">
        <p14:creationId xmlns:p14="http://schemas.microsoft.com/office/powerpoint/2010/main" val="290676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lendedlearning.org/3-secrets-to-successful-station-rota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JennaRose introduces presentation and us</a:t>
            </a:r>
          </a:p>
        </p:txBody>
      </p:sp>
      <p:sp>
        <p:nvSpPr>
          <p:cNvPr id="4" name="Slide Number Placeholder 3"/>
          <p:cNvSpPr>
            <a:spLocks noGrp="1"/>
          </p:cNvSpPr>
          <p:nvPr>
            <p:ph type="sldNum" sz="quarter" idx="5"/>
          </p:nvPr>
        </p:nvSpPr>
        <p:spPr/>
        <p:txBody>
          <a:bodyPr/>
          <a:lstStyle/>
          <a:p>
            <a:fld id="{42DC93CC-743D-456E-9236-66018A56AED7}" type="slidenum">
              <a:rPr lang="en-US" smtClean="0"/>
              <a:t>1</a:t>
            </a:fld>
            <a:endParaRPr lang="en-US"/>
          </a:p>
        </p:txBody>
      </p:sp>
    </p:spTree>
    <p:extLst>
      <p:ext uri="{BB962C8B-B14F-4D97-AF65-F5344CB8AC3E}">
        <p14:creationId xmlns:p14="http://schemas.microsoft.com/office/powerpoint/2010/main" val="9436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JR</a:t>
            </a:r>
          </a:p>
        </p:txBody>
      </p:sp>
      <p:sp>
        <p:nvSpPr>
          <p:cNvPr id="4" name="Slide Number Placeholder 3"/>
          <p:cNvSpPr>
            <a:spLocks noGrp="1"/>
          </p:cNvSpPr>
          <p:nvPr>
            <p:ph type="sldNum" sz="quarter" idx="5"/>
          </p:nvPr>
        </p:nvSpPr>
        <p:spPr/>
        <p:txBody>
          <a:bodyPr/>
          <a:lstStyle/>
          <a:p>
            <a:fld id="{42DC93CC-743D-456E-9236-66018A56AED7}" type="slidenum">
              <a:rPr lang="en-US" smtClean="0"/>
              <a:t>10</a:t>
            </a:fld>
            <a:endParaRPr lang="en-US"/>
          </a:p>
        </p:txBody>
      </p:sp>
    </p:spTree>
    <p:extLst>
      <p:ext uri="{BB962C8B-B14F-4D97-AF65-F5344CB8AC3E}">
        <p14:creationId xmlns:p14="http://schemas.microsoft.com/office/powerpoint/2010/main" val="26016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Xue</a:t>
            </a:r>
          </a:p>
          <a:p>
            <a:r>
              <a:rPr lang="en-US" dirty="0">
                <a:cs typeface="Calibri"/>
              </a:rPr>
              <a:t>Asking multilevel questions is important to keep all levels engaged. When teachers adjust the learner outcomes for various levels, students don't become bored from lack of challenge or become disengaged from a lesson that feels too difficult or frustrating. Here are some examples of leveled questions using WHO, WHAT, WHEN, WHERE, WHY, and HOW. (Choose one to walk through) </a:t>
            </a:r>
          </a:p>
        </p:txBody>
      </p:sp>
      <p:sp>
        <p:nvSpPr>
          <p:cNvPr id="4" name="Slide Number Placeholder 3"/>
          <p:cNvSpPr>
            <a:spLocks noGrp="1"/>
          </p:cNvSpPr>
          <p:nvPr>
            <p:ph type="sldNum" sz="quarter" idx="5"/>
          </p:nvPr>
        </p:nvSpPr>
        <p:spPr/>
        <p:txBody>
          <a:bodyPr/>
          <a:lstStyle/>
          <a:p>
            <a:fld id="{42DC93CC-743D-456E-9236-66018A56AED7}" type="slidenum">
              <a:rPr lang="en-US" smtClean="0"/>
              <a:t>11</a:t>
            </a:fld>
            <a:endParaRPr lang="en-US"/>
          </a:p>
        </p:txBody>
      </p:sp>
    </p:spTree>
    <p:extLst>
      <p:ext uri="{BB962C8B-B14F-4D97-AF65-F5344CB8AC3E}">
        <p14:creationId xmlns:p14="http://schemas.microsoft.com/office/powerpoint/2010/main" val="340729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JR</a:t>
            </a:r>
          </a:p>
        </p:txBody>
      </p:sp>
      <p:sp>
        <p:nvSpPr>
          <p:cNvPr id="4" name="Slide Number Placeholder 3"/>
          <p:cNvSpPr>
            <a:spLocks noGrp="1"/>
          </p:cNvSpPr>
          <p:nvPr>
            <p:ph type="sldNum" sz="quarter" idx="5"/>
          </p:nvPr>
        </p:nvSpPr>
        <p:spPr/>
        <p:txBody>
          <a:bodyPr/>
          <a:lstStyle/>
          <a:p>
            <a:fld id="{42DC93CC-743D-456E-9236-66018A56AED7}" type="slidenum">
              <a:rPr lang="en-US" smtClean="0"/>
              <a:t>12</a:t>
            </a:fld>
            <a:endParaRPr lang="en-US"/>
          </a:p>
        </p:txBody>
      </p:sp>
    </p:spTree>
    <p:extLst>
      <p:ext uri="{BB962C8B-B14F-4D97-AF65-F5344CB8AC3E}">
        <p14:creationId xmlns:p14="http://schemas.microsoft.com/office/powerpoint/2010/main" val="316320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JR</a:t>
            </a:r>
          </a:p>
        </p:txBody>
      </p:sp>
      <p:sp>
        <p:nvSpPr>
          <p:cNvPr id="4" name="Slide Number Placeholder 3"/>
          <p:cNvSpPr>
            <a:spLocks noGrp="1"/>
          </p:cNvSpPr>
          <p:nvPr>
            <p:ph type="sldNum" sz="quarter" idx="5"/>
          </p:nvPr>
        </p:nvSpPr>
        <p:spPr/>
        <p:txBody>
          <a:bodyPr/>
          <a:lstStyle/>
          <a:p>
            <a:fld id="{42DC93CC-743D-456E-9236-66018A56AED7}" type="slidenum">
              <a:rPr lang="en-US" smtClean="0"/>
              <a:t>13</a:t>
            </a:fld>
            <a:endParaRPr lang="en-US"/>
          </a:p>
        </p:txBody>
      </p:sp>
    </p:spTree>
    <p:extLst>
      <p:ext uri="{BB962C8B-B14F-4D97-AF65-F5344CB8AC3E}">
        <p14:creationId xmlns:p14="http://schemas.microsoft.com/office/powerpoint/2010/main" val="262949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JR</a:t>
            </a:r>
          </a:p>
        </p:txBody>
      </p:sp>
      <p:sp>
        <p:nvSpPr>
          <p:cNvPr id="4" name="Slide Number Placeholder 3"/>
          <p:cNvSpPr>
            <a:spLocks noGrp="1"/>
          </p:cNvSpPr>
          <p:nvPr>
            <p:ph type="sldNum" sz="quarter" idx="5"/>
          </p:nvPr>
        </p:nvSpPr>
        <p:spPr/>
        <p:txBody>
          <a:bodyPr/>
          <a:lstStyle/>
          <a:p>
            <a:fld id="{42DC93CC-743D-456E-9236-66018A56AED7}" type="slidenum">
              <a:rPr lang="en-US" smtClean="0"/>
              <a:t>14</a:t>
            </a:fld>
            <a:endParaRPr lang="en-US"/>
          </a:p>
        </p:txBody>
      </p:sp>
    </p:spTree>
    <p:extLst>
      <p:ext uri="{BB962C8B-B14F-4D97-AF65-F5344CB8AC3E}">
        <p14:creationId xmlns:p14="http://schemas.microsoft.com/office/powerpoint/2010/main" val="82245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JR </a:t>
            </a:r>
          </a:p>
          <a:p>
            <a:br>
              <a:rPr lang="en-US">
                <a:cs typeface="+mn-lt"/>
              </a:rPr>
            </a:br>
            <a:r>
              <a:rPr lang="en-US"/>
              <a:t>Consider creating a list of goals for them to choose from.</a:t>
            </a:r>
            <a:endParaRPr lang="en-US">
              <a:cs typeface="Calibri" panose="020F0502020204030204"/>
            </a:endParaRPr>
          </a:p>
          <a:p>
            <a:endParaRPr lang="en-US"/>
          </a:p>
          <a:p>
            <a:r>
              <a:rPr lang="en-US"/>
              <a:t>Also helps students stay accountable for their own learning!</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15</a:t>
            </a:fld>
            <a:endParaRPr lang="en-US"/>
          </a:p>
        </p:txBody>
      </p:sp>
    </p:spTree>
    <p:extLst>
      <p:ext uri="{BB962C8B-B14F-4D97-AF65-F5344CB8AC3E}">
        <p14:creationId xmlns:p14="http://schemas.microsoft.com/office/powerpoint/2010/main" val="81997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JR - </a:t>
            </a:r>
          </a:p>
          <a:p>
            <a:pPr>
              <a:defRPr/>
            </a:pPr>
            <a:r>
              <a:rPr lang="en-US"/>
              <a:t>You could either give some students the answer key, and have them provide support to the others, or give students two different sets of the practice materials– one with half of the answers completed, and the other with the other half.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2DC93CC-743D-456E-9236-66018A56AED7}" type="slidenum">
              <a:rPr lang="en-US" smtClean="0"/>
              <a:t>16</a:t>
            </a:fld>
            <a:endParaRPr lang="en-US"/>
          </a:p>
        </p:txBody>
      </p:sp>
    </p:spTree>
    <p:extLst>
      <p:ext uri="{BB962C8B-B14F-4D97-AF65-F5344CB8AC3E}">
        <p14:creationId xmlns:p14="http://schemas.microsoft.com/office/powerpoint/2010/main" val="88019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JR</a:t>
            </a:r>
            <a:endParaRPr lang="en-US"/>
          </a:p>
        </p:txBody>
      </p:sp>
      <p:sp>
        <p:nvSpPr>
          <p:cNvPr id="4" name="Slide Number Placeholder 3"/>
          <p:cNvSpPr>
            <a:spLocks noGrp="1"/>
          </p:cNvSpPr>
          <p:nvPr>
            <p:ph type="sldNum" sz="quarter" idx="5"/>
          </p:nvPr>
        </p:nvSpPr>
        <p:spPr/>
        <p:txBody>
          <a:bodyPr/>
          <a:lstStyle/>
          <a:p>
            <a:fld id="{42DC93CC-743D-456E-9236-66018A56AED7}" type="slidenum">
              <a:rPr lang="en-US" smtClean="0"/>
              <a:t>17</a:t>
            </a:fld>
            <a:endParaRPr lang="en-US"/>
          </a:p>
        </p:txBody>
      </p:sp>
    </p:spTree>
    <p:extLst>
      <p:ext uri="{BB962C8B-B14F-4D97-AF65-F5344CB8AC3E}">
        <p14:creationId xmlns:p14="http://schemas.microsoft.com/office/powerpoint/2010/main" val="345061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Xue </a:t>
            </a:r>
          </a:p>
          <a:p>
            <a:endParaRPr lang="en-US"/>
          </a:p>
          <a:p>
            <a:r>
              <a:rPr lang="en-US"/>
              <a:t>Does anyone use Rotation Model? (Teacher Station/Independent Station/Partner &amp; Group Station)</a:t>
            </a:r>
          </a:p>
          <a:p>
            <a:r>
              <a:rPr lang="en-US"/>
              <a:t>If yes,  ask:</a:t>
            </a:r>
            <a:endParaRPr lang="en-US">
              <a:cs typeface="Calibri"/>
            </a:endParaRPr>
          </a:p>
          <a:p>
            <a:r>
              <a:rPr lang="en-US"/>
              <a:t>•How does each physical space look? </a:t>
            </a:r>
            <a:endParaRPr lang="en-US">
              <a:cs typeface="Calibri"/>
            </a:endParaRPr>
          </a:p>
          <a:p>
            <a:r>
              <a:rPr lang="en-US"/>
              <a:t>•Do you have different expectations for your student depending on their level?</a:t>
            </a:r>
            <a:endParaRPr lang="en-US">
              <a:cs typeface="Calibri"/>
            </a:endParaRPr>
          </a:p>
          <a:p>
            <a:r>
              <a:rPr lang="en-US"/>
              <a:t>•What are some best practices? (e.g., Having a printed instructions of how each station will look like) </a:t>
            </a:r>
            <a:endParaRPr lang="en-US">
              <a:cs typeface="Calibri"/>
            </a:endParaRPr>
          </a:p>
          <a:p>
            <a:endParaRPr lang="en-US">
              <a:cs typeface="Calibri"/>
            </a:endParaRPr>
          </a:p>
          <a:p>
            <a:r>
              <a:rPr lang="en-US">
                <a:cs typeface="Calibri"/>
              </a:rPr>
              <a:t>"</a:t>
            </a:r>
            <a:r>
              <a:rPr lang="en-US"/>
              <a:t>This particular tack to blended instruction is typically credited with establishing a controlled routine in the classroom while allowing students some degree of control over the pace and path of their learning. In other words, Station Rotation allows teachers to personalize instruction at a much higher degree than the traditional classroom." - </a:t>
            </a:r>
            <a:r>
              <a:rPr lang="en-US">
                <a:hlinkClick r:id="rId3"/>
              </a:rPr>
              <a:t>https://www.blendedlearning.org/3-secrets-to-successful-station-rotations/</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18</a:t>
            </a:fld>
            <a:endParaRPr lang="en-US"/>
          </a:p>
        </p:txBody>
      </p:sp>
    </p:spTree>
    <p:extLst>
      <p:ext uri="{BB962C8B-B14F-4D97-AF65-F5344CB8AC3E}">
        <p14:creationId xmlns:p14="http://schemas.microsoft.com/office/powerpoint/2010/main" val="4014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Does anyone use Rotation Model? (Teacher Station/Independent Station/Partner &amp; Group Station)</a:t>
            </a:r>
          </a:p>
          <a:p>
            <a:r>
              <a:rPr lang="en-US"/>
              <a:t>If yes,  ask:</a:t>
            </a:r>
            <a:endParaRPr lang="en-US">
              <a:cs typeface="Calibri"/>
            </a:endParaRPr>
          </a:p>
          <a:p>
            <a:r>
              <a:rPr lang="en-US"/>
              <a:t>•How does each physical space look? </a:t>
            </a:r>
            <a:endParaRPr lang="en-US">
              <a:cs typeface="Calibri"/>
            </a:endParaRPr>
          </a:p>
          <a:p>
            <a:r>
              <a:rPr lang="en-US"/>
              <a:t>•Do you have different expectations for your student depending on their level?</a:t>
            </a:r>
            <a:endParaRPr lang="en-US">
              <a:cs typeface="Calibri"/>
            </a:endParaRPr>
          </a:p>
          <a:p>
            <a:r>
              <a:rPr lang="en-US"/>
              <a:t>•What are some best practices? (e.g., Having a printed instructions of how each station will look like)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19</a:t>
            </a:fld>
            <a:endParaRPr lang="en-US"/>
          </a:p>
        </p:txBody>
      </p:sp>
    </p:spTree>
    <p:extLst>
      <p:ext uri="{BB962C8B-B14F-4D97-AF65-F5344CB8AC3E}">
        <p14:creationId xmlns:p14="http://schemas.microsoft.com/office/powerpoint/2010/main" val="241631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Xue</a:t>
            </a:r>
          </a:p>
        </p:txBody>
      </p:sp>
      <p:sp>
        <p:nvSpPr>
          <p:cNvPr id="4" name="Slide Number Placeholder 3"/>
          <p:cNvSpPr>
            <a:spLocks noGrp="1"/>
          </p:cNvSpPr>
          <p:nvPr>
            <p:ph type="sldNum" sz="quarter" idx="5"/>
          </p:nvPr>
        </p:nvSpPr>
        <p:spPr/>
        <p:txBody>
          <a:bodyPr/>
          <a:lstStyle/>
          <a:p>
            <a:fld id="{42DC93CC-743D-456E-9236-66018A56AED7}" type="slidenum">
              <a:rPr lang="en-US" smtClean="0"/>
              <a:t>2</a:t>
            </a:fld>
            <a:endParaRPr lang="en-US"/>
          </a:p>
        </p:txBody>
      </p:sp>
    </p:spTree>
    <p:extLst>
      <p:ext uri="{BB962C8B-B14F-4D97-AF65-F5344CB8AC3E}">
        <p14:creationId xmlns:p14="http://schemas.microsoft.com/office/powerpoint/2010/main" val="3504626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Xue </a:t>
            </a:r>
            <a:endParaRPr lang="en-US"/>
          </a:p>
          <a:p>
            <a:endParaRPr lang="en-US">
              <a:cs typeface="Calibri" panose="020F0502020204030204"/>
            </a:endParaRPr>
          </a:p>
          <a:p>
            <a:r>
              <a:rPr lang="en-US">
                <a:cs typeface="Calibri" panose="020F0502020204030204"/>
              </a:rPr>
              <a:t>Virtual Setting: </a:t>
            </a:r>
            <a:endParaRPr lang="en-US"/>
          </a:p>
          <a:p>
            <a:pPr marL="285750" indent="-285750">
              <a:buFont typeface="Arial"/>
              <a:buChar char="•"/>
            </a:pPr>
            <a:r>
              <a:rPr lang="en-US"/>
              <a:t>Flip class method: teacher teaches one section of class/volunteer helps other section with Student Lessons (Breakout rooms) </a:t>
            </a:r>
            <a:endParaRPr lang="en-US">
              <a:cs typeface="Calibri"/>
            </a:endParaRPr>
          </a:p>
          <a:p>
            <a:pPr marL="285750" indent="-285750">
              <a:buFont typeface="Arial"/>
              <a:buChar char="•"/>
            </a:pPr>
            <a:r>
              <a:rPr lang="en-US"/>
              <a:t>Breakout rooms – Volunteers goes through a chapter with students</a:t>
            </a:r>
            <a:endParaRPr lang="en-US">
              <a:cs typeface="Calibri"/>
            </a:endParaRPr>
          </a:p>
          <a:p>
            <a:pPr marL="285750" indent="-285750">
              <a:buFont typeface="Arial"/>
              <a:buChar char="•"/>
            </a:pPr>
            <a:r>
              <a:rPr lang="en-US"/>
              <a:t>1:1 technology aid </a:t>
            </a:r>
            <a:endParaRPr lang="en-US">
              <a:cs typeface="Calibri"/>
            </a:endParaRPr>
          </a:p>
          <a:p>
            <a:r>
              <a:rPr lang="en-US">
                <a:cs typeface="Calibri"/>
              </a:rPr>
              <a:t>"Behind the Scenes" Help:</a:t>
            </a:r>
          </a:p>
          <a:p>
            <a:pPr marL="285750" indent="-285750">
              <a:buFont typeface="Arial"/>
              <a:buChar char="•"/>
            </a:pPr>
            <a:r>
              <a:rPr lang="en-US"/>
              <a:t>Signing into teacher’s accounts – checking for accuracy in Progress – less than “X” percent, notifying teacher</a:t>
            </a:r>
            <a:endParaRPr lang="en-US">
              <a:cs typeface="Calibri"/>
            </a:endParaRPr>
          </a:p>
          <a:p>
            <a:pPr marL="285750" indent="-285750">
              <a:buFont typeface="Arial"/>
              <a:buChar char="•"/>
            </a:pPr>
            <a:r>
              <a:rPr lang="en-US"/>
              <a:t>Seeing what volunteer’s strengths are and determining how they can best support students</a:t>
            </a:r>
            <a:endParaRPr lang="en-US">
              <a:cs typeface="Calibri"/>
            </a:endParaRPr>
          </a:p>
          <a:p>
            <a:r>
              <a:rPr lang="en-US">
                <a:cs typeface="Calibri"/>
              </a:rPr>
              <a:t>In-Person: </a:t>
            </a:r>
            <a:endParaRPr lang="en-US"/>
          </a:p>
          <a:p>
            <a:r>
              <a:rPr lang="en-US"/>
              <a:t>- Conversations with tutors or breakout rooms practicing speech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20</a:t>
            </a:fld>
            <a:endParaRPr lang="en-US"/>
          </a:p>
        </p:txBody>
      </p:sp>
    </p:spTree>
    <p:extLst>
      <p:ext uri="{BB962C8B-B14F-4D97-AF65-F5344CB8AC3E}">
        <p14:creationId xmlns:p14="http://schemas.microsoft.com/office/powerpoint/2010/main" val="1930581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a:t>
            </a:r>
          </a:p>
          <a:p>
            <a:pPr>
              <a:spcBef>
                <a:spcPct val="20000"/>
              </a:spcBef>
            </a:pPr>
            <a:r>
              <a:rPr lang="en-US" dirty="0"/>
              <a:t>High Beginners: Module 5 (Health), Lesson 3 (Read: Preventing Back Injuries), Activity 4. </a:t>
            </a:r>
            <a:endParaRPr lang="en-US" dirty="0">
              <a:cs typeface="Calibri"/>
            </a:endParaRPr>
          </a:p>
          <a:p>
            <a:pPr marL="171450" indent="-171450">
              <a:spcBef>
                <a:spcPct val="20000"/>
              </a:spcBef>
              <a:buFont typeface="Arial"/>
              <a:buChar char="•"/>
            </a:pPr>
            <a:endParaRPr lang="en-US" dirty="0"/>
          </a:p>
          <a:p>
            <a:endParaRPr lang="en-US" dirty="0">
              <a:cs typeface="Calibri"/>
            </a:endParaRPr>
          </a:p>
          <a:p>
            <a:r>
              <a:rPr lang="en-US" dirty="0"/>
              <a:t>1. Go over the instructions on the slide. *If using breakout rooms in Zoom, copy and paste the instructions into the chat. </a:t>
            </a:r>
            <a:br>
              <a:rPr lang="en-US" dirty="0">
                <a:cs typeface="+mn-lt"/>
              </a:rPr>
            </a:br>
            <a:r>
              <a:rPr lang="en-US" dirty="0"/>
              <a:t> 2. Let groups know how much time they have. </a:t>
            </a:r>
            <a:endParaRPr lang="en-US" dirty="0">
              <a:cs typeface="Calibri"/>
            </a:endParaRPr>
          </a:p>
          <a:p>
            <a:r>
              <a:rPr lang="en-US" dirty="0"/>
              <a:t>**Other ideas you can share if needed** </a:t>
            </a:r>
            <a:endParaRPr lang="en-US" dirty="0">
              <a:cs typeface="Calibri"/>
            </a:endParaRPr>
          </a:p>
          <a:p>
            <a:r>
              <a:rPr lang="en-US" dirty="0"/>
              <a:t>1. Give students of different levels, different jobs in each in-class activity: </a:t>
            </a:r>
            <a:endParaRPr lang="en-US" dirty="0">
              <a:cs typeface="Calibri"/>
            </a:endParaRPr>
          </a:p>
          <a:p>
            <a:r>
              <a:rPr lang="en-US" dirty="0"/>
              <a:t>B and LB: “Anytime I underline a word in red, write it in your notebook”  </a:t>
            </a:r>
            <a:endParaRPr lang="en-US" dirty="0">
              <a:cs typeface="Calibri"/>
            </a:endParaRPr>
          </a:p>
          <a:p>
            <a:r>
              <a:rPr lang="en-US" dirty="0"/>
              <a:t>HB: “Anytime I circle a word or phrase, write it in your notebook” </a:t>
            </a:r>
            <a:endParaRPr lang="en-US" dirty="0">
              <a:cs typeface="Calibri"/>
            </a:endParaRPr>
          </a:p>
          <a:p>
            <a:r>
              <a:rPr lang="en-US" dirty="0"/>
              <a:t>LI/HI: “Anytime I draw a rectangle around a word or phrase, write it in your notebook” </a:t>
            </a:r>
            <a:endParaRPr lang="en-US" dirty="0">
              <a:cs typeface="Calibri"/>
            </a:endParaRPr>
          </a:p>
          <a:p>
            <a:r>
              <a:rPr lang="en-US" dirty="0"/>
              <a:t>2. Lower-level students focus on one part of speech (ex. ‘find nouns all the nouns’)</a:t>
            </a:r>
            <a:endParaRPr lang="en-US" dirty="0">
              <a:cs typeface="Calibri"/>
            </a:endParaRPr>
          </a:p>
          <a:p>
            <a:r>
              <a:rPr lang="en-US" dirty="0"/>
              <a:t>Mid-level students do this activity as written</a:t>
            </a:r>
            <a:endParaRPr lang="en-US" dirty="0">
              <a:cs typeface="Calibri"/>
            </a:endParaRPr>
          </a:p>
          <a:p>
            <a:r>
              <a:rPr lang="en-US" dirty="0"/>
              <a:t>Adv - Summarizing ICL Watch videos and audio clips (Watch and Speak &amp; Listen and Speak lessons)</a:t>
            </a:r>
            <a:endParaRPr lang="en-US" dirty="0">
              <a:cs typeface="Calibri"/>
            </a:endParaRPr>
          </a:p>
          <a:p>
            <a:r>
              <a:rPr lang="en-US" dirty="0"/>
              <a:t>When everybody comes back, share the  Activity 4 on the screen as you discuss.</a:t>
            </a:r>
            <a:endParaRPr lang="en-US" dirty="0">
              <a:cs typeface="Calibri"/>
            </a:endParaRPr>
          </a:p>
          <a:p>
            <a:r>
              <a:rPr lang="en-US" dirty="0"/>
              <a:t>Another breakout room or group share: "What are some ideas from today that you'd like to use in your multilevel classroom?"</a:t>
            </a:r>
            <a:endParaRPr lang="en-US" dirty="0">
              <a:cs typeface="Calibri"/>
            </a:endParaRPr>
          </a:p>
          <a:p>
            <a:endParaRPr lang="en-US" dirty="0">
              <a:cs typeface="Calibri"/>
            </a:endParaRPr>
          </a:p>
          <a:p>
            <a:pPr>
              <a:buClr>
                <a:schemeClr val="accent5"/>
              </a:buClr>
            </a:pPr>
            <a:r>
              <a:rPr lang="en-US" sz="1800" dirty="0">
                <a:solidFill>
                  <a:schemeClr val="accent1"/>
                </a:solidFill>
                <a:latin typeface="Tahoma"/>
                <a:ea typeface="Tahoma"/>
                <a:cs typeface="Tahoma"/>
              </a:rPr>
              <a:t>You will all be placed into a Breakout room with a </a:t>
            </a:r>
            <a:r>
              <a:rPr lang="en-US" sz="1800" b="1" dirty="0">
                <a:solidFill>
                  <a:schemeClr val="accent2"/>
                </a:solidFill>
                <a:latin typeface="Tahoma"/>
                <a:ea typeface="Tahoma"/>
                <a:cs typeface="Tahoma"/>
              </a:rPr>
              <a:t>Burlington</a:t>
            </a:r>
            <a:r>
              <a:rPr lang="en-US" sz="1800" b="1" dirty="0">
                <a:solidFill>
                  <a:schemeClr val="accent3"/>
                </a:solidFill>
                <a:latin typeface="Tahoma"/>
                <a:ea typeface="Tahoma"/>
                <a:cs typeface="Tahoma"/>
              </a:rPr>
              <a:t>English</a:t>
            </a:r>
            <a:r>
              <a:rPr lang="en-US" sz="1800" dirty="0">
                <a:solidFill>
                  <a:schemeClr val="accent1"/>
                </a:solidFill>
                <a:latin typeface="Tahoma"/>
                <a:ea typeface="Tahoma"/>
                <a:cs typeface="Tahoma"/>
              </a:rPr>
              <a:t> representative.</a:t>
            </a:r>
          </a:p>
          <a:p>
            <a:pPr>
              <a:buClr>
                <a:schemeClr val="accent5"/>
              </a:buClr>
            </a:pPr>
            <a:r>
              <a:rPr lang="en-US" sz="1800" dirty="0">
                <a:solidFill>
                  <a:schemeClr val="accent1"/>
                </a:solidFill>
                <a:latin typeface="Tahoma"/>
                <a:ea typeface="Tahoma"/>
                <a:cs typeface="Tahoma"/>
              </a:rPr>
              <a:t>Select one </a:t>
            </a:r>
            <a:r>
              <a:rPr lang="en-US" sz="1800" i="1" dirty="0">
                <a:solidFill>
                  <a:schemeClr val="accent1"/>
                </a:solidFill>
                <a:latin typeface="Tahoma"/>
                <a:ea typeface="Tahoma"/>
                <a:cs typeface="Tahoma"/>
              </a:rPr>
              <a:t>Scribe to take notes </a:t>
            </a:r>
            <a:r>
              <a:rPr lang="en-US" sz="1800" dirty="0">
                <a:solidFill>
                  <a:schemeClr val="accent1"/>
                </a:solidFill>
                <a:latin typeface="Tahoma"/>
                <a:ea typeface="Tahoma"/>
                <a:cs typeface="Tahoma"/>
              </a:rPr>
              <a:t>and one </a:t>
            </a:r>
            <a:r>
              <a:rPr lang="en-US" sz="1800" i="1" dirty="0">
                <a:solidFill>
                  <a:schemeClr val="accent1"/>
                </a:solidFill>
                <a:latin typeface="Tahoma"/>
                <a:ea typeface="Tahoma"/>
                <a:cs typeface="Tahoma"/>
              </a:rPr>
              <a:t>Presenter to share.</a:t>
            </a:r>
          </a:p>
          <a:p>
            <a:pPr>
              <a:buClr>
                <a:schemeClr val="accent5"/>
              </a:buClr>
            </a:pPr>
            <a:r>
              <a:rPr lang="en-US" sz="1800" dirty="0">
                <a:solidFill>
                  <a:schemeClr val="accent1"/>
                </a:solidFill>
                <a:latin typeface="Tahoma"/>
                <a:ea typeface="Tahoma"/>
                <a:cs typeface="Tahoma"/>
              </a:rPr>
              <a:t>In your groups, you will have </a:t>
            </a:r>
            <a:r>
              <a:rPr lang="en-US" sz="1800" b="1" dirty="0">
                <a:solidFill>
                  <a:schemeClr val="accent1"/>
                </a:solidFill>
                <a:latin typeface="Tahoma"/>
                <a:ea typeface="Tahoma"/>
                <a:cs typeface="Tahoma"/>
              </a:rPr>
              <a:t>10 minutes </a:t>
            </a:r>
            <a:r>
              <a:rPr lang="en-US" sz="1800" dirty="0">
                <a:solidFill>
                  <a:schemeClr val="accent1"/>
                </a:solidFill>
                <a:latin typeface="Tahoma"/>
                <a:ea typeface="Tahoma"/>
                <a:cs typeface="Tahoma"/>
              </a:rPr>
              <a:t>to look at a </a:t>
            </a:r>
            <a:r>
              <a:rPr lang="en-US" sz="1800" b="1" dirty="0">
                <a:solidFill>
                  <a:schemeClr val="accent2"/>
                </a:solidFill>
                <a:latin typeface="Tahoma"/>
                <a:ea typeface="Tahoma"/>
                <a:cs typeface="Tahoma"/>
              </a:rPr>
              <a:t>Burlington</a:t>
            </a:r>
            <a:r>
              <a:rPr lang="en-US" sz="1800" b="1" dirty="0">
                <a:solidFill>
                  <a:schemeClr val="accent3"/>
                </a:solidFill>
                <a:latin typeface="Tahoma"/>
                <a:ea typeface="Tahoma"/>
                <a:cs typeface="Tahoma"/>
              </a:rPr>
              <a:t>English</a:t>
            </a:r>
            <a:r>
              <a:rPr lang="en-US" sz="1800" dirty="0">
                <a:solidFill>
                  <a:schemeClr val="accent1"/>
                </a:solidFill>
                <a:latin typeface="Tahoma"/>
                <a:ea typeface="Tahoma"/>
                <a:cs typeface="Tahoma"/>
              </a:rPr>
              <a:t> In-Class Lesson activity </a:t>
            </a:r>
          </a:p>
          <a:p>
            <a:pPr lvl="1">
              <a:buClr>
                <a:schemeClr val="accent5"/>
              </a:buClr>
            </a:pPr>
            <a:r>
              <a:rPr lang="en-US" sz="1600" dirty="0">
                <a:solidFill>
                  <a:schemeClr val="accent1"/>
                </a:solidFill>
                <a:latin typeface="Tahoma"/>
                <a:ea typeface="Tahoma"/>
                <a:cs typeface="Tahoma"/>
              </a:rPr>
              <a:t>Discuss how you would differentiate this reading activity for your beginning, intermediate, and advanced-level students.</a:t>
            </a:r>
          </a:p>
          <a:p>
            <a:pPr>
              <a:buClr>
                <a:schemeClr val="accent5"/>
              </a:buClr>
            </a:pPr>
            <a:r>
              <a:rPr lang="en-US" sz="1800" dirty="0">
                <a:solidFill>
                  <a:schemeClr val="accent1"/>
                </a:solidFill>
                <a:latin typeface="Tahoma"/>
                <a:ea typeface="Tahoma"/>
                <a:cs typeface="Tahoma"/>
              </a:rPr>
              <a:t>Select Burlington Core High Beginners</a:t>
            </a:r>
            <a:endPar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buClr>
                <a:schemeClr val="accent5"/>
              </a:buClr>
            </a:pPr>
            <a:r>
              <a:rPr lang="en-US" sz="1800" dirty="0">
                <a:solidFill>
                  <a:schemeClr val="accent1"/>
                </a:solidFill>
                <a:latin typeface="Tahoma"/>
                <a:ea typeface="Tahoma"/>
                <a:cs typeface="Tahoma"/>
              </a:rPr>
              <a:t>Module 5 (Health), Lesson 3 (Read: Preventing Back Injuries), Activity 4. </a:t>
            </a:r>
            <a:endPar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21</a:t>
            </a:fld>
            <a:endParaRPr lang="en-US"/>
          </a:p>
        </p:txBody>
      </p:sp>
    </p:spTree>
    <p:extLst>
      <p:ext uri="{BB962C8B-B14F-4D97-AF65-F5344CB8AC3E}">
        <p14:creationId xmlns:p14="http://schemas.microsoft.com/office/powerpoint/2010/main" val="377820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Xue </a:t>
            </a:r>
          </a:p>
        </p:txBody>
      </p:sp>
      <p:sp>
        <p:nvSpPr>
          <p:cNvPr id="4" name="Slide Number Placeholder 3"/>
          <p:cNvSpPr>
            <a:spLocks noGrp="1"/>
          </p:cNvSpPr>
          <p:nvPr>
            <p:ph type="sldNum" sz="quarter" idx="5"/>
          </p:nvPr>
        </p:nvSpPr>
        <p:spPr/>
        <p:txBody>
          <a:bodyPr/>
          <a:lstStyle/>
          <a:p>
            <a:fld id="{42DC93CC-743D-456E-9236-66018A56AED7}" type="slidenum">
              <a:rPr lang="en-US" smtClean="0"/>
              <a:t>22</a:t>
            </a:fld>
            <a:endParaRPr lang="en-US"/>
          </a:p>
        </p:txBody>
      </p:sp>
    </p:spTree>
    <p:extLst>
      <p:ext uri="{BB962C8B-B14F-4D97-AF65-F5344CB8AC3E}">
        <p14:creationId xmlns:p14="http://schemas.microsoft.com/office/powerpoint/2010/main" val="238870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Feel free to mute or type your question in the chat if you have any questions!</a:t>
            </a:r>
            <a:endParaRPr lang="en-US"/>
          </a:p>
          <a:p>
            <a:endParaRPr lang="en-US"/>
          </a:p>
        </p:txBody>
      </p:sp>
      <p:sp>
        <p:nvSpPr>
          <p:cNvPr id="4" name="Slide Number Placeholder 3"/>
          <p:cNvSpPr>
            <a:spLocks noGrp="1"/>
          </p:cNvSpPr>
          <p:nvPr>
            <p:ph type="sldNum" sz="quarter" idx="5"/>
          </p:nvPr>
        </p:nvSpPr>
        <p:spPr/>
        <p:txBody>
          <a:bodyPr/>
          <a:lstStyle/>
          <a:p>
            <a:fld id="{42DC93CC-743D-456E-9236-66018A56AED7}" type="slidenum">
              <a:rPr lang="en-US" smtClean="0"/>
              <a:t>23</a:t>
            </a:fld>
            <a:endParaRPr lang="en-US"/>
          </a:p>
        </p:txBody>
      </p:sp>
    </p:spTree>
    <p:extLst>
      <p:ext uri="{BB962C8B-B14F-4D97-AF65-F5344CB8AC3E}">
        <p14:creationId xmlns:p14="http://schemas.microsoft.com/office/powerpoint/2010/main" val="635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Feel free to mute or type your question in the chat if you have any questions!</a:t>
            </a:r>
            <a:endParaRPr lang="en-US"/>
          </a:p>
          <a:p>
            <a:endParaRPr lang="en-US"/>
          </a:p>
        </p:txBody>
      </p:sp>
      <p:sp>
        <p:nvSpPr>
          <p:cNvPr id="4" name="Slide Number Placeholder 3"/>
          <p:cNvSpPr>
            <a:spLocks noGrp="1"/>
          </p:cNvSpPr>
          <p:nvPr>
            <p:ph type="sldNum" sz="quarter" idx="5"/>
          </p:nvPr>
        </p:nvSpPr>
        <p:spPr/>
        <p:txBody>
          <a:bodyPr/>
          <a:lstStyle/>
          <a:p>
            <a:fld id="{42DC93CC-743D-456E-9236-66018A56AED7}" type="slidenum">
              <a:rPr lang="en-US" smtClean="0"/>
              <a:t>24</a:t>
            </a:fld>
            <a:endParaRPr lang="en-US"/>
          </a:p>
        </p:txBody>
      </p:sp>
    </p:spTree>
    <p:extLst>
      <p:ext uri="{BB962C8B-B14F-4D97-AF65-F5344CB8AC3E}">
        <p14:creationId xmlns:p14="http://schemas.microsoft.com/office/powerpoint/2010/main" val="59524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Kori</a:t>
            </a:r>
          </a:p>
          <a:p>
            <a:endParaRPr lang="en-US"/>
          </a:p>
        </p:txBody>
      </p:sp>
      <p:sp>
        <p:nvSpPr>
          <p:cNvPr id="4" name="Slide Number Placeholder 3"/>
          <p:cNvSpPr>
            <a:spLocks noGrp="1"/>
          </p:cNvSpPr>
          <p:nvPr>
            <p:ph type="sldNum" sz="quarter" idx="5"/>
          </p:nvPr>
        </p:nvSpPr>
        <p:spPr/>
        <p:txBody>
          <a:bodyPr/>
          <a:lstStyle/>
          <a:p>
            <a:fld id="{42DC93CC-743D-456E-9236-66018A56AED7}" type="slidenum">
              <a:rPr lang="en-US" smtClean="0"/>
              <a:t>25</a:t>
            </a:fld>
            <a:endParaRPr lang="en-US"/>
          </a:p>
        </p:txBody>
      </p:sp>
    </p:spTree>
    <p:extLst>
      <p:ext uri="{BB962C8B-B14F-4D97-AF65-F5344CB8AC3E}">
        <p14:creationId xmlns:p14="http://schemas.microsoft.com/office/powerpoint/2010/main" val="397067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a:t>
            </a:r>
            <a:r>
              <a:rPr lang="en-US" sz="1200" b="1" dirty="0">
                <a:solidFill>
                  <a:srgbClr val="A52D21"/>
                </a:solidFill>
                <a:latin typeface="Tahoma"/>
                <a:ea typeface="Open Sans"/>
                <a:cs typeface="Open Sans"/>
              </a:rPr>
              <a:t>(link in the chat) </a:t>
            </a:r>
            <a:endParaRPr lang="en-US" dirty="0"/>
          </a:p>
        </p:txBody>
      </p:sp>
      <p:sp>
        <p:nvSpPr>
          <p:cNvPr id="4" name="Slide Number Placeholder 3"/>
          <p:cNvSpPr>
            <a:spLocks noGrp="1"/>
          </p:cNvSpPr>
          <p:nvPr>
            <p:ph type="sldNum" sz="quarter" idx="5"/>
          </p:nvPr>
        </p:nvSpPr>
        <p:spPr/>
        <p:txBody>
          <a:bodyPr/>
          <a:lstStyle/>
          <a:p>
            <a:fld id="{42DC93CC-743D-456E-9236-66018A56AED7}" type="slidenum">
              <a:rPr lang="en-US" smtClean="0"/>
              <a:t>3</a:t>
            </a:fld>
            <a:endParaRPr lang="en-US"/>
          </a:p>
        </p:txBody>
      </p:sp>
    </p:spTree>
    <p:extLst>
      <p:ext uri="{BB962C8B-B14F-4D97-AF65-F5344CB8AC3E}">
        <p14:creationId xmlns:p14="http://schemas.microsoft.com/office/powerpoint/2010/main" val="137321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Xue </a:t>
            </a:r>
          </a:p>
          <a:p>
            <a:r>
              <a:rPr lang="en-US" dirty="0"/>
              <a:t>1. Ask: "How do you organize your multilevel classes?"</a:t>
            </a:r>
          </a:p>
          <a:p>
            <a:r>
              <a:rPr lang="en-US" dirty="0"/>
              <a:t>2. Ask "Do any of you divide your classes into two levels and teach a lower level ICL to the lower level students while higher level students work independently, and then switch?"</a:t>
            </a:r>
            <a:endParaRPr lang="en-US" dirty="0">
              <a:cs typeface="Calibri"/>
            </a:endParaRPr>
          </a:p>
          <a:p>
            <a:r>
              <a:rPr lang="en-US" dirty="0"/>
              <a:t>3. Ask "While you teach the ICL to one group, what do you have your other group of students work on?" (SL, VP, Expansion Activities)</a:t>
            </a:r>
            <a:endParaRPr lang="en-US" dirty="0">
              <a:cs typeface="Calibri"/>
            </a:endParaRPr>
          </a:p>
          <a:p>
            <a:r>
              <a:rPr lang="en-US" dirty="0"/>
              <a:t>4. OPTIONAL Ask "If you teach the ICLs to two different groups, do you ever do whole group activities? If so, what do you use?" (Readers, Prepare for CASAS, Expansion Worksheets)</a:t>
            </a:r>
            <a:endParaRPr lang="en-US" dirty="0">
              <a:cs typeface="Calibri"/>
            </a:endParaRPr>
          </a:p>
          <a:p>
            <a:endParaRPr lang="en-US" dirty="0"/>
          </a:p>
          <a:p>
            <a:r>
              <a:rPr lang="en-US" dirty="0"/>
              <a:t>How do you organize your multi-level classroom?</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4</a:t>
            </a:fld>
            <a:endParaRPr lang="en-US"/>
          </a:p>
        </p:txBody>
      </p:sp>
    </p:spTree>
    <p:extLst>
      <p:ext uri="{BB962C8B-B14F-4D97-AF65-F5344CB8AC3E}">
        <p14:creationId xmlns:p14="http://schemas.microsoft.com/office/powerpoint/2010/main" val="424398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Xue </a:t>
            </a:r>
          </a:p>
          <a:p>
            <a:r>
              <a:rPr lang="en-US" dirty="0"/>
              <a:t>1. Ask: "How do you organize your multilevel classes?"</a:t>
            </a:r>
          </a:p>
          <a:p>
            <a:r>
              <a:rPr lang="en-US" dirty="0"/>
              <a:t>2. Ask "Do any of you divide your classes into two levels and teach a lower level ICL to the lower level students while higher level students work independently, and then switch?"</a:t>
            </a:r>
            <a:endParaRPr lang="en-US" dirty="0">
              <a:cs typeface="Calibri"/>
            </a:endParaRPr>
          </a:p>
          <a:p>
            <a:r>
              <a:rPr lang="en-US" dirty="0"/>
              <a:t>3. Ask "While you teach the ICL to one group, what do you have your other group of students work on?" (SL, VP, Expansion Activities)</a:t>
            </a:r>
            <a:endParaRPr lang="en-US" dirty="0">
              <a:cs typeface="Calibri"/>
            </a:endParaRPr>
          </a:p>
          <a:p>
            <a:r>
              <a:rPr lang="en-US" dirty="0"/>
              <a:t>4. OPTIONAL Ask "If you teach the ICLs to two different groups, do you ever do whole group activities? If so, what do you use?" (Readers, Prepare for CASAS, Expansion Worksheets)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5</a:t>
            </a:fld>
            <a:endParaRPr lang="en-US"/>
          </a:p>
        </p:txBody>
      </p:sp>
    </p:spTree>
    <p:extLst>
      <p:ext uri="{BB962C8B-B14F-4D97-AF65-F5344CB8AC3E}">
        <p14:creationId xmlns:p14="http://schemas.microsoft.com/office/powerpoint/2010/main" val="98088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JennaRose: All levels 2’s are not the same-- </a:t>
            </a:r>
          </a:p>
        </p:txBody>
      </p:sp>
      <p:sp>
        <p:nvSpPr>
          <p:cNvPr id="4" name="Slide Number Placeholder 3"/>
          <p:cNvSpPr>
            <a:spLocks noGrp="1"/>
          </p:cNvSpPr>
          <p:nvPr>
            <p:ph type="sldNum" sz="quarter" idx="5"/>
          </p:nvPr>
        </p:nvSpPr>
        <p:spPr/>
        <p:txBody>
          <a:bodyPr/>
          <a:lstStyle/>
          <a:p>
            <a:fld id="{42DC93CC-743D-456E-9236-66018A56AED7}" type="slidenum">
              <a:rPr lang="en-US" smtClean="0"/>
              <a:t>6</a:t>
            </a:fld>
            <a:endParaRPr lang="en-US"/>
          </a:p>
        </p:txBody>
      </p:sp>
    </p:spTree>
    <p:extLst>
      <p:ext uri="{BB962C8B-B14F-4D97-AF65-F5344CB8AC3E}">
        <p14:creationId xmlns:p14="http://schemas.microsoft.com/office/powerpoint/2010/main" val="65734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rPr>
              <a:t>Xue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2DC93CC-743D-456E-9236-66018A56AED7}" type="slidenum">
              <a:rPr lang="en-US" smtClean="0"/>
              <a:t>7</a:t>
            </a:fld>
            <a:endParaRPr lang="en-US"/>
          </a:p>
        </p:txBody>
      </p:sp>
    </p:spTree>
    <p:extLst>
      <p:ext uri="{BB962C8B-B14F-4D97-AF65-F5344CB8AC3E}">
        <p14:creationId xmlns:p14="http://schemas.microsoft.com/office/powerpoint/2010/main" val="317356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Xue</a:t>
            </a:r>
          </a:p>
          <a:p>
            <a:endParaRPr lang="en-US" dirty="0">
              <a:cs typeface="Calibri"/>
            </a:endParaRPr>
          </a:p>
          <a:p>
            <a:r>
              <a:rPr lang="en-US" dirty="0">
                <a:cs typeface="Calibri"/>
              </a:rPr>
              <a:t>Provide this as an idea for an activity to help teachers determine students needs/wants in the classroom. (a form of multilevel)</a:t>
            </a:r>
            <a:endParaRPr lang="en-US" dirty="0"/>
          </a:p>
        </p:txBody>
      </p:sp>
      <p:sp>
        <p:nvSpPr>
          <p:cNvPr id="4" name="Slide Number Placeholder 3"/>
          <p:cNvSpPr>
            <a:spLocks noGrp="1"/>
          </p:cNvSpPr>
          <p:nvPr>
            <p:ph type="sldNum" sz="quarter" idx="5"/>
          </p:nvPr>
        </p:nvSpPr>
        <p:spPr/>
        <p:txBody>
          <a:bodyPr/>
          <a:lstStyle/>
          <a:p>
            <a:fld id="{42DC93CC-743D-456E-9236-66018A56AED7}" type="slidenum">
              <a:rPr lang="en-US" smtClean="0"/>
              <a:t>8</a:t>
            </a:fld>
            <a:endParaRPr lang="en-US"/>
          </a:p>
        </p:txBody>
      </p:sp>
    </p:spTree>
    <p:extLst>
      <p:ext uri="{BB962C8B-B14F-4D97-AF65-F5344CB8AC3E}">
        <p14:creationId xmlns:p14="http://schemas.microsoft.com/office/powerpoint/2010/main" val="383990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a:t>
            </a:r>
          </a:p>
          <a:p>
            <a:r>
              <a:rPr lang="en-US" dirty="0"/>
              <a:t>You might have a student who is great with technology, but has low English reading skills. You might have another student who is a confident reader, but not familiar with the internet. In a lesson about internet crime, they could be a great pair– one with stronger understanding of the digital world, and one with a stronger reading ability.  </a:t>
            </a:r>
          </a:p>
        </p:txBody>
      </p:sp>
      <p:sp>
        <p:nvSpPr>
          <p:cNvPr id="4" name="Slide Number Placeholder 3"/>
          <p:cNvSpPr>
            <a:spLocks noGrp="1"/>
          </p:cNvSpPr>
          <p:nvPr>
            <p:ph type="sldNum" sz="quarter" idx="5"/>
          </p:nvPr>
        </p:nvSpPr>
        <p:spPr/>
        <p:txBody>
          <a:bodyPr/>
          <a:lstStyle/>
          <a:p>
            <a:fld id="{42DC93CC-743D-456E-9236-66018A56AED7}" type="slidenum">
              <a:rPr lang="en-US" smtClean="0"/>
              <a:t>9</a:t>
            </a:fld>
            <a:endParaRPr lang="en-US"/>
          </a:p>
        </p:txBody>
      </p:sp>
    </p:spTree>
    <p:extLst>
      <p:ext uri="{BB962C8B-B14F-4D97-AF65-F5344CB8AC3E}">
        <p14:creationId xmlns:p14="http://schemas.microsoft.com/office/powerpoint/2010/main" val="236440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6714E7-5113-46D9-B242-EA2BF6B336A2}"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134240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FA621-C4E4-4238-8B9D-3E4A42553A7F}"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170102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0736EB-C058-4B7F-8B8E-F542E5554859}"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346146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5BE5C-6AA9-44B8-8A61-2B6263D353C6}"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363632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9A9DD-6F3C-41C9-8305-A2F7AB43649A}"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26785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FCF026-E9FA-476C-BADE-5E0006AA954D}"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99696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2B23E-4BCC-4343-BEB6-BA8A3489EE20}"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32097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DD4B1-884E-4A8E-9103-BCB82F431B39}"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271282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4FFBD5-7438-49F7-98F5-EF8E6D422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111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D95F0-0014-4172-A7C9-9D270F41B6C8}"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356112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6E33D-1E68-4CA2-B334-99B25E7D8208}"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7C844-5705-41FD-B2C0-A907C20F9A03}" type="slidenum">
              <a:rPr lang="en-US" smtClean="0"/>
              <a:t>‹#›</a:t>
            </a:fld>
            <a:endParaRPr lang="en-US"/>
          </a:p>
        </p:txBody>
      </p:sp>
    </p:spTree>
    <p:extLst>
      <p:ext uri="{BB962C8B-B14F-4D97-AF65-F5344CB8AC3E}">
        <p14:creationId xmlns:p14="http://schemas.microsoft.com/office/powerpoint/2010/main" val="271328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96D88B-6ADF-4B4F-BD6F-77F35324E603}" type="datetime1">
              <a:rPr lang="en-US" smtClean="0"/>
              <a:t>10/22/2024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57C844-5705-41FD-B2C0-A907C20F9A03}" type="slidenum">
              <a:rPr lang="en-US" smtClean="0"/>
              <a:t>‹#›</a:t>
            </a:fld>
            <a:endParaRPr lang="en-US"/>
          </a:p>
        </p:txBody>
      </p:sp>
    </p:spTree>
    <p:extLst>
      <p:ext uri="{BB962C8B-B14F-4D97-AF65-F5344CB8AC3E}">
        <p14:creationId xmlns:p14="http://schemas.microsoft.com/office/powerpoint/2010/main" val="2947118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965F2E-5ED3-44C7-BDDA-3289D122CE7E}"/>
              </a:ext>
            </a:extLst>
          </p:cNvPr>
          <p:cNvSpPr txBox="1"/>
          <p:nvPr/>
        </p:nvSpPr>
        <p:spPr>
          <a:xfrm>
            <a:off x="997166" y="1005840"/>
            <a:ext cx="7139635" cy="1815882"/>
          </a:xfrm>
          <a:prstGeom prst="rect">
            <a:avLst/>
          </a:prstGeom>
          <a:noFill/>
        </p:spPr>
        <p:txBody>
          <a:bodyPr wrap="square" lIns="91440" tIns="45720" rIns="91440" bIns="45720" rtlCol="0" anchor="t">
            <a:spAutoFit/>
          </a:bodyPr>
          <a:lstStyle/>
          <a:p>
            <a:pPr algn="ctr"/>
            <a:r>
              <a:rPr lang="en-US" sz="4000" b="1" dirty="0">
                <a:solidFill>
                  <a:schemeClr val="accent4"/>
                </a:solidFill>
                <a:latin typeface="Tahoma"/>
                <a:ea typeface="Open Sans"/>
                <a:cs typeface="Open Sans"/>
              </a:rPr>
              <a:t>Differentiation </a:t>
            </a:r>
            <a:endParaRPr lang="en-US" sz="4000" b="1" dirty="0">
              <a:solidFill>
                <a:schemeClr val="accent4"/>
              </a:solidFill>
              <a:latin typeface="Tahoma"/>
              <a:ea typeface="Tahoma"/>
              <a:cs typeface="Calibri"/>
            </a:endParaRPr>
          </a:p>
          <a:p>
            <a:pPr algn="ctr"/>
            <a:r>
              <a:rPr lang="en-US" sz="4000" b="1" dirty="0">
                <a:solidFill>
                  <a:schemeClr val="accent4"/>
                </a:solidFill>
                <a:latin typeface="Tahoma"/>
                <a:ea typeface="Open Sans"/>
                <a:cs typeface="Open Sans"/>
              </a:rPr>
              <a:t>Makes a Difference</a:t>
            </a:r>
            <a:r>
              <a:rPr lang="en-US" sz="4000" b="1" i="0" dirty="0">
                <a:solidFill>
                  <a:schemeClr val="accent4"/>
                </a:solidFill>
                <a:effectLst/>
                <a:latin typeface="Tahoma"/>
                <a:ea typeface="Open Sans"/>
                <a:cs typeface="Open Sans"/>
              </a:rPr>
              <a:t>:</a:t>
            </a:r>
            <a:r>
              <a:rPr lang="en-US" sz="4000" b="1" i="0" dirty="0">
                <a:solidFill>
                  <a:srgbClr val="A52D21"/>
                </a:solidFill>
                <a:effectLst/>
                <a:latin typeface="Tahoma"/>
                <a:ea typeface="Tahoma"/>
                <a:cs typeface="Times New Roman"/>
              </a:rPr>
              <a:t> </a:t>
            </a:r>
            <a:endParaRPr lang="en-US" b="1" dirty="0">
              <a:solidFill>
                <a:srgbClr val="A52D21"/>
              </a:solidFill>
              <a:latin typeface="Tahoma"/>
              <a:ea typeface="Tahoma"/>
            </a:endParaRPr>
          </a:p>
          <a:p>
            <a:pPr algn="ctr"/>
            <a:r>
              <a:rPr lang="en-US" sz="3200" b="1" i="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Supporting Students at </a:t>
            </a:r>
            <a:r>
              <a:rPr lang="en-US" sz="3200" b="1" dirty="0">
                <a:solidFill>
                  <a:schemeClr val="accent5"/>
                </a:solidFill>
                <a:latin typeface="Tahoma" panose="020B0604030504040204" pitchFamily="34" charset="0"/>
                <a:ea typeface="Tahoma" panose="020B0604030504040204" pitchFamily="34" charset="0"/>
                <a:cs typeface="Tahoma" panose="020B0604030504040204" pitchFamily="34" charset="0"/>
              </a:rPr>
              <a:t>All</a:t>
            </a:r>
            <a:r>
              <a:rPr lang="en-US" sz="3200" b="1" i="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Stages</a:t>
            </a:r>
            <a:endParaRPr lang="en-US" sz="36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9" name="Graphic 5" descr="Aspiration outline">
            <a:extLst>
              <a:ext uri="{FF2B5EF4-FFF2-40B4-BE49-F238E27FC236}">
                <a16:creationId xmlns:a16="http://schemas.microsoft.com/office/drawing/2014/main" id="{B78931DB-30D9-4FB9-8FED-B381893E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7672" y="2481526"/>
            <a:ext cx="2736709" cy="2722536"/>
          </a:xfrm>
          <a:prstGeom prst="rect">
            <a:avLst/>
          </a:prstGeom>
        </p:spPr>
      </p:pic>
      <p:sp>
        <p:nvSpPr>
          <p:cNvPr id="6" name="TextBox 5">
            <a:extLst>
              <a:ext uri="{FF2B5EF4-FFF2-40B4-BE49-F238E27FC236}">
                <a16:creationId xmlns:a16="http://schemas.microsoft.com/office/drawing/2014/main" id="{11E1D3EC-3F2D-4C0C-AD51-29671F9BC52E}"/>
              </a:ext>
            </a:extLst>
          </p:cNvPr>
          <p:cNvSpPr txBox="1"/>
          <p:nvPr/>
        </p:nvSpPr>
        <p:spPr>
          <a:xfrm>
            <a:off x="109619" y="4451875"/>
            <a:ext cx="14457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1"/>
                </a:solidFill>
                <a:latin typeface="Tahoma" panose="020B0604030504040204" pitchFamily="34" charset="0"/>
                <a:ea typeface="Tahoma" panose="020B0604030504040204" pitchFamily="34" charset="0"/>
                <a:cs typeface="Tahoma" panose="020B0604030504040204" pitchFamily="34" charset="0"/>
              </a:rPr>
              <a:t>JennaRose Dahl</a:t>
            </a:r>
          </a:p>
          <a:p>
            <a:pPr algn="ctr"/>
            <a:r>
              <a:rPr lang="en-US" sz="1100" i="1" dirty="0">
                <a:solidFill>
                  <a:schemeClr val="accent1"/>
                </a:solidFill>
                <a:latin typeface="Tahoma" panose="020B0604030504040204" pitchFamily="34" charset="0"/>
                <a:ea typeface="Tahoma" panose="020B0604030504040204" pitchFamily="34" charset="0"/>
                <a:cs typeface="Tahoma" panose="020B0604030504040204" pitchFamily="34" charset="0"/>
              </a:rPr>
              <a:t>Customer Manager</a:t>
            </a:r>
          </a:p>
        </p:txBody>
      </p:sp>
      <p:sp>
        <p:nvSpPr>
          <p:cNvPr id="12" name="TextBox 11">
            <a:extLst>
              <a:ext uri="{FF2B5EF4-FFF2-40B4-BE49-F238E27FC236}">
                <a16:creationId xmlns:a16="http://schemas.microsoft.com/office/drawing/2014/main" id="{5AA813A9-72A0-4582-1ED1-485E42E5B91C}"/>
              </a:ext>
            </a:extLst>
          </p:cNvPr>
          <p:cNvSpPr txBox="1"/>
          <p:nvPr/>
        </p:nvSpPr>
        <p:spPr>
          <a:xfrm>
            <a:off x="1661823" y="4451875"/>
            <a:ext cx="2115047"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1"/>
                </a:solidFill>
                <a:latin typeface="Tahoma" panose="020B0604030504040204" pitchFamily="34" charset="0"/>
                <a:ea typeface="Tahoma" panose="020B0604030504040204" pitchFamily="34" charset="0"/>
                <a:cs typeface="Tahoma" panose="020B0604030504040204" pitchFamily="34" charset="0"/>
              </a:rPr>
              <a:t>Olia Tomski</a:t>
            </a:r>
          </a:p>
          <a:p>
            <a:pPr algn="ctr"/>
            <a:r>
              <a:rPr lang="en-US" sz="1100" i="1" dirty="0">
                <a:solidFill>
                  <a:schemeClr val="accent1"/>
                </a:solidFill>
                <a:latin typeface="Tahoma" panose="020B0604030504040204" pitchFamily="34" charset="0"/>
                <a:ea typeface="Tahoma" panose="020B0604030504040204" pitchFamily="34" charset="0"/>
                <a:cs typeface="Tahoma" panose="020B0604030504040204" pitchFamily="34" charset="0"/>
              </a:rPr>
              <a:t>Customer Representative</a:t>
            </a:r>
          </a:p>
        </p:txBody>
      </p:sp>
      <p:pic>
        <p:nvPicPr>
          <p:cNvPr id="3" name="Picture 2" descr="A person with red hair&#10;&#10;Description automatically generated with medium confidence">
            <a:extLst>
              <a:ext uri="{FF2B5EF4-FFF2-40B4-BE49-F238E27FC236}">
                <a16:creationId xmlns:a16="http://schemas.microsoft.com/office/drawing/2014/main" id="{9B457609-87C9-4385-7637-683928DC5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931" y="3457625"/>
            <a:ext cx="989881" cy="1031126"/>
          </a:xfrm>
          <a:prstGeom prst="rect">
            <a:avLst/>
          </a:prstGeom>
        </p:spPr>
      </p:pic>
      <p:sp>
        <p:nvSpPr>
          <p:cNvPr id="2" name="TextBox 1">
            <a:extLst>
              <a:ext uri="{FF2B5EF4-FFF2-40B4-BE49-F238E27FC236}">
                <a16:creationId xmlns:a16="http://schemas.microsoft.com/office/drawing/2014/main" id="{2CC2766C-7AD6-32FD-FF03-30A440A34A63}"/>
              </a:ext>
            </a:extLst>
          </p:cNvPr>
          <p:cNvSpPr txBox="1"/>
          <p:nvPr/>
        </p:nvSpPr>
        <p:spPr>
          <a:xfrm>
            <a:off x="3585271" y="4451875"/>
            <a:ext cx="211504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1"/>
                </a:solidFill>
                <a:latin typeface="Tahoma" panose="020B0604030504040204" pitchFamily="34" charset="0"/>
                <a:ea typeface="Tahoma" panose="020B0604030504040204" pitchFamily="34" charset="0"/>
                <a:cs typeface="Tahoma" panose="020B0604030504040204" pitchFamily="34" charset="0"/>
              </a:rPr>
              <a:t>Erin </a:t>
            </a:r>
            <a:r>
              <a:rPr lang="en-US" sz="1200" b="1" dirty="0" err="1">
                <a:solidFill>
                  <a:schemeClr val="accent1"/>
                </a:solidFill>
                <a:latin typeface="Tahoma" panose="020B0604030504040204" pitchFamily="34" charset="0"/>
                <a:ea typeface="Tahoma" panose="020B0604030504040204" pitchFamily="34" charset="0"/>
                <a:cs typeface="Tahoma" panose="020B0604030504040204" pitchFamily="34" charset="0"/>
              </a:rPr>
              <a:t>Helland</a:t>
            </a:r>
            <a:endParaRPr lang="en-US" sz="1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ctr"/>
            <a:r>
              <a:rPr lang="en-US" sz="1100" i="1" dirty="0">
                <a:solidFill>
                  <a:schemeClr val="accent1"/>
                </a:solidFill>
                <a:latin typeface="Tahoma" panose="020B0604030504040204" pitchFamily="34" charset="0"/>
                <a:ea typeface="Tahoma" panose="020B0604030504040204" pitchFamily="34" charset="0"/>
                <a:cs typeface="Tahoma" panose="020B0604030504040204" pitchFamily="34" charset="0"/>
              </a:rPr>
              <a:t>ESL Instructor and Chair, MATC</a:t>
            </a:r>
          </a:p>
        </p:txBody>
      </p:sp>
      <p:pic>
        <p:nvPicPr>
          <p:cNvPr id="7" name="Picture 6" descr="A person in a black suit&#10;&#10;Description automatically generated">
            <a:extLst>
              <a:ext uri="{FF2B5EF4-FFF2-40B4-BE49-F238E27FC236}">
                <a16:creationId xmlns:a16="http://schemas.microsoft.com/office/drawing/2014/main" id="{C007F5C8-AFE0-9CA1-814A-DF43F3B217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8455" y="3410920"/>
            <a:ext cx="859006" cy="1073758"/>
          </a:xfrm>
          <a:prstGeom prst="rect">
            <a:avLst/>
          </a:prstGeom>
        </p:spPr>
      </p:pic>
      <p:pic>
        <p:nvPicPr>
          <p:cNvPr id="8" name="Picture 7" descr="A person with glasses smiling&#10;&#10;Description automatically generated">
            <a:extLst>
              <a:ext uri="{FF2B5EF4-FFF2-40B4-BE49-F238E27FC236}">
                <a16:creationId xmlns:a16="http://schemas.microsoft.com/office/drawing/2014/main" id="{193F1A5E-57B6-3343-193E-953B65408A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404"/>
          <a:stretch/>
        </p:blipFill>
        <p:spPr>
          <a:xfrm>
            <a:off x="4225550" y="3332272"/>
            <a:ext cx="845359" cy="1119603"/>
          </a:xfrm>
          <a:prstGeom prst="rect">
            <a:avLst/>
          </a:prstGeom>
        </p:spPr>
      </p:pic>
    </p:spTree>
    <p:extLst>
      <p:ext uri="{BB962C8B-B14F-4D97-AF65-F5344CB8AC3E}">
        <p14:creationId xmlns:p14="http://schemas.microsoft.com/office/powerpoint/2010/main" val="116926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155656-4BA2-49CD-81F2-32E73BE34399}"/>
              </a:ext>
            </a:extLst>
          </p:cNvPr>
          <p:cNvSpPr txBox="1"/>
          <p:nvPr/>
        </p:nvSpPr>
        <p:spPr>
          <a:xfrm>
            <a:off x="457200" y="2011680"/>
            <a:ext cx="3913428" cy="1569660"/>
          </a:xfrm>
          <a:prstGeom prst="rect">
            <a:avLst/>
          </a:prstGeom>
          <a:noFill/>
        </p:spPr>
        <p:txBody>
          <a:bodyPr wrap="square" lIns="91440" tIns="45720" rIns="91440" bIns="45720" rtlCol="0" anchor="t">
            <a:spAutoFit/>
          </a:bodyPr>
          <a:lstStyle/>
          <a:p>
            <a:r>
              <a:rPr lang="en-US" sz="2400" b="1">
                <a:solidFill>
                  <a:schemeClr val="accent5"/>
                </a:solidFill>
                <a:latin typeface="Tahoma"/>
                <a:ea typeface="Tahoma"/>
                <a:cs typeface="Tahoma"/>
              </a:rPr>
              <a:t>Same Level: </a:t>
            </a:r>
          </a:p>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Allow students of the same level to work together</a:t>
            </a:r>
          </a:p>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Assign different, level-appropriate tasks to each group </a:t>
            </a:r>
          </a:p>
        </p:txBody>
      </p:sp>
      <p:sp>
        <p:nvSpPr>
          <p:cNvPr id="4" name="TextBox 3">
            <a:extLst>
              <a:ext uri="{FF2B5EF4-FFF2-40B4-BE49-F238E27FC236}">
                <a16:creationId xmlns:a16="http://schemas.microsoft.com/office/drawing/2014/main" id="{6C04E632-653E-44EC-8806-391DCCA6B439}"/>
              </a:ext>
            </a:extLst>
          </p:cNvPr>
          <p:cNvSpPr txBox="1"/>
          <p:nvPr/>
        </p:nvSpPr>
        <p:spPr>
          <a:xfrm>
            <a:off x="4415858" y="2011398"/>
            <a:ext cx="4344014" cy="1569660"/>
          </a:xfrm>
          <a:prstGeom prst="rect">
            <a:avLst/>
          </a:prstGeom>
          <a:noFill/>
        </p:spPr>
        <p:txBody>
          <a:bodyPr wrap="square" lIns="91440" tIns="45720" rIns="91440" bIns="45720" rtlCol="0" anchor="t">
            <a:spAutoFit/>
          </a:bodyPr>
          <a:lstStyle/>
          <a:p>
            <a:r>
              <a:rPr lang="en-US" sz="2400" b="1">
                <a:solidFill>
                  <a:schemeClr val="accent5"/>
                </a:solidFill>
                <a:latin typeface="Tahoma" panose="020B0604030504040204" pitchFamily="34" charset="0"/>
                <a:ea typeface="Tahoma" panose="020B0604030504040204" pitchFamily="34" charset="0"/>
                <a:cs typeface="Tahoma" panose="020B0604030504040204" pitchFamily="34" charset="0"/>
              </a:rPr>
              <a:t>Mixed Level:</a:t>
            </a:r>
          </a:p>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Allow higher-level students to help and challenge lower-level students</a:t>
            </a:r>
          </a:p>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Especially useful when students can explain in their first language </a:t>
            </a:r>
          </a:p>
        </p:txBody>
      </p:sp>
      <p:sp>
        <p:nvSpPr>
          <p:cNvPr id="6" name="Rectangle 5">
            <a:extLst>
              <a:ext uri="{FF2B5EF4-FFF2-40B4-BE49-F238E27FC236}">
                <a16:creationId xmlns:a16="http://schemas.microsoft.com/office/drawing/2014/main" id="{F546E903-E1A7-D741-8EA7-0F20DB0EF345}"/>
              </a:ext>
            </a:extLst>
          </p:cNvPr>
          <p:cNvSpPr/>
          <p:nvPr/>
        </p:nvSpPr>
        <p:spPr>
          <a:xfrm>
            <a:off x="0" y="1005840"/>
            <a:ext cx="9143999" cy="584775"/>
          </a:xfrm>
          <a:prstGeom prst="rect">
            <a:avLst/>
          </a:prstGeom>
        </p:spPr>
        <p:txBody>
          <a:bodyPr wrap="square">
            <a:spAutoFit/>
          </a:bodyPr>
          <a:lstStyle/>
          <a:p>
            <a:pPr algn="ctr"/>
            <a:r>
              <a:rPr lang="en-US" sz="3200" b="1">
                <a:solidFill>
                  <a:schemeClr val="accent4"/>
                </a:solidFill>
                <a:latin typeface="Tahoma"/>
                <a:ea typeface="Open Sans"/>
                <a:cs typeface="Open Sans"/>
              </a:rPr>
              <a:t>Small Groups &amp; Partner Work</a:t>
            </a:r>
            <a:endParaRPr lang="en-US" sz="3200" b="1">
              <a:solidFill>
                <a:schemeClr val="accent4"/>
              </a:solidFill>
            </a:endParaRPr>
          </a:p>
        </p:txBody>
      </p:sp>
    </p:spTree>
    <p:extLst>
      <p:ext uri="{BB962C8B-B14F-4D97-AF65-F5344CB8AC3E}">
        <p14:creationId xmlns:p14="http://schemas.microsoft.com/office/powerpoint/2010/main" val="281759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C4F293-973B-4CCD-9011-3A9E2A4A726B}"/>
              </a:ext>
            </a:extLst>
          </p:cNvPr>
          <p:cNvSpPr txBox="1"/>
          <p:nvPr/>
        </p:nvSpPr>
        <p:spPr>
          <a:xfrm>
            <a:off x="2611080" y="219038"/>
            <a:ext cx="9144000" cy="400110"/>
          </a:xfrm>
          <a:prstGeom prst="rect">
            <a:avLst/>
          </a:prstGeom>
          <a:noFill/>
        </p:spPr>
        <p:txBody>
          <a:bodyPr wrap="square" lIns="91440" tIns="45720" rIns="91440" bIns="45720" rtlCol="0" anchor="t">
            <a:spAutoFit/>
          </a:bodyPr>
          <a:lstStyle/>
          <a:p>
            <a:pPr algn="ctr"/>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Multilevel Questions</a:t>
            </a:r>
          </a:p>
        </p:txBody>
      </p:sp>
      <p:pic>
        <p:nvPicPr>
          <p:cNvPr id="21" name="Graphic 21" descr="Lightbulb and gear outline">
            <a:extLst>
              <a:ext uri="{FF2B5EF4-FFF2-40B4-BE49-F238E27FC236}">
                <a16:creationId xmlns:a16="http://schemas.microsoft.com/office/drawing/2014/main" id="{AE6D6FA8-0023-418E-84E0-959D6F01F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5561" y="3018713"/>
            <a:ext cx="803512" cy="803512"/>
          </a:xfrm>
          <a:prstGeom prst="rect">
            <a:avLst/>
          </a:prstGeom>
        </p:spPr>
      </p:pic>
      <p:sp>
        <p:nvSpPr>
          <p:cNvPr id="22" name="TextBox 21">
            <a:extLst>
              <a:ext uri="{FF2B5EF4-FFF2-40B4-BE49-F238E27FC236}">
                <a16:creationId xmlns:a16="http://schemas.microsoft.com/office/drawing/2014/main" id="{6B05E0A9-D699-43AF-9C4B-28FDC6C8D48F}"/>
              </a:ext>
            </a:extLst>
          </p:cNvPr>
          <p:cNvSpPr txBox="1"/>
          <p:nvPr/>
        </p:nvSpPr>
        <p:spPr>
          <a:xfrm>
            <a:off x="6996184" y="3818813"/>
            <a:ext cx="177079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a:solidFill>
                  <a:schemeClr val="accent1"/>
                </a:solidFill>
                <a:latin typeface="Tahoma" panose="020B0604030504040204" pitchFamily="34" charset="0"/>
                <a:ea typeface="Tahoma" panose="020B0604030504040204" pitchFamily="34" charset="0"/>
                <a:cs typeface="Tahoma" panose="020B0604030504040204" pitchFamily="34" charset="0"/>
              </a:rPr>
              <a:t>Use a variety of </a:t>
            </a:r>
          </a:p>
          <a:p>
            <a:pPr algn="ctr"/>
            <a:r>
              <a:rPr lang="en-US" sz="1400" i="1">
                <a:solidFill>
                  <a:schemeClr val="accent1"/>
                </a:solidFill>
                <a:latin typeface="Tahoma" panose="020B0604030504040204" pitchFamily="34" charset="0"/>
                <a:ea typeface="Tahoma" panose="020B0604030504040204" pitchFamily="34" charset="0"/>
                <a:cs typeface="Tahoma" panose="020B0604030504040204" pitchFamily="34" charset="0"/>
              </a:rPr>
              <a:t>questions to evoke different levels of thinking. </a:t>
            </a:r>
          </a:p>
        </p:txBody>
      </p:sp>
      <p:sp>
        <p:nvSpPr>
          <p:cNvPr id="23" name="Rectangle 22">
            <a:extLst>
              <a:ext uri="{FF2B5EF4-FFF2-40B4-BE49-F238E27FC236}">
                <a16:creationId xmlns:a16="http://schemas.microsoft.com/office/drawing/2014/main" id="{17636207-EF9F-B547-93AD-8C925F74D534}"/>
              </a:ext>
            </a:extLst>
          </p:cNvPr>
          <p:cNvSpPr/>
          <p:nvPr/>
        </p:nvSpPr>
        <p:spPr>
          <a:xfrm>
            <a:off x="2647273" y="1506547"/>
            <a:ext cx="1620671" cy="2814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Tahoma" panose="020B0604030504040204" pitchFamily="34" charset="0"/>
                <a:ea typeface="Tahoma" panose="020B0604030504040204" pitchFamily="34" charset="0"/>
                <a:cs typeface="Tahoma" panose="020B0604030504040204" pitchFamily="34" charset="0"/>
              </a:rPr>
              <a:t>WHAT?</a:t>
            </a:r>
          </a:p>
        </p:txBody>
      </p:sp>
      <p:sp>
        <p:nvSpPr>
          <p:cNvPr id="24" name="Rectangle 23">
            <a:extLst>
              <a:ext uri="{FF2B5EF4-FFF2-40B4-BE49-F238E27FC236}">
                <a16:creationId xmlns:a16="http://schemas.microsoft.com/office/drawing/2014/main" id="{BE090ED5-0084-FA45-A227-4678B76BEA1D}"/>
              </a:ext>
            </a:extLst>
          </p:cNvPr>
          <p:cNvSpPr/>
          <p:nvPr/>
        </p:nvSpPr>
        <p:spPr>
          <a:xfrm>
            <a:off x="4750890" y="1506709"/>
            <a:ext cx="1620671" cy="2814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Tahoma" panose="020B0604030504040204" pitchFamily="34" charset="0"/>
                <a:ea typeface="Tahoma" panose="020B0604030504040204" pitchFamily="34" charset="0"/>
                <a:cs typeface="Tahoma" panose="020B0604030504040204" pitchFamily="34" charset="0"/>
              </a:rPr>
              <a:t>WHEN?</a:t>
            </a:r>
          </a:p>
        </p:txBody>
      </p:sp>
      <p:sp>
        <p:nvSpPr>
          <p:cNvPr id="25" name="Rectangle 24">
            <a:extLst>
              <a:ext uri="{FF2B5EF4-FFF2-40B4-BE49-F238E27FC236}">
                <a16:creationId xmlns:a16="http://schemas.microsoft.com/office/drawing/2014/main" id="{F18C1765-C76D-3647-B0D2-A62303E7D92F}"/>
              </a:ext>
            </a:extLst>
          </p:cNvPr>
          <p:cNvSpPr/>
          <p:nvPr/>
        </p:nvSpPr>
        <p:spPr>
          <a:xfrm>
            <a:off x="4609181" y="3359817"/>
            <a:ext cx="1620671" cy="2814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Tahoma" panose="020B0604030504040204" pitchFamily="34" charset="0"/>
                <a:ea typeface="Tahoma" panose="020B0604030504040204" pitchFamily="34" charset="0"/>
                <a:cs typeface="Tahoma" panose="020B0604030504040204" pitchFamily="34" charset="0"/>
              </a:rPr>
              <a:t>HOW?</a:t>
            </a:r>
          </a:p>
        </p:txBody>
      </p:sp>
      <p:sp>
        <p:nvSpPr>
          <p:cNvPr id="26" name="Rectangle 25">
            <a:extLst>
              <a:ext uri="{FF2B5EF4-FFF2-40B4-BE49-F238E27FC236}">
                <a16:creationId xmlns:a16="http://schemas.microsoft.com/office/drawing/2014/main" id="{07987C9F-800D-E240-899E-AC132A300164}"/>
              </a:ext>
            </a:extLst>
          </p:cNvPr>
          <p:cNvSpPr/>
          <p:nvPr/>
        </p:nvSpPr>
        <p:spPr>
          <a:xfrm>
            <a:off x="543656" y="1506547"/>
            <a:ext cx="1620671" cy="2814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Tahoma" panose="020B0604030504040204" pitchFamily="34" charset="0"/>
                <a:ea typeface="Tahoma" panose="020B0604030504040204" pitchFamily="34" charset="0"/>
                <a:cs typeface="Tahoma" panose="020B0604030504040204" pitchFamily="34" charset="0"/>
              </a:rPr>
              <a:t>WHO? </a:t>
            </a:r>
          </a:p>
        </p:txBody>
      </p:sp>
      <p:sp>
        <p:nvSpPr>
          <p:cNvPr id="27" name="Rectangle 26">
            <a:extLst>
              <a:ext uri="{FF2B5EF4-FFF2-40B4-BE49-F238E27FC236}">
                <a16:creationId xmlns:a16="http://schemas.microsoft.com/office/drawing/2014/main" id="{F113B1DB-2F3B-104D-A885-EC21DFD6ADB0}"/>
              </a:ext>
            </a:extLst>
          </p:cNvPr>
          <p:cNvSpPr/>
          <p:nvPr/>
        </p:nvSpPr>
        <p:spPr>
          <a:xfrm>
            <a:off x="2554272" y="3370718"/>
            <a:ext cx="1620671" cy="2814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Tahoma" panose="020B0604030504040204" pitchFamily="34" charset="0"/>
                <a:ea typeface="Tahoma" panose="020B0604030504040204" pitchFamily="34" charset="0"/>
                <a:cs typeface="Tahoma" panose="020B0604030504040204" pitchFamily="34" charset="0"/>
              </a:rPr>
              <a:t>WHY? </a:t>
            </a:r>
          </a:p>
        </p:txBody>
      </p:sp>
      <p:sp>
        <p:nvSpPr>
          <p:cNvPr id="28" name="Rectangle 27">
            <a:extLst>
              <a:ext uri="{FF2B5EF4-FFF2-40B4-BE49-F238E27FC236}">
                <a16:creationId xmlns:a16="http://schemas.microsoft.com/office/drawing/2014/main" id="{D4D6A35E-DA14-B345-9A41-618A9508C77C}"/>
              </a:ext>
            </a:extLst>
          </p:cNvPr>
          <p:cNvSpPr/>
          <p:nvPr/>
        </p:nvSpPr>
        <p:spPr>
          <a:xfrm>
            <a:off x="551950" y="3327625"/>
            <a:ext cx="1620671" cy="2814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Tahoma" panose="020B0604030504040204" pitchFamily="34" charset="0"/>
                <a:ea typeface="Tahoma" panose="020B0604030504040204" pitchFamily="34" charset="0"/>
                <a:cs typeface="Tahoma" panose="020B0604030504040204" pitchFamily="34" charset="0"/>
              </a:rPr>
              <a:t>WHERE?</a:t>
            </a:r>
          </a:p>
        </p:txBody>
      </p:sp>
      <p:sp>
        <p:nvSpPr>
          <p:cNvPr id="29" name="TextBox 28">
            <a:extLst>
              <a:ext uri="{FF2B5EF4-FFF2-40B4-BE49-F238E27FC236}">
                <a16:creationId xmlns:a16="http://schemas.microsoft.com/office/drawing/2014/main" id="{C124BF89-2321-404B-9F67-C5A089D436FD}"/>
              </a:ext>
            </a:extLst>
          </p:cNvPr>
          <p:cNvSpPr txBox="1"/>
          <p:nvPr/>
        </p:nvSpPr>
        <p:spPr>
          <a:xfrm>
            <a:off x="2611080" y="1780757"/>
            <a:ext cx="1851679" cy="1292662"/>
          </a:xfrm>
          <a:prstGeom prst="rect">
            <a:avLst/>
          </a:prstGeom>
          <a:noFill/>
        </p:spPr>
        <p:txBody>
          <a:bodyPr wrap="square" lIns="91440" tIns="45720" rIns="91440" bIns="45720" rtlCol="0" anchor="t">
            <a:spAutoFit/>
          </a:bodyPr>
          <a:lstStyle/>
          <a:p>
            <a:r>
              <a:rPr lang="en-US" sz="1300">
                <a:solidFill>
                  <a:schemeClr val="accent3">
                    <a:lumMod val="75000"/>
                  </a:schemeClr>
                </a:solidFill>
              </a:rPr>
              <a:t>What is the main idea? </a:t>
            </a:r>
            <a:endParaRPr lang="en-US" sz="1300">
              <a:solidFill>
                <a:schemeClr val="accent3">
                  <a:lumMod val="75000"/>
                </a:schemeClr>
              </a:solidFill>
              <a:cs typeface="Calibri"/>
            </a:endParaRPr>
          </a:p>
          <a:p>
            <a:r>
              <a:rPr lang="en-US" sz="1300">
                <a:solidFill>
                  <a:schemeClr val="accent6">
                    <a:lumMod val="75000"/>
                  </a:schemeClr>
                </a:solidFill>
                <a:cs typeface="Calibri"/>
              </a:rPr>
              <a:t>What details support the main idea? </a:t>
            </a:r>
          </a:p>
          <a:p>
            <a:r>
              <a:rPr lang="en-US" sz="1300">
                <a:solidFill>
                  <a:srgbClr val="C00000"/>
                </a:solidFill>
                <a:cs typeface="Calibri"/>
              </a:rPr>
              <a:t>How are the main idea and the passage related? </a:t>
            </a:r>
          </a:p>
        </p:txBody>
      </p:sp>
      <p:sp>
        <p:nvSpPr>
          <p:cNvPr id="30" name="TextBox 29">
            <a:extLst>
              <a:ext uri="{FF2B5EF4-FFF2-40B4-BE49-F238E27FC236}">
                <a16:creationId xmlns:a16="http://schemas.microsoft.com/office/drawing/2014/main" id="{F060FB72-646C-B14D-9904-21A24068C6A6}"/>
              </a:ext>
            </a:extLst>
          </p:cNvPr>
          <p:cNvSpPr txBox="1"/>
          <p:nvPr/>
        </p:nvSpPr>
        <p:spPr>
          <a:xfrm>
            <a:off x="4681243" y="1772279"/>
            <a:ext cx="1723732" cy="1492716"/>
          </a:xfrm>
          <a:prstGeom prst="rect">
            <a:avLst/>
          </a:prstGeom>
          <a:noFill/>
        </p:spPr>
        <p:txBody>
          <a:bodyPr wrap="square" lIns="91440" tIns="45720" rIns="91440" bIns="45720" rtlCol="0" anchor="t">
            <a:spAutoFit/>
          </a:bodyPr>
          <a:lstStyle/>
          <a:p>
            <a:r>
              <a:rPr lang="en-US" sz="1300">
                <a:solidFill>
                  <a:schemeClr val="accent3">
                    <a:lumMod val="75000"/>
                  </a:schemeClr>
                </a:solidFill>
              </a:rPr>
              <a:t>When</a:t>
            </a:r>
            <a:r>
              <a:rPr lang="en-US" sz="1300">
                <a:solidFill>
                  <a:schemeClr val="accent3">
                    <a:lumMod val="75000"/>
                  </a:schemeClr>
                </a:solidFill>
                <a:cs typeface="Calibri"/>
              </a:rPr>
              <a:t> did the event take place? </a:t>
            </a:r>
          </a:p>
          <a:p>
            <a:r>
              <a:rPr lang="en-US" sz="1300">
                <a:solidFill>
                  <a:schemeClr val="accent6">
                    <a:lumMod val="75000"/>
                  </a:schemeClr>
                </a:solidFill>
                <a:cs typeface="Calibri"/>
              </a:rPr>
              <a:t>When did the solution to the problem occur?</a:t>
            </a:r>
            <a:r>
              <a:rPr lang="en-US" sz="1300">
                <a:cs typeface="Calibri"/>
              </a:rPr>
              <a:t> </a:t>
            </a:r>
          </a:p>
          <a:p>
            <a:r>
              <a:rPr lang="en-US" sz="1300">
                <a:solidFill>
                  <a:srgbClr val="C00000"/>
                </a:solidFill>
                <a:cs typeface="Calibri"/>
              </a:rPr>
              <a:t>When should we look for a different solution? </a:t>
            </a:r>
          </a:p>
        </p:txBody>
      </p:sp>
      <p:sp>
        <p:nvSpPr>
          <p:cNvPr id="31" name="TextBox 30">
            <a:extLst>
              <a:ext uri="{FF2B5EF4-FFF2-40B4-BE49-F238E27FC236}">
                <a16:creationId xmlns:a16="http://schemas.microsoft.com/office/drawing/2014/main" id="{D3414839-4A46-C843-A427-8BE7B1EE2284}"/>
              </a:ext>
            </a:extLst>
          </p:cNvPr>
          <p:cNvSpPr txBox="1"/>
          <p:nvPr/>
        </p:nvSpPr>
        <p:spPr>
          <a:xfrm>
            <a:off x="4556594" y="3636150"/>
            <a:ext cx="1779038" cy="1092607"/>
          </a:xfrm>
          <a:prstGeom prst="rect">
            <a:avLst/>
          </a:prstGeom>
          <a:noFill/>
        </p:spPr>
        <p:txBody>
          <a:bodyPr wrap="square" lIns="91440" tIns="45720" rIns="91440" bIns="45720" rtlCol="0" anchor="t">
            <a:spAutoFit/>
          </a:bodyPr>
          <a:lstStyle/>
          <a:p>
            <a:r>
              <a:rPr lang="en-US" sz="1300">
                <a:solidFill>
                  <a:schemeClr val="accent3">
                    <a:lumMod val="75000"/>
                  </a:schemeClr>
                </a:solidFill>
              </a:rPr>
              <a:t>How</a:t>
            </a:r>
            <a:r>
              <a:rPr lang="en-US" sz="1300">
                <a:solidFill>
                  <a:schemeClr val="accent3">
                    <a:lumMod val="75000"/>
                  </a:schemeClr>
                </a:solidFill>
                <a:cs typeface="Calibri"/>
              </a:rPr>
              <a:t> did he get a job?</a:t>
            </a:r>
          </a:p>
          <a:p>
            <a:r>
              <a:rPr lang="en-US" sz="1300">
                <a:solidFill>
                  <a:schemeClr val="accent6">
                    <a:lumMod val="75000"/>
                  </a:schemeClr>
                </a:solidFill>
                <a:cs typeface="Calibri"/>
              </a:rPr>
              <a:t>How is _________ an example of ________?  </a:t>
            </a:r>
          </a:p>
          <a:p>
            <a:r>
              <a:rPr lang="en-US" sz="1300">
                <a:solidFill>
                  <a:srgbClr val="C00000"/>
                </a:solidFill>
                <a:cs typeface="Calibri"/>
              </a:rPr>
              <a:t>How does __________ benefit us or others? </a:t>
            </a:r>
          </a:p>
        </p:txBody>
      </p:sp>
      <p:sp>
        <p:nvSpPr>
          <p:cNvPr id="32" name="TextBox 31">
            <a:extLst>
              <a:ext uri="{FF2B5EF4-FFF2-40B4-BE49-F238E27FC236}">
                <a16:creationId xmlns:a16="http://schemas.microsoft.com/office/drawing/2014/main" id="{7AECB9B1-E3CD-3540-B19F-4AFB02B701AC}"/>
              </a:ext>
            </a:extLst>
          </p:cNvPr>
          <p:cNvSpPr txBox="1"/>
          <p:nvPr/>
        </p:nvSpPr>
        <p:spPr>
          <a:xfrm>
            <a:off x="491069" y="1834747"/>
            <a:ext cx="1723732" cy="1292662"/>
          </a:xfrm>
          <a:prstGeom prst="rect">
            <a:avLst/>
          </a:prstGeom>
          <a:noFill/>
        </p:spPr>
        <p:txBody>
          <a:bodyPr wrap="square" lIns="91440" tIns="45720" rIns="91440" bIns="45720" rtlCol="0" anchor="t">
            <a:spAutoFit/>
          </a:bodyPr>
          <a:lstStyle/>
          <a:p>
            <a:r>
              <a:rPr lang="en-US" sz="1300">
                <a:solidFill>
                  <a:schemeClr val="accent3">
                    <a:lumMod val="75000"/>
                  </a:schemeClr>
                </a:solidFill>
              </a:rPr>
              <a:t>Who</a:t>
            </a:r>
            <a:r>
              <a:rPr lang="en-US" sz="1300">
                <a:solidFill>
                  <a:schemeClr val="accent3">
                    <a:lumMod val="75000"/>
                  </a:schemeClr>
                </a:solidFill>
                <a:cs typeface="Calibri"/>
              </a:rPr>
              <a:t> is responsible? </a:t>
            </a:r>
          </a:p>
          <a:p>
            <a:r>
              <a:rPr lang="en-US" sz="1300">
                <a:solidFill>
                  <a:schemeClr val="accent6">
                    <a:lumMod val="75000"/>
                  </a:schemeClr>
                </a:solidFill>
                <a:cs typeface="Calibri"/>
              </a:rPr>
              <a:t>Who can help solve the problem?</a:t>
            </a:r>
          </a:p>
          <a:p>
            <a:r>
              <a:rPr lang="en-US" sz="1300">
                <a:solidFill>
                  <a:srgbClr val="C00000"/>
                </a:solidFill>
                <a:cs typeface="Calibri"/>
              </a:rPr>
              <a:t>Who is most directly impacted by ___________? </a:t>
            </a:r>
          </a:p>
        </p:txBody>
      </p:sp>
      <p:sp>
        <p:nvSpPr>
          <p:cNvPr id="33" name="TextBox 32">
            <a:extLst>
              <a:ext uri="{FF2B5EF4-FFF2-40B4-BE49-F238E27FC236}">
                <a16:creationId xmlns:a16="http://schemas.microsoft.com/office/drawing/2014/main" id="{2E78A6BF-F64C-F243-A827-B45D2D8EA909}"/>
              </a:ext>
            </a:extLst>
          </p:cNvPr>
          <p:cNvSpPr txBox="1"/>
          <p:nvPr/>
        </p:nvSpPr>
        <p:spPr>
          <a:xfrm>
            <a:off x="2501686" y="3647051"/>
            <a:ext cx="1815220" cy="1292662"/>
          </a:xfrm>
          <a:prstGeom prst="rect">
            <a:avLst/>
          </a:prstGeom>
          <a:noFill/>
        </p:spPr>
        <p:txBody>
          <a:bodyPr wrap="square" lIns="91440" tIns="45720" rIns="91440" bIns="45720" rtlCol="0" anchor="t">
            <a:spAutoFit/>
          </a:bodyPr>
          <a:lstStyle/>
          <a:p>
            <a:r>
              <a:rPr lang="en-US" sz="1300">
                <a:solidFill>
                  <a:schemeClr val="accent3">
                    <a:lumMod val="75000"/>
                  </a:schemeClr>
                </a:solidFill>
              </a:rPr>
              <a:t>Why did ____ happen?  </a:t>
            </a:r>
            <a:endParaRPr lang="en-US">
              <a:solidFill>
                <a:schemeClr val="accent3">
                  <a:lumMod val="75000"/>
                </a:schemeClr>
              </a:solidFill>
            </a:endParaRPr>
          </a:p>
          <a:p>
            <a:r>
              <a:rPr lang="en-US" sz="1300">
                <a:solidFill>
                  <a:schemeClr val="accent6">
                    <a:lumMod val="75000"/>
                  </a:schemeClr>
                </a:solidFill>
              </a:rPr>
              <a:t>Why should people know about _______? </a:t>
            </a:r>
            <a:endParaRPr lang="en-US" sz="1300">
              <a:solidFill>
                <a:schemeClr val="accent6">
                  <a:lumMod val="75000"/>
                </a:schemeClr>
              </a:solidFill>
              <a:cs typeface="Calibri"/>
            </a:endParaRPr>
          </a:p>
          <a:p>
            <a:r>
              <a:rPr lang="en-US" sz="1300">
                <a:solidFill>
                  <a:srgbClr val="C00000"/>
                </a:solidFill>
              </a:rPr>
              <a:t>Why</a:t>
            </a:r>
            <a:r>
              <a:rPr lang="en-US" sz="1300">
                <a:solidFill>
                  <a:srgbClr val="C00000"/>
                </a:solidFill>
                <a:cs typeface="Calibri"/>
              </a:rPr>
              <a:t> is ________ important? Explain your reason. </a:t>
            </a:r>
          </a:p>
        </p:txBody>
      </p:sp>
      <p:sp>
        <p:nvSpPr>
          <p:cNvPr id="34" name="TextBox 33">
            <a:extLst>
              <a:ext uri="{FF2B5EF4-FFF2-40B4-BE49-F238E27FC236}">
                <a16:creationId xmlns:a16="http://schemas.microsoft.com/office/drawing/2014/main" id="{BDEC4815-C7E0-954A-AA73-24703D678CA1}"/>
              </a:ext>
            </a:extLst>
          </p:cNvPr>
          <p:cNvSpPr txBox="1"/>
          <p:nvPr/>
        </p:nvSpPr>
        <p:spPr>
          <a:xfrm>
            <a:off x="459983" y="3650784"/>
            <a:ext cx="1732261" cy="1492716"/>
          </a:xfrm>
          <a:prstGeom prst="rect">
            <a:avLst/>
          </a:prstGeom>
          <a:noFill/>
        </p:spPr>
        <p:txBody>
          <a:bodyPr wrap="square" lIns="91440" tIns="45720" rIns="91440" bIns="45720" rtlCol="0" anchor="t">
            <a:spAutoFit/>
          </a:bodyPr>
          <a:lstStyle/>
          <a:p>
            <a:r>
              <a:rPr lang="en-US" sz="1300">
                <a:solidFill>
                  <a:schemeClr val="accent3">
                    <a:lumMod val="75000"/>
                  </a:schemeClr>
                </a:solidFill>
              </a:rPr>
              <a:t>Where did ________ happen? </a:t>
            </a:r>
            <a:endParaRPr lang="en-US">
              <a:solidFill>
                <a:schemeClr val="accent3">
                  <a:lumMod val="75000"/>
                </a:schemeClr>
              </a:solidFill>
            </a:endParaRPr>
          </a:p>
          <a:p>
            <a:r>
              <a:rPr lang="en-US" sz="1300">
                <a:solidFill>
                  <a:schemeClr val="accent6">
                    <a:lumMod val="75000"/>
                  </a:schemeClr>
                </a:solidFill>
              </a:rPr>
              <a:t>Where have you seen a similar situation? </a:t>
            </a:r>
            <a:endParaRPr lang="en-US" sz="1300">
              <a:solidFill>
                <a:schemeClr val="accent6">
                  <a:lumMod val="75000"/>
                </a:schemeClr>
              </a:solidFill>
              <a:cs typeface="Calibri"/>
            </a:endParaRPr>
          </a:p>
          <a:p>
            <a:r>
              <a:rPr lang="en-US" sz="1300">
                <a:solidFill>
                  <a:srgbClr val="C00000"/>
                </a:solidFill>
              </a:rPr>
              <a:t>Where will we get more information about _________? </a:t>
            </a:r>
            <a:endParaRPr lang="en-US" sz="1300">
              <a:solidFill>
                <a:srgbClr val="C00000"/>
              </a:solidFill>
              <a:cs typeface="Calibri"/>
            </a:endParaRPr>
          </a:p>
        </p:txBody>
      </p:sp>
      <p:sp>
        <p:nvSpPr>
          <p:cNvPr id="18" name="Rectangle 17">
            <a:extLst>
              <a:ext uri="{FF2B5EF4-FFF2-40B4-BE49-F238E27FC236}">
                <a16:creationId xmlns:a16="http://schemas.microsoft.com/office/drawing/2014/main" id="{2F780B27-70D1-4B21-AF94-12EEB54D7206}"/>
              </a:ext>
            </a:extLst>
          </p:cNvPr>
          <p:cNvSpPr/>
          <p:nvPr/>
        </p:nvSpPr>
        <p:spPr>
          <a:xfrm>
            <a:off x="-15407" y="934431"/>
            <a:ext cx="9144001" cy="446276"/>
          </a:xfrm>
          <a:prstGeom prst="rect">
            <a:avLst/>
          </a:prstGeom>
        </p:spPr>
        <p:txBody>
          <a:bodyPr wrap="square" lIns="91440" tIns="45720" rIns="91440" bIns="45720" anchor="t">
            <a:spAutoFit/>
          </a:bodyPr>
          <a:lstStyle/>
          <a:p>
            <a:pPr algn="ctr"/>
            <a:r>
              <a:rPr lang="en-US" sz="2300" b="1">
                <a:solidFill>
                  <a:schemeClr val="accent4"/>
                </a:solidFill>
                <a:latin typeface="Tahoma"/>
                <a:ea typeface="Tahoma"/>
                <a:cs typeface="Tahoma"/>
              </a:rPr>
              <a:t>Challenge:</a:t>
            </a:r>
            <a:r>
              <a:rPr lang="en-US" sz="2300">
                <a:solidFill>
                  <a:schemeClr val="accent4"/>
                </a:solidFill>
                <a:latin typeface="Tahoma"/>
                <a:ea typeface="Tahoma"/>
                <a:cs typeface="Tahoma"/>
              </a:rPr>
              <a:t> </a:t>
            </a:r>
            <a:r>
              <a:rPr lang="en-US" sz="2300" b="1">
                <a:solidFill>
                  <a:schemeClr val="accent5"/>
                </a:solidFill>
                <a:latin typeface="Tahoma"/>
                <a:ea typeface="Tahoma"/>
                <a:cs typeface="Tahoma"/>
              </a:rPr>
              <a:t>Various reading comprehension levels</a:t>
            </a:r>
          </a:p>
        </p:txBody>
      </p:sp>
      <p:sp>
        <p:nvSpPr>
          <p:cNvPr id="19" name="Rectangle 18">
            <a:extLst>
              <a:ext uri="{FF2B5EF4-FFF2-40B4-BE49-F238E27FC236}">
                <a16:creationId xmlns:a16="http://schemas.microsoft.com/office/drawing/2014/main" id="{96AE6DB0-C1F0-4677-8356-3A4463B428C0}"/>
              </a:ext>
            </a:extLst>
          </p:cNvPr>
          <p:cNvSpPr/>
          <p:nvPr/>
        </p:nvSpPr>
        <p:spPr>
          <a:xfrm>
            <a:off x="7475561" y="2310140"/>
            <a:ext cx="766557" cy="523220"/>
          </a:xfrm>
          <a:prstGeom prst="rect">
            <a:avLst/>
          </a:prstGeom>
        </p:spPr>
        <p:txBody>
          <a:bodyPr wrap="none" lIns="91440" tIns="45720" rIns="91440" bIns="45720" anchor="t">
            <a:spAutoFit/>
          </a:bodyPr>
          <a:lstStyle/>
          <a:p>
            <a:r>
              <a:rPr lang="en-US" sz="2800" b="1" i="1">
                <a:solidFill>
                  <a:schemeClr val="accent5"/>
                </a:solidFill>
                <a:latin typeface="Tahoma"/>
                <a:ea typeface="Tahoma"/>
                <a:cs typeface="Tahoma"/>
              </a:rPr>
              <a:t>Try</a:t>
            </a:r>
            <a:endParaRPr lang="en-US" sz="2800"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22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83EBB-0637-4921-B101-301A7373C47D}"/>
              </a:ext>
            </a:extLst>
          </p:cNvPr>
          <p:cNvSpPr txBox="1"/>
          <p:nvPr/>
        </p:nvSpPr>
        <p:spPr>
          <a:xfrm>
            <a:off x="5479084" y="0"/>
            <a:ext cx="3664915" cy="400110"/>
          </a:xfrm>
          <a:prstGeom prst="rect">
            <a:avLst/>
          </a:prstGeom>
          <a:noFill/>
        </p:spPr>
        <p:txBody>
          <a:bodyPr wrap="square" lIns="91440" tIns="45720" rIns="91440" bIns="45720" rtlCol="0" anchor="t">
            <a:spAutoFit/>
          </a:bodyPr>
          <a:lstStyle/>
          <a:p>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Warm-ups, games, mingles</a:t>
            </a:r>
          </a:p>
        </p:txBody>
      </p:sp>
      <p:sp>
        <p:nvSpPr>
          <p:cNvPr id="4" name="TextBox 3">
            <a:extLst>
              <a:ext uri="{FF2B5EF4-FFF2-40B4-BE49-F238E27FC236}">
                <a16:creationId xmlns:a16="http://schemas.microsoft.com/office/drawing/2014/main" id="{CD807CE7-CCD0-4607-90EC-D7A39C32A70B}"/>
              </a:ext>
            </a:extLst>
          </p:cNvPr>
          <p:cNvSpPr txBox="1"/>
          <p:nvPr/>
        </p:nvSpPr>
        <p:spPr>
          <a:xfrm>
            <a:off x="457200" y="2011680"/>
            <a:ext cx="3339548" cy="2308324"/>
          </a:xfrm>
          <a:prstGeom prst="rect">
            <a:avLst/>
          </a:prstGeom>
          <a:noFill/>
        </p:spPr>
        <p:txBody>
          <a:bodyPr wrap="square" lIns="91440" tIns="45720" rIns="91440" bIns="45720" rtlCol="0" anchor="t">
            <a:spAutoFit/>
          </a:bodyPr>
          <a:lstStyle/>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Whole class warm-up activities and group games at the end of class. </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Mix pairs and small groups so students get to know each other. </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Use mingle activities to get students talking. </a:t>
            </a:r>
          </a:p>
        </p:txBody>
      </p:sp>
      <p:sp>
        <p:nvSpPr>
          <p:cNvPr id="7" name="Rectangle 6">
            <a:extLst>
              <a:ext uri="{FF2B5EF4-FFF2-40B4-BE49-F238E27FC236}">
                <a16:creationId xmlns:a16="http://schemas.microsoft.com/office/drawing/2014/main" id="{9C5FF4B1-77A2-934D-A960-E632FB6BE297}"/>
              </a:ext>
            </a:extLst>
          </p:cNvPr>
          <p:cNvSpPr/>
          <p:nvPr/>
        </p:nvSpPr>
        <p:spPr>
          <a:xfrm>
            <a:off x="0" y="1003014"/>
            <a:ext cx="9144001" cy="446276"/>
          </a:xfrm>
          <a:prstGeom prst="rect">
            <a:avLst/>
          </a:prstGeom>
        </p:spPr>
        <p:txBody>
          <a:bodyPr wrap="square" lIns="91440" tIns="45720" rIns="91440" bIns="45720" anchor="t">
            <a:spAutoFit/>
          </a:bodyPr>
          <a:lstStyle/>
          <a:p>
            <a:pPr algn="ctr"/>
            <a:r>
              <a:rPr lang="en-US" sz="2300" b="1">
                <a:solidFill>
                  <a:schemeClr val="accent4"/>
                </a:solidFill>
                <a:latin typeface="Tahoma"/>
                <a:ea typeface="Tahoma"/>
                <a:cs typeface="Tahoma"/>
              </a:rPr>
              <a:t>Challenge:</a:t>
            </a:r>
            <a:r>
              <a:rPr lang="en-US" sz="2300">
                <a:solidFill>
                  <a:schemeClr val="accent4"/>
                </a:solidFill>
                <a:latin typeface="Tahoma"/>
                <a:ea typeface="Tahoma"/>
                <a:cs typeface="Tahoma"/>
              </a:rPr>
              <a:t> </a:t>
            </a:r>
            <a:r>
              <a:rPr lang="en-US" sz="2300" b="1">
                <a:solidFill>
                  <a:schemeClr val="accent5"/>
                </a:solidFill>
                <a:latin typeface="Tahoma"/>
                <a:ea typeface="Tahoma"/>
                <a:cs typeface="Tahoma"/>
              </a:rPr>
              <a:t>Foster a strong classroom community </a:t>
            </a:r>
          </a:p>
        </p:txBody>
      </p:sp>
      <p:sp>
        <p:nvSpPr>
          <p:cNvPr id="8" name="Rectangle 7">
            <a:extLst>
              <a:ext uri="{FF2B5EF4-FFF2-40B4-BE49-F238E27FC236}">
                <a16:creationId xmlns:a16="http://schemas.microsoft.com/office/drawing/2014/main" id="{14517A97-815E-104D-A04A-BA0207DCC94C}"/>
              </a:ext>
            </a:extLst>
          </p:cNvPr>
          <p:cNvSpPr/>
          <p:nvPr/>
        </p:nvSpPr>
        <p:spPr>
          <a:xfrm>
            <a:off x="457200" y="1554480"/>
            <a:ext cx="766557" cy="523220"/>
          </a:xfrm>
          <a:prstGeom prst="rect">
            <a:avLst/>
          </a:prstGeom>
        </p:spPr>
        <p:txBody>
          <a:bodyPr wrap="none" lIns="91440" tIns="45720" rIns="91440" bIns="45720" anchor="t">
            <a:spAutoFit/>
          </a:bodyPr>
          <a:lstStyle/>
          <a:p>
            <a:r>
              <a:rPr lang="en-US" sz="2800" b="1" i="1">
                <a:solidFill>
                  <a:schemeClr val="accent5"/>
                </a:solidFill>
                <a:latin typeface="Tahoma"/>
                <a:ea typeface="Tahoma"/>
                <a:cs typeface="Tahoma"/>
              </a:rPr>
              <a:t>Try</a:t>
            </a:r>
            <a:endParaRPr lang="en-US" sz="2800"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Table&#10;&#10;Description automatically generated">
            <a:extLst>
              <a:ext uri="{FF2B5EF4-FFF2-40B4-BE49-F238E27FC236}">
                <a16:creationId xmlns:a16="http://schemas.microsoft.com/office/drawing/2014/main" id="{8A040BF3-2BF1-45B9-B3B5-F667681FC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279" y="1539521"/>
            <a:ext cx="4981410" cy="342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435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83EBB-0637-4921-B101-301A7373C47D}"/>
              </a:ext>
            </a:extLst>
          </p:cNvPr>
          <p:cNvSpPr txBox="1"/>
          <p:nvPr/>
        </p:nvSpPr>
        <p:spPr>
          <a:xfrm>
            <a:off x="6086246" y="-1616"/>
            <a:ext cx="3057754" cy="400110"/>
          </a:xfrm>
          <a:prstGeom prst="rect">
            <a:avLst/>
          </a:prstGeom>
          <a:noFill/>
        </p:spPr>
        <p:txBody>
          <a:bodyPr wrap="square" rtlCol="0">
            <a:spAutoFit/>
          </a:bodyPr>
          <a:lstStyle/>
          <a:p>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Self-Directed Learning </a:t>
            </a:r>
          </a:p>
        </p:txBody>
      </p:sp>
      <p:sp>
        <p:nvSpPr>
          <p:cNvPr id="4" name="TextBox 3">
            <a:extLst>
              <a:ext uri="{FF2B5EF4-FFF2-40B4-BE49-F238E27FC236}">
                <a16:creationId xmlns:a16="http://schemas.microsoft.com/office/drawing/2014/main" id="{CD807CE7-CCD0-4607-90EC-D7A39C32A70B}"/>
              </a:ext>
            </a:extLst>
          </p:cNvPr>
          <p:cNvSpPr txBox="1"/>
          <p:nvPr/>
        </p:nvSpPr>
        <p:spPr>
          <a:xfrm>
            <a:off x="344774" y="2030418"/>
            <a:ext cx="5074356" cy="2031325"/>
          </a:xfrm>
          <a:prstGeom prst="rect">
            <a:avLst/>
          </a:prstGeom>
          <a:noFill/>
        </p:spPr>
        <p:txBody>
          <a:bodyPr wrap="square" lIns="91440" tIns="45720" rIns="91440" bIns="45720" rtlCol="0" anchor="t">
            <a:spAutoFit/>
          </a:bodyPr>
          <a:lstStyle/>
          <a:p>
            <a:pPr marL="285750" indent="-285750">
              <a:buClr>
                <a:schemeClr val="accent5"/>
              </a:buClr>
              <a:buFont typeface="Arial" panose="020B0604020202020204" pitchFamily="34" charset="0"/>
              <a:buChar char="•"/>
            </a:pPr>
            <a:r>
              <a:rPr lang="en-US">
                <a:solidFill>
                  <a:schemeClr val="tx1">
                    <a:lumMod val="85000"/>
                    <a:lumOff val="15000"/>
                  </a:schemeClr>
                </a:solidFill>
                <a:latin typeface="Tahoma"/>
                <a:ea typeface="Tahoma"/>
                <a:cs typeface="Tahoma"/>
              </a:rPr>
              <a:t>Assign independent activities to students who complete work before others.</a:t>
            </a:r>
          </a:p>
          <a:p>
            <a:pPr marL="285750" indent="-285750">
              <a:buClr>
                <a:schemeClr val="accent5"/>
              </a:buClr>
              <a:buFont typeface="Arial" panose="020B0604020202020204" pitchFamily="34" charset="0"/>
              <a:buChar char="•"/>
            </a:pPr>
            <a:r>
              <a:rPr lang="en-US">
                <a:solidFill>
                  <a:schemeClr val="tx1">
                    <a:lumMod val="85000"/>
                    <a:lumOff val="15000"/>
                  </a:schemeClr>
                </a:solidFill>
                <a:latin typeface="Tahoma"/>
                <a:ea typeface="Tahoma"/>
                <a:cs typeface="Tahoma"/>
              </a:rPr>
              <a:t>Use open-ended tasks without time limits.</a:t>
            </a:r>
            <a:r>
              <a:rPr lang="en-US">
                <a:solidFill>
                  <a:schemeClr val="accent1"/>
                </a:solidFill>
                <a:latin typeface="Tahoma"/>
                <a:ea typeface="Tahoma"/>
                <a:cs typeface="Tahoma"/>
              </a:rPr>
              <a:t> </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r>
              <a:rPr lang="en-US">
                <a:solidFill>
                  <a:schemeClr val="tx1">
                    <a:lumMod val="85000"/>
                    <a:lumOff val="15000"/>
                  </a:schemeClr>
                </a:solidFill>
                <a:latin typeface="Tahoma"/>
                <a:ea typeface="Tahoma"/>
                <a:cs typeface="Tahoma"/>
              </a:rPr>
              <a:t>Students can access the </a:t>
            </a:r>
            <a:r>
              <a:rPr lang="en-US" b="1" err="1">
                <a:solidFill>
                  <a:schemeClr val="accent2"/>
                </a:solidFill>
                <a:latin typeface="Tahoma"/>
                <a:ea typeface="Tahoma"/>
                <a:cs typeface="Tahoma"/>
              </a:rPr>
              <a:t>Burlington</a:t>
            </a:r>
            <a:r>
              <a:rPr lang="en-US" b="1" err="1">
                <a:solidFill>
                  <a:schemeClr val="accent3"/>
                </a:solidFill>
                <a:latin typeface="Tahoma"/>
                <a:ea typeface="Tahoma"/>
                <a:cs typeface="Tahoma"/>
              </a:rPr>
              <a:t>English</a:t>
            </a:r>
            <a:br>
              <a:rPr lang="en-US" b="1">
                <a:latin typeface="Tahoma"/>
                <a:ea typeface="Tahoma"/>
                <a:cs typeface="Tahoma"/>
              </a:rPr>
            </a:br>
            <a:r>
              <a:rPr lang="en-US">
                <a:solidFill>
                  <a:schemeClr val="tx1">
                    <a:lumMod val="85000"/>
                    <a:lumOff val="15000"/>
                  </a:schemeClr>
                </a:solidFill>
                <a:latin typeface="Tahoma"/>
                <a:ea typeface="Tahoma"/>
                <a:cs typeface="Tahoma"/>
              </a:rPr>
              <a:t>app and work on their corresponding Student Lesson or Vocabulary Practice section. </a:t>
            </a:r>
            <a:endParaRPr lang="en-US">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2C1FEE02-CE2A-2145-A537-90C896B99334}"/>
              </a:ext>
            </a:extLst>
          </p:cNvPr>
          <p:cNvSpPr/>
          <p:nvPr/>
        </p:nvSpPr>
        <p:spPr>
          <a:xfrm>
            <a:off x="0" y="1005840"/>
            <a:ext cx="9144000" cy="461665"/>
          </a:xfrm>
          <a:prstGeom prst="rect">
            <a:avLst/>
          </a:prstGeom>
        </p:spPr>
        <p:txBody>
          <a:bodyPr wrap="square" lIns="91440" tIns="45720" rIns="91440" bIns="45720" anchor="t">
            <a:spAutoFit/>
          </a:bodyPr>
          <a:lstStyle/>
          <a:p>
            <a:pPr algn="ctr"/>
            <a:r>
              <a:rPr lang="en-US" sz="2300" b="1">
                <a:solidFill>
                  <a:schemeClr val="accent4"/>
                </a:solidFill>
                <a:latin typeface="Tahoma" panose="020B0604030504040204" pitchFamily="34" charset="0"/>
                <a:ea typeface="Tahoma" panose="020B0604030504040204" pitchFamily="34" charset="0"/>
                <a:cs typeface="Tahoma" panose="020B0604030504040204" pitchFamily="34" charset="0"/>
              </a:rPr>
              <a:t>Challenge:</a:t>
            </a:r>
            <a:r>
              <a:rPr lang="en-US" sz="230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300" b="1">
                <a:solidFill>
                  <a:schemeClr val="accent5"/>
                </a:solidFill>
                <a:latin typeface="Tahoma" panose="020B0604030504040204" pitchFamily="34" charset="0"/>
                <a:ea typeface="Tahoma" panose="020B0604030504040204" pitchFamily="34" charset="0"/>
                <a:cs typeface="Tahoma" panose="020B0604030504040204" pitchFamily="34" charset="0"/>
              </a:rPr>
              <a:t>Students finish class activities at different times</a:t>
            </a:r>
          </a:p>
        </p:txBody>
      </p:sp>
      <p:sp>
        <p:nvSpPr>
          <p:cNvPr id="7" name="Rectangle 6">
            <a:extLst>
              <a:ext uri="{FF2B5EF4-FFF2-40B4-BE49-F238E27FC236}">
                <a16:creationId xmlns:a16="http://schemas.microsoft.com/office/drawing/2014/main" id="{629877EA-F529-C14E-B34A-87FB2B7D0D43}"/>
              </a:ext>
            </a:extLst>
          </p:cNvPr>
          <p:cNvSpPr/>
          <p:nvPr/>
        </p:nvSpPr>
        <p:spPr>
          <a:xfrm>
            <a:off x="457200" y="1554480"/>
            <a:ext cx="766557" cy="523220"/>
          </a:xfrm>
          <a:prstGeom prst="rect">
            <a:avLst/>
          </a:prstGeom>
        </p:spPr>
        <p:txBody>
          <a:bodyPr wrap="none" lIns="91440" tIns="45720" rIns="91440" bIns="45720" anchor="t">
            <a:spAutoFit/>
          </a:bodyPr>
          <a:lstStyle/>
          <a:p>
            <a:r>
              <a:rPr lang="en-US" sz="2800" b="1" i="1">
                <a:solidFill>
                  <a:schemeClr val="accent5"/>
                </a:solidFill>
                <a:latin typeface="Tahoma"/>
                <a:ea typeface="Tahoma"/>
                <a:cs typeface="Tahoma"/>
              </a:rPr>
              <a:t>Try</a:t>
            </a:r>
            <a:endParaRPr lang="en-US" sz="2800"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AB6720F5-7B9E-4493-B7EA-677A80FFD02F}"/>
              </a:ext>
            </a:extLst>
          </p:cNvPr>
          <p:cNvGrpSpPr>
            <a:grpSpLocks noChangeAspect="1"/>
          </p:cNvGrpSpPr>
          <p:nvPr/>
        </p:nvGrpSpPr>
        <p:grpSpPr>
          <a:xfrm>
            <a:off x="5329921" y="1816090"/>
            <a:ext cx="3737879" cy="2468880"/>
            <a:chOff x="3357459" y="1324841"/>
            <a:chExt cx="4234552" cy="2796934"/>
          </a:xfrm>
        </p:grpSpPr>
        <p:pic>
          <p:nvPicPr>
            <p:cNvPr id="9" name="Picture 8" descr="A picture containing text, screenshot, computer&#10;&#10;Description automatically generated">
              <a:extLst>
                <a:ext uri="{FF2B5EF4-FFF2-40B4-BE49-F238E27FC236}">
                  <a16:creationId xmlns:a16="http://schemas.microsoft.com/office/drawing/2014/main" id="{E92795B5-2EB6-468D-9360-BDAE5FCE0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459" y="1550372"/>
              <a:ext cx="2429082" cy="1554480"/>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0D771CD5-CF52-4B9E-9608-F0E69F5DE6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841" y="1324841"/>
              <a:ext cx="2045170" cy="18288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3531803-143E-4ABD-9AF7-4AA447FC40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1371" y="2841615"/>
              <a:ext cx="1694633" cy="1280160"/>
            </a:xfrm>
            <a:prstGeom prst="rect">
              <a:avLst/>
            </a:prstGeom>
          </p:spPr>
        </p:pic>
        <p:pic>
          <p:nvPicPr>
            <p:cNvPr id="12" name="Picture 11" descr="A close-up of a cell phone&#10;&#10;Description automatically generated with medium confidence">
              <a:extLst>
                <a:ext uri="{FF2B5EF4-FFF2-40B4-BE49-F238E27FC236}">
                  <a16:creationId xmlns:a16="http://schemas.microsoft.com/office/drawing/2014/main" id="{0CADFD40-C387-47C4-8A5E-58A22D4BFE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3278" y="2621030"/>
              <a:ext cx="688200" cy="1280160"/>
            </a:xfrm>
            <a:prstGeom prst="rect">
              <a:avLst/>
            </a:prstGeom>
          </p:spPr>
        </p:pic>
      </p:grpSp>
    </p:spTree>
    <p:extLst>
      <p:ext uri="{BB962C8B-B14F-4D97-AF65-F5344CB8AC3E}">
        <p14:creationId xmlns:p14="http://schemas.microsoft.com/office/powerpoint/2010/main" val="318530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83EBB-0637-4921-B101-301A7373C47D}"/>
              </a:ext>
            </a:extLst>
          </p:cNvPr>
          <p:cNvSpPr txBox="1"/>
          <p:nvPr/>
        </p:nvSpPr>
        <p:spPr>
          <a:xfrm>
            <a:off x="6137452" y="0"/>
            <a:ext cx="3006547" cy="400110"/>
          </a:xfrm>
          <a:prstGeom prst="rect">
            <a:avLst/>
          </a:prstGeom>
          <a:noFill/>
        </p:spPr>
        <p:txBody>
          <a:bodyPr wrap="square" lIns="91440" tIns="45720" rIns="91440" bIns="45720" rtlCol="0" anchor="t">
            <a:spAutoFit/>
          </a:bodyPr>
          <a:lstStyle/>
          <a:p>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Theme-based Content</a:t>
            </a:r>
            <a:endParaRPr lang="en-US" sz="1400" b="1">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D807CE7-CCD0-4607-90EC-D7A39C32A70B}"/>
              </a:ext>
            </a:extLst>
          </p:cNvPr>
          <p:cNvSpPr txBox="1"/>
          <p:nvPr/>
        </p:nvSpPr>
        <p:spPr>
          <a:xfrm>
            <a:off x="457200" y="2011680"/>
            <a:ext cx="2602520" cy="1754326"/>
          </a:xfrm>
          <a:prstGeom prst="rect">
            <a:avLst/>
          </a:prstGeom>
          <a:noFill/>
        </p:spPr>
        <p:txBody>
          <a:bodyPr wrap="square" lIns="91440" tIns="45720" rIns="91440" bIns="45720" rtlCol="0" anchor="t">
            <a:spAutoFit/>
          </a:bodyPr>
          <a:lstStyle/>
          <a:p>
            <a:r>
              <a:rPr lang="en-US">
                <a:solidFill>
                  <a:schemeClr val="accent1"/>
                </a:solidFill>
                <a:latin typeface="Tahoma"/>
                <a:ea typeface="Tahoma"/>
                <a:cs typeface="Tahoma"/>
              </a:rPr>
              <a:t>Choose a curriculum that is theme-based, which keeps all students on the same topic even if they are at different levels. </a:t>
            </a:r>
            <a:endParaRPr lang="en-US">
              <a:cs typeface="Calibri"/>
            </a:endParaRPr>
          </a:p>
        </p:txBody>
      </p:sp>
      <p:sp>
        <p:nvSpPr>
          <p:cNvPr id="6" name="Rectangle 5">
            <a:extLst>
              <a:ext uri="{FF2B5EF4-FFF2-40B4-BE49-F238E27FC236}">
                <a16:creationId xmlns:a16="http://schemas.microsoft.com/office/drawing/2014/main" id="{2CA4FFE8-BEB6-1E47-BB2D-DAAC77759B61}"/>
              </a:ext>
            </a:extLst>
          </p:cNvPr>
          <p:cNvSpPr/>
          <p:nvPr/>
        </p:nvSpPr>
        <p:spPr>
          <a:xfrm>
            <a:off x="1" y="1005840"/>
            <a:ext cx="9144000" cy="461665"/>
          </a:xfrm>
          <a:prstGeom prst="rect">
            <a:avLst/>
          </a:prstGeom>
        </p:spPr>
        <p:txBody>
          <a:bodyPr wrap="square" lIns="91440" tIns="45720" rIns="91440" bIns="45720" anchor="t">
            <a:spAutoFit/>
          </a:bodyPr>
          <a:lstStyle/>
          <a:p>
            <a:pPr algn="ctr"/>
            <a:r>
              <a:rPr lang="en-US" sz="2300" b="1">
                <a:solidFill>
                  <a:schemeClr val="accent4"/>
                </a:solidFill>
                <a:latin typeface="Tahoma"/>
                <a:ea typeface="Tahoma"/>
                <a:cs typeface="Tahoma"/>
              </a:rPr>
              <a:t>Challenge:</a:t>
            </a:r>
            <a:r>
              <a:rPr lang="en-US" sz="2300">
                <a:solidFill>
                  <a:schemeClr val="accent4"/>
                </a:solidFill>
                <a:latin typeface="Tahoma"/>
                <a:ea typeface="Tahoma"/>
                <a:cs typeface="Tahoma"/>
              </a:rPr>
              <a:t> </a:t>
            </a:r>
            <a:r>
              <a:rPr lang="en-US" sz="2300" b="1">
                <a:solidFill>
                  <a:schemeClr val="accent5"/>
                </a:solidFill>
                <a:latin typeface="Tahoma"/>
                <a:ea typeface="Tahoma"/>
                <a:cs typeface="Tahoma"/>
              </a:rPr>
              <a:t>Choose a curriculum for a multilevel class </a:t>
            </a:r>
          </a:p>
        </p:txBody>
      </p:sp>
      <p:sp>
        <p:nvSpPr>
          <p:cNvPr id="7" name="Rectangle 6">
            <a:extLst>
              <a:ext uri="{FF2B5EF4-FFF2-40B4-BE49-F238E27FC236}">
                <a16:creationId xmlns:a16="http://schemas.microsoft.com/office/drawing/2014/main" id="{9E9E9572-7737-B644-870C-CD48063C9EF0}"/>
              </a:ext>
            </a:extLst>
          </p:cNvPr>
          <p:cNvSpPr/>
          <p:nvPr/>
        </p:nvSpPr>
        <p:spPr>
          <a:xfrm>
            <a:off x="457200" y="1554480"/>
            <a:ext cx="920394" cy="523220"/>
          </a:xfrm>
          <a:prstGeom prst="rect">
            <a:avLst/>
          </a:prstGeom>
        </p:spPr>
        <p:txBody>
          <a:bodyPr wrap="square" lIns="91440" tIns="45720" rIns="91440" bIns="45720" anchor="t">
            <a:spAutoFit/>
          </a:bodyPr>
          <a:lstStyle/>
          <a:p>
            <a:r>
              <a:rPr lang="en-US" sz="2800" b="1" i="1">
                <a:solidFill>
                  <a:schemeClr val="accent5"/>
                </a:solidFill>
                <a:latin typeface="Tahoma"/>
                <a:ea typeface="Tahoma"/>
                <a:cs typeface="Tahoma"/>
              </a:rPr>
              <a:t>Try</a:t>
            </a:r>
            <a:endParaRPr lang="en-US" sz="2800"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Table&#10;&#10;Description automatically generated">
            <a:extLst>
              <a:ext uri="{FF2B5EF4-FFF2-40B4-BE49-F238E27FC236}">
                <a16:creationId xmlns:a16="http://schemas.microsoft.com/office/drawing/2014/main" id="{A04D2BD0-D629-4BEF-87A6-80636CB51441}"/>
              </a:ext>
            </a:extLst>
          </p:cNvPr>
          <p:cNvPicPr>
            <a:picLocks noChangeAspect="1"/>
          </p:cNvPicPr>
          <p:nvPr/>
        </p:nvPicPr>
        <p:blipFill rotWithShape="1">
          <a:blip r:embed="rId3">
            <a:extLst>
              <a:ext uri="{28A0092B-C50C-407E-A947-70E740481C1C}">
                <a14:useLocalDpi xmlns:a14="http://schemas.microsoft.com/office/drawing/2010/main" val="0"/>
              </a:ext>
            </a:extLst>
          </a:blip>
          <a:srcRect l="1230" t="1579"/>
          <a:stretch/>
        </p:blipFill>
        <p:spPr>
          <a:xfrm>
            <a:off x="3507581" y="1528762"/>
            <a:ext cx="5199500" cy="33748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510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83EBB-0637-4921-B101-301A7373C47D}"/>
              </a:ext>
            </a:extLst>
          </p:cNvPr>
          <p:cNvSpPr txBox="1"/>
          <p:nvPr/>
        </p:nvSpPr>
        <p:spPr>
          <a:xfrm>
            <a:off x="7176210" y="0"/>
            <a:ext cx="1967789" cy="400110"/>
          </a:xfrm>
          <a:prstGeom prst="rect">
            <a:avLst/>
          </a:prstGeom>
          <a:noFill/>
        </p:spPr>
        <p:txBody>
          <a:bodyPr wrap="square" lIns="91440" tIns="45720" rIns="91440" bIns="45720" rtlCol="0" anchor="t">
            <a:spAutoFit/>
          </a:bodyPr>
          <a:lstStyle/>
          <a:p>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Learner Goals</a:t>
            </a:r>
          </a:p>
        </p:txBody>
      </p:sp>
      <p:sp>
        <p:nvSpPr>
          <p:cNvPr id="4" name="TextBox 3">
            <a:extLst>
              <a:ext uri="{FF2B5EF4-FFF2-40B4-BE49-F238E27FC236}">
                <a16:creationId xmlns:a16="http://schemas.microsoft.com/office/drawing/2014/main" id="{CD807CE7-CCD0-4607-90EC-D7A39C32A70B}"/>
              </a:ext>
            </a:extLst>
          </p:cNvPr>
          <p:cNvSpPr txBox="1"/>
          <p:nvPr/>
        </p:nvSpPr>
        <p:spPr>
          <a:xfrm>
            <a:off x="457199" y="2011680"/>
            <a:ext cx="5472113" cy="2585323"/>
          </a:xfrm>
          <a:prstGeom prst="rect">
            <a:avLst/>
          </a:prstGeom>
          <a:noFill/>
        </p:spPr>
        <p:txBody>
          <a:bodyPr wrap="square" lIns="91440" tIns="45720" rIns="91440" bIns="45720" rtlCol="0" anchor="t">
            <a:spAutoFit/>
          </a:bodyPr>
          <a:lstStyle/>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Meet with each student to learn about their individual goals. </a:t>
            </a:r>
            <a:endParaRPr lang="en-US"/>
          </a:p>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Keep track of each student's level and goals and check in with them regularly about their progress toward those goals. </a:t>
            </a:r>
          </a:p>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Keep your list of student goals handy for when you break students up into pairs or small groups. This also helps students stay accountable for their own learning. </a:t>
            </a:r>
          </a:p>
        </p:txBody>
      </p:sp>
      <p:sp>
        <p:nvSpPr>
          <p:cNvPr id="7" name="Rectangle 6">
            <a:extLst>
              <a:ext uri="{FF2B5EF4-FFF2-40B4-BE49-F238E27FC236}">
                <a16:creationId xmlns:a16="http://schemas.microsoft.com/office/drawing/2014/main" id="{2AFAD04F-7D8E-2F47-9A5B-A432EB0E08C5}"/>
              </a:ext>
            </a:extLst>
          </p:cNvPr>
          <p:cNvSpPr/>
          <p:nvPr/>
        </p:nvSpPr>
        <p:spPr>
          <a:xfrm>
            <a:off x="1" y="1005840"/>
            <a:ext cx="9144000" cy="461665"/>
          </a:xfrm>
          <a:prstGeom prst="rect">
            <a:avLst/>
          </a:prstGeom>
        </p:spPr>
        <p:txBody>
          <a:bodyPr wrap="square" lIns="91440" tIns="45720" rIns="91440" bIns="45720" anchor="t">
            <a:spAutoFit/>
          </a:bodyPr>
          <a:lstStyle/>
          <a:p>
            <a:pPr algn="ctr"/>
            <a:r>
              <a:rPr lang="en-US" sz="2300" b="1">
                <a:solidFill>
                  <a:schemeClr val="accent4"/>
                </a:solidFill>
                <a:latin typeface="Tahoma" panose="020B0604030504040204" pitchFamily="34" charset="0"/>
                <a:ea typeface="Tahoma" panose="020B0604030504040204" pitchFamily="34" charset="0"/>
                <a:cs typeface="Tahoma" panose="020B0604030504040204" pitchFamily="34" charset="0"/>
              </a:rPr>
              <a:t>Challenge:</a:t>
            </a:r>
            <a:r>
              <a:rPr lang="en-US" sz="2300">
                <a:solidFill>
                  <a:srgbClr val="A52D21"/>
                </a:solidFill>
                <a:latin typeface="Tahoma" panose="020B0604030504040204" pitchFamily="34" charset="0"/>
                <a:ea typeface="Tahoma" panose="020B0604030504040204" pitchFamily="34" charset="0"/>
                <a:cs typeface="Tahoma" panose="020B0604030504040204" pitchFamily="34" charset="0"/>
              </a:rPr>
              <a:t> </a:t>
            </a:r>
            <a:r>
              <a:rPr lang="en-US" sz="2300" b="1">
                <a:solidFill>
                  <a:schemeClr val="accent5"/>
                </a:solidFill>
                <a:latin typeface="Tahoma" panose="020B0604030504040204" pitchFamily="34" charset="0"/>
                <a:ea typeface="Tahoma" panose="020B0604030504040204" pitchFamily="34" charset="0"/>
                <a:cs typeface="Tahoma" panose="020B0604030504040204" pitchFamily="34" charset="0"/>
              </a:rPr>
              <a:t>Students have different goals</a:t>
            </a:r>
          </a:p>
        </p:txBody>
      </p:sp>
      <p:sp>
        <p:nvSpPr>
          <p:cNvPr id="8" name="Rectangle 7">
            <a:extLst>
              <a:ext uri="{FF2B5EF4-FFF2-40B4-BE49-F238E27FC236}">
                <a16:creationId xmlns:a16="http://schemas.microsoft.com/office/drawing/2014/main" id="{D765E238-029A-EF45-AF93-6B4F5A9873C8}"/>
              </a:ext>
            </a:extLst>
          </p:cNvPr>
          <p:cNvSpPr/>
          <p:nvPr/>
        </p:nvSpPr>
        <p:spPr>
          <a:xfrm>
            <a:off x="457200" y="1554480"/>
            <a:ext cx="766557" cy="954107"/>
          </a:xfrm>
          <a:prstGeom prst="rect">
            <a:avLst/>
          </a:prstGeom>
        </p:spPr>
        <p:txBody>
          <a:bodyPr wrap="none" lIns="91440" tIns="45720" rIns="91440" bIns="45720" anchor="t">
            <a:spAutoFit/>
          </a:bodyPr>
          <a:lstStyle/>
          <a:p>
            <a:r>
              <a:rPr lang="en-US" sz="2800" b="1" i="1">
                <a:solidFill>
                  <a:schemeClr val="accent5"/>
                </a:solidFill>
                <a:latin typeface="Tahoma"/>
                <a:ea typeface="Tahoma"/>
                <a:cs typeface="Tahoma"/>
              </a:rPr>
              <a:t>Try</a:t>
            </a:r>
          </a:p>
          <a:p>
            <a:endParaRPr lang="en-US" sz="2800" b="1"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Graphical user interface, table&#10;&#10;Description automatically generated with medium confidence">
            <a:extLst>
              <a:ext uri="{FF2B5EF4-FFF2-40B4-BE49-F238E27FC236}">
                <a16:creationId xmlns:a16="http://schemas.microsoft.com/office/drawing/2014/main" id="{0D8BBBBC-440A-48BD-B04F-2CD0B8A5F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463" y="2130013"/>
            <a:ext cx="3021146"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149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83EBB-0637-4921-B101-301A7373C47D}"/>
              </a:ext>
            </a:extLst>
          </p:cNvPr>
          <p:cNvSpPr txBox="1"/>
          <p:nvPr/>
        </p:nvSpPr>
        <p:spPr>
          <a:xfrm>
            <a:off x="6912864" y="1"/>
            <a:ext cx="2231135" cy="400110"/>
          </a:xfrm>
          <a:prstGeom prst="rect">
            <a:avLst/>
          </a:prstGeom>
          <a:noFill/>
        </p:spPr>
        <p:txBody>
          <a:bodyPr wrap="square" lIns="91440" tIns="45720" rIns="91440" bIns="45720" rtlCol="0" anchor="t">
            <a:spAutoFit/>
          </a:bodyPr>
          <a:lstStyle/>
          <a:p>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Large Class Size </a:t>
            </a:r>
          </a:p>
        </p:txBody>
      </p:sp>
      <p:sp>
        <p:nvSpPr>
          <p:cNvPr id="4" name="TextBox 3">
            <a:extLst>
              <a:ext uri="{FF2B5EF4-FFF2-40B4-BE49-F238E27FC236}">
                <a16:creationId xmlns:a16="http://schemas.microsoft.com/office/drawing/2014/main" id="{CD807CE7-CCD0-4607-90EC-D7A39C32A70B}"/>
              </a:ext>
            </a:extLst>
          </p:cNvPr>
          <p:cNvSpPr txBox="1"/>
          <p:nvPr/>
        </p:nvSpPr>
        <p:spPr>
          <a:xfrm>
            <a:off x="457200" y="2011680"/>
            <a:ext cx="4648200" cy="2862322"/>
          </a:xfrm>
          <a:prstGeom prst="rect">
            <a:avLst/>
          </a:prstGeom>
          <a:noFill/>
        </p:spPr>
        <p:txBody>
          <a:bodyPr wrap="square" lIns="91440" tIns="45720" rIns="91440" bIns="45720" rtlCol="0" anchor="t">
            <a:spAutoFit/>
          </a:bodyPr>
          <a:lstStyle/>
          <a:p>
            <a:pPr marL="285750" indent="-28575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Have students correct each other!  </a:t>
            </a:r>
          </a:p>
          <a:p>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r>
              <a:rPr lang="en-US" i="1">
                <a:solidFill>
                  <a:schemeClr val="accent1"/>
                </a:solidFill>
                <a:latin typeface="Tahoma" panose="020B0604030504040204" pitchFamily="34" charset="0"/>
                <a:ea typeface="Tahoma" panose="020B0604030504040204" pitchFamily="34" charset="0"/>
                <a:cs typeface="Tahoma" panose="020B0604030504040204" pitchFamily="34" charset="0"/>
              </a:rPr>
              <a:t>You can give some students the answer key and have them provide support to the others.</a:t>
            </a:r>
          </a:p>
          <a:p>
            <a:endParaRPr lang="en-US" i="1">
              <a:solidFill>
                <a:schemeClr val="accent1"/>
              </a:solidFill>
              <a:latin typeface="Tahoma" panose="020B0604030504040204" pitchFamily="34" charset="0"/>
              <a:ea typeface="Tahoma" panose="020B0604030504040204" pitchFamily="34" charset="0"/>
              <a:cs typeface="Tahoma" panose="020B0604030504040204" pitchFamily="34" charset="0"/>
            </a:endParaRPr>
          </a:p>
          <a:p>
            <a:r>
              <a:rPr lang="en-US" i="1">
                <a:solidFill>
                  <a:schemeClr val="accent1"/>
                </a:solidFill>
                <a:latin typeface="Tahoma" panose="020B0604030504040204" pitchFamily="34" charset="0"/>
                <a:ea typeface="Tahoma" panose="020B0604030504040204" pitchFamily="34" charset="0"/>
                <a:cs typeface="Tahoma" panose="020B0604030504040204" pitchFamily="34" charset="0"/>
              </a:rPr>
              <a:t>Give students two different sets of the practice materials – one with half of the answers completed, and the other with the other half. </a:t>
            </a:r>
          </a:p>
        </p:txBody>
      </p:sp>
      <p:sp>
        <p:nvSpPr>
          <p:cNvPr id="6" name="Rectangle 5">
            <a:extLst>
              <a:ext uri="{FF2B5EF4-FFF2-40B4-BE49-F238E27FC236}">
                <a16:creationId xmlns:a16="http://schemas.microsoft.com/office/drawing/2014/main" id="{D68A7DAE-83ED-8748-A1FC-F0EF6AE53B88}"/>
              </a:ext>
            </a:extLst>
          </p:cNvPr>
          <p:cNvSpPr/>
          <p:nvPr/>
        </p:nvSpPr>
        <p:spPr>
          <a:xfrm>
            <a:off x="1" y="1005840"/>
            <a:ext cx="9144000" cy="461665"/>
          </a:xfrm>
          <a:prstGeom prst="rect">
            <a:avLst/>
          </a:prstGeom>
        </p:spPr>
        <p:txBody>
          <a:bodyPr wrap="square">
            <a:spAutoFit/>
          </a:bodyPr>
          <a:lstStyle/>
          <a:p>
            <a:pPr algn="ctr"/>
            <a:r>
              <a:rPr lang="en-US" sz="2300" b="1">
                <a:solidFill>
                  <a:schemeClr val="accent4"/>
                </a:solidFill>
                <a:latin typeface="Tahoma" panose="020B0604030504040204" pitchFamily="34" charset="0"/>
                <a:ea typeface="Tahoma" panose="020B0604030504040204" pitchFamily="34" charset="0"/>
                <a:cs typeface="Tahoma" panose="020B0604030504040204" pitchFamily="34" charset="0"/>
              </a:rPr>
              <a:t>Challenge:</a:t>
            </a:r>
            <a:r>
              <a:rPr lang="en-US" sz="2300">
                <a:solidFill>
                  <a:srgbClr val="A52D21"/>
                </a:solidFill>
                <a:latin typeface="Tahoma" panose="020B0604030504040204" pitchFamily="34" charset="0"/>
                <a:ea typeface="Tahoma" panose="020B0604030504040204" pitchFamily="34" charset="0"/>
                <a:cs typeface="Tahoma" panose="020B0604030504040204" pitchFamily="34" charset="0"/>
              </a:rPr>
              <a:t> </a:t>
            </a:r>
            <a:r>
              <a:rPr lang="en-US" sz="2300" b="1">
                <a:solidFill>
                  <a:schemeClr val="accent5"/>
                </a:solidFill>
                <a:latin typeface="Tahoma" panose="020B0604030504040204" pitchFamily="34" charset="0"/>
                <a:ea typeface="Tahoma" panose="020B0604030504040204" pitchFamily="34" charset="0"/>
                <a:cs typeface="Tahoma" panose="020B0604030504040204" pitchFamily="34" charset="0"/>
              </a:rPr>
              <a:t>The struggle of helping everyone at once!</a:t>
            </a:r>
          </a:p>
        </p:txBody>
      </p:sp>
      <p:sp>
        <p:nvSpPr>
          <p:cNvPr id="8" name="Rectangle 7">
            <a:extLst>
              <a:ext uri="{FF2B5EF4-FFF2-40B4-BE49-F238E27FC236}">
                <a16:creationId xmlns:a16="http://schemas.microsoft.com/office/drawing/2014/main" id="{60FC0BB4-BEF2-CD40-BFE6-F9198D7E8468}"/>
              </a:ext>
            </a:extLst>
          </p:cNvPr>
          <p:cNvSpPr/>
          <p:nvPr/>
        </p:nvSpPr>
        <p:spPr>
          <a:xfrm>
            <a:off x="457200" y="1554480"/>
            <a:ext cx="766557" cy="523220"/>
          </a:xfrm>
          <a:prstGeom prst="rect">
            <a:avLst/>
          </a:prstGeom>
        </p:spPr>
        <p:txBody>
          <a:bodyPr wrap="none" lIns="91440" tIns="45720" rIns="91440" bIns="45720" anchor="t">
            <a:spAutoFit/>
          </a:bodyPr>
          <a:lstStyle/>
          <a:p>
            <a:r>
              <a:rPr lang="en-US" sz="2800" b="1" i="1">
                <a:solidFill>
                  <a:schemeClr val="accent5"/>
                </a:solidFill>
                <a:latin typeface="Tahoma"/>
                <a:ea typeface="Tahoma"/>
                <a:cs typeface="Tahoma"/>
              </a:rPr>
              <a:t>Try</a:t>
            </a:r>
            <a:endParaRPr lang="en-US" sz="2800"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 group of men looking at a computer&#10;&#10;Description automatically generated with medium confidence">
            <a:extLst>
              <a:ext uri="{FF2B5EF4-FFF2-40B4-BE49-F238E27FC236}">
                <a16:creationId xmlns:a16="http://schemas.microsoft.com/office/drawing/2014/main" id="{0736F5AC-0394-402A-B137-14C472ECF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246" y="1668780"/>
            <a:ext cx="3703666" cy="2468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35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07CE7-CCD0-4607-90EC-D7A39C32A70B}"/>
              </a:ext>
            </a:extLst>
          </p:cNvPr>
          <p:cNvSpPr txBox="1"/>
          <p:nvPr/>
        </p:nvSpPr>
        <p:spPr>
          <a:xfrm>
            <a:off x="457200" y="2011680"/>
            <a:ext cx="7208044" cy="2862322"/>
          </a:xfrm>
          <a:prstGeom prst="rect">
            <a:avLst/>
          </a:prstGeom>
          <a:noFill/>
        </p:spPr>
        <p:txBody>
          <a:bodyPr wrap="square" lIns="91440" tIns="45720" rIns="91440" bIns="45720" rtlCol="0" anchor="t">
            <a:spAutoFit/>
          </a:bodyPr>
          <a:lstStyle/>
          <a:p>
            <a:r>
              <a:rPr lang="en-US" b="1">
                <a:solidFill>
                  <a:schemeClr val="accent5"/>
                </a:solidFill>
                <a:latin typeface="Tahoma" panose="020B0604030504040204" pitchFamily="34" charset="0"/>
                <a:ea typeface="Tahoma" panose="020B0604030504040204" pitchFamily="34" charset="0"/>
                <a:cs typeface="Tahoma" panose="020B0604030504040204" pitchFamily="34" charset="0"/>
              </a:rPr>
              <a:t>In-Person Ideas:</a:t>
            </a: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Write students’ names on popsicle sticks. Put them in a coffee mug. When it’s time to ask a question, pull one out at random. </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Set a short timer for</a:t>
            </a:r>
            <a:r>
              <a:rPr lang="en-US" i="1">
                <a:solidFill>
                  <a:schemeClr val="accent1"/>
                </a:solidFill>
                <a:latin typeface="Tahoma"/>
                <a:ea typeface="Tahoma"/>
                <a:cs typeface="Tahoma"/>
              </a:rPr>
              <a:t> think time</a:t>
            </a:r>
            <a:r>
              <a:rPr lang="en-US">
                <a:solidFill>
                  <a:schemeClr val="accent1"/>
                </a:solidFill>
                <a:latin typeface="Tahoma"/>
                <a:ea typeface="Tahoma"/>
                <a:cs typeface="Tahoma"/>
              </a:rPr>
              <a:t>. When the timer goes off, students can respond all at once.</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CD7D19"/>
              </a:buClr>
              <a:buFont typeface="Arial" panose="020B0604020202020204" pitchFamily="34" charset="0"/>
              <a:buChar char="•"/>
            </a:pPr>
            <a:endParaRPr lang="en-US">
              <a:solidFill>
                <a:schemeClr val="accent1"/>
              </a:solidFill>
              <a:latin typeface="Tahoma"/>
              <a:ea typeface="Tahoma"/>
              <a:cs typeface="Tahoma"/>
            </a:endParaRPr>
          </a:p>
          <a:p>
            <a:r>
              <a:rPr lang="en-US" b="1">
                <a:solidFill>
                  <a:schemeClr val="accent5"/>
                </a:solidFill>
                <a:latin typeface="Tahoma"/>
                <a:ea typeface="Tahoma"/>
                <a:cs typeface="Tahoma"/>
              </a:rPr>
              <a:t>Virtual Idea:</a:t>
            </a:r>
            <a:r>
              <a:rPr lang="en-US">
                <a:solidFill>
                  <a:schemeClr val="accent5"/>
                </a:solidFill>
                <a:latin typeface="Tahoma"/>
                <a:ea typeface="Tahoma"/>
                <a:cs typeface="Tahoma"/>
              </a:rPr>
              <a:t> </a:t>
            </a:r>
          </a:p>
          <a:p>
            <a:pPr marL="285750" indent="-285750">
              <a:buClr>
                <a:schemeClr val="accent5"/>
              </a:buClr>
              <a:buFont typeface="Arial"/>
              <a:buChar char="•"/>
            </a:pPr>
            <a:r>
              <a:rPr lang="en-US">
                <a:solidFill>
                  <a:schemeClr val="accent1"/>
                </a:solidFill>
                <a:latin typeface="Tahoma"/>
                <a:ea typeface="Tahoma"/>
                <a:cs typeface="Tahoma"/>
              </a:rPr>
              <a:t>Waterfall method. Before asking your question, tell students to type their answer in the chat, but wait until you give the go-ahead to click “send.”</a:t>
            </a:r>
            <a:endParaRPr lang="en-US">
              <a:solidFill>
                <a:schemeClr val="accent1"/>
              </a:solidFill>
              <a:cs typeface="Calibri"/>
            </a:endParaRPr>
          </a:p>
        </p:txBody>
      </p:sp>
      <p:sp>
        <p:nvSpPr>
          <p:cNvPr id="11" name="Rectangle 10">
            <a:extLst>
              <a:ext uri="{FF2B5EF4-FFF2-40B4-BE49-F238E27FC236}">
                <a16:creationId xmlns:a16="http://schemas.microsoft.com/office/drawing/2014/main" id="{D13D87BB-1EE1-8E47-8B56-CA4AA4ADDA47}"/>
              </a:ext>
            </a:extLst>
          </p:cNvPr>
          <p:cNvSpPr/>
          <p:nvPr/>
        </p:nvSpPr>
        <p:spPr>
          <a:xfrm>
            <a:off x="1" y="1005840"/>
            <a:ext cx="9144000" cy="461665"/>
          </a:xfrm>
          <a:prstGeom prst="rect">
            <a:avLst/>
          </a:prstGeom>
        </p:spPr>
        <p:txBody>
          <a:bodyPr wrap="square" lIns="91440" tIns="45720" rIns="91440" bIns="45720" anchor="t">
            <a:spAutoFit/>
          </a:bodyPr>
          <a:lstStyle/>
          <a:p>
            <a:pPr algn="ctr"/>
            <a:r>
              <a:rPr lang="en-US" sz="2300" b="1">
                <a:solidFill>
                  <a:schemeClr val="accent4"/>
                </a:solidFill>
                <a:latin typeface="Tahoma"/>
                <a:ea typeface="Tahoma"/>
                <a:cs typeface="Tahoma"/>
              </a:rPr>
              <a:t>Challenge:</a:t>
            </a:r>
            <a:r>
              <a:rPr lang="en-US" sz="2300">
                <a:solidFill>
                  <a:schemeClr val="accent4"/>
                </a:solidFill>
                <a:latin typeface="Tahoma"/>
                <a:ea typeface="Tahoma"/>
                <a:cs typeface="Tahoma"/>
              </a:rPr>
              <a:t> </a:t>
            </a:r>
            <a:r>
              <a:rPr lang="en-US" sz="2300" b="1">
                <a:solidFill>
                  <a:schemeClr val="accent5"/>
                </a:solidFill>
                <a:latin typeface="Tahoma"/>
                <a:ea typeface="Tahoma"/>
                <a:cs typeface="Tahoma"/>
              </a:rPr>
              <a:t>Higher-level students answer questions first</a:t>
            </a:r>
          </a:p>
        </p:txBody>
      </p:sp>
      <p:sp>
        <p:nvSpPr>
          <p:cNvPr id="13" name="Rectangle 12">
            <a:extLst>
              <a:ext uri="{FF2B5EF4-FFF2-40B4-BE49-F238E27FC236}">
                <a16:creationId xmlns:a16="http://schemas.microsoft.com/office/drawing/2014/main" id="{C731FFCF-D465-2E47-B83C-6A58BE8A0FE4}"/>
              </a:ext>
            </a:extLst>
          </p:cNvPr>
          <p:cNvSpPr/>
          <p:nvPr/>
        </p:nvSpPr>
        <p:spPr>
          <a:xfrm>
            <a:off x="457200" y="1554480"/>
            <a:ext cx="766557" cy="523220"/>
          </a:xfrm>
          <a:prstGeom prst="rect">
            <a:avLst/>
          </a:prstGeom>
        </p:spPr>
        <p:txBody>
          <a:bodyPr wrap="none" lIns="91440" tIns="45720" rIns="91440" bIns="45720" anchor="t">
            <a:spAutoFit/>
          </a:bodyPr>
          <a:lstStyle/>
          <a:p>
            <a:r>
              <a:rPr lang="en-US" sz="2800" b="1" i="1">
                <a:solidFill>
                  <a:schemeClr val="accent5"/>
                </a:solidFill>
                <a:latin typeface="Tahoma"/>
                <a:ea typeface="Tahoma"/>
                <a:cs typeface="Tahoma"/>
              </a:rPr>
              <a:t>Try</a:t>
            </a:r>
            <a:endParaRPr lang="en-US" sz="2800" i="1">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88C62BB7-11D2-4AA9-A09C-92BAD11C1EA5}"/>
              </a:ext>
            </a:extLst>
          </p:cNvPr>
          <p:cNvSpPr txBox="1">
            <a:spLocks/>
          </p:cNvSpPr>
          <p:nvPr/>
        </p:nvSpPr>
        <p:spPr>
          <a:xfrm>
            <a:off x="5683910" y="0"/>
            <a:ext cx="3460089" cy="4616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Create equal opportunity!</a:t>
            </a:r>
          </a:p>
        </p:txBody>
      </p:sp>
    </p:spTree>
    <p:extLst>
      <p:ext uri="{BB962C8B-B14F-4D97-AF65-F5344CB8AC3E}">
        <p14:creationId xmlns:p14="http://schemas.microsoft.com/office/powerpoint/2010/main" val="174562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678B68-E7DC-3241-B1DD-CCE61D5F68BB}"/>
              </a:ext>
            </a:extLst>
          </p:cNvPr>
          <p:cNvSpPr/>
          <p:nvPr/>
        </p:nvSpPr>
        <p:spPr>
          <a:xfrm>
            <a:off x="753988" y="1709680"/>
            <a:ext cx="3379303" cy="2123658"/>
          </a:xfrm>
          <a:prstGeom prst="rect">
            <a:avLst/>
          </a:prstGeom>
        </p:spPr>
        <p:txBody>
          <a:bodyPr wrap="square">
            <a:spAutoFit/>
          </a:bodyPr>
          <a:lstStyle/>
          <a:p>
            <a:pPr algn="ctr"/>
            <a:r>
              <a:rPr lang="en-US" sz="4400" b="1">
                <a:solidFill>
                  <a:schemeClr val="accent4"/>
                </a:solidFill>
                <a:latin typeface="Tahoma"/>
                <a:ea typeface="Open Sans"/>
                <a:cs typeface="Open Sans"/>
              </a:rPr>
              <a:t>Station Rotation Model</a:t>
            </a:r>
            <a:endParaRPr lang="en-US" sz="4400" b="1">
              <a:solidFill>
                <a:schemeClr val="accent4"/>
              </a:solidFill>
            </a:endParaRPr>
          </a:p>
        </p:txBody>
      </p:sp>
      <p:grpSp>
        <p:nvGrpSpPr>
          <p:cNvPr id="3" name="Group 2">
            <a:extLst>
              <a:ext uri="{FF2B5EF4-FFF2-40B4-BE49-F238E27FC236}">
                <a16:creationId xmlns:a16="http://schemas.microsoft.com/office/drawing/2014/main" id="{01C702DA-AB0E-402C-A7F1-260F33B5FEC0}"/>
              </a:ext>
            </a:extLst>
          </p:cNvPr>
          <p:cNvGrpSpPr/>
          <p:nvPr/>
        </p:nvGrpSpPr>
        <p:grpSpPr>
          <a:xfrm>
            <a:off x="4133291" y="840677"/>
            <a:ext cx="4510805" cy="4245408"/>
            <a:chOff x="4133291" y="840677"/>
            <a:chExt cx="4510805" cy="4245408"/>
          </a:xfrm>
        </p:grpSpPr>
        <p:pic>
          <p:nvPicPr>
            <p:cNvPr id="7" name="Picture 6">
              <a:extLst>
                <a:ext uri="{FF2B5EF4-FFF2-40B4-BE49-F238E27FC236}">
                  <a16:creationId xmlns:a16="http://schemas.microsoft.com/office/drawing/2014/main" id="{9FC05FAF-8F2E-4785-9927-5119DA0AA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833" y="1259855"/>
              <a:ext cx="1559249" cy="1554480"/>
            </a:xfrm>
            <a:prstGeom prst="rect">
              <a:avLst/>
            </a:prstGeom>
          </p:spPr>
        </p:pic>
        <p:pic>
          <p:nvPicPr>
            <p:cNvPr id="9" name="Picture 8">
              <a:extLst>
                <a:ext uri="{FF2B5EF4-FFF2-40B4-BE49-F238E27FC236}">
                  <a16:creationId xmlns:a16="http://schemas.microsoft.com/office/drawing/2014/main" id="{C031390A-FDD7-44CB-A077-353905D0B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044" y="2748114"/>
              <a:ext cx="1554480" cy="1554480"/>
            </a:xfrm>
            <a:prstGeom prst="rect">
              <a:avLst/>
            </a:prstGeom>
          </p:spPr>
        </p:pic>
        <p:pic>
          <p:nvPicPr>
            <p:cNvPr id="10" name="Picture 9">
              <a:extLst>
                <a:ext uri="{FF2B5EF4-FFF2-40B4-BE49-F238E27FC236}">
                  <a16:creationId xmlns:a16="http://schemas.microsoft.com/office/drawing/2014/main" id="{246BF4EA-7144-4310-862E-C3BE2DF74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9616" y="1259855"/>
              <a:ext cx="1554480" cy="1554480"/>
            </a:xfrm>
            <a:prstGeom prst="rect">
              <a:avLst/>
            </a:prstGeom>
          </p:spPr>
        </p:pic>
        <p:pic>
          <p:nvPicPr>
            <p:cNvPr id="11" name="Picture 10">
              <a:extLst>
                <a:ext uri="{FF2B5EF4-FFF2-40B4-BE49-F238E27FC236}">
                  <a16:creationId xmlns:a16="http://schemas.microsoft.com/office/drawing/2014/main" id="{6F80B5CF-2919-4A8D-8440-FBBE69BEA8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8336" y="3257285"/>
              <a:ext cx="1111530" cy="1828800"/>
            </a:xfrm>
            <a:prstGeom prst="rect">
              <a:avLst/>
            </a:prstGeom>
          </p:spPr>
        </p:pic>
        <p:sp>
          <p:nvSpPr>
            <p:cNvPr id="14" name="TextBox 13">
              <a:extLst>
                <a:ext uri="{FF2B5EF4-FFF2-40B4-BE49-F238E27FC236}">
                  <a16:creationId xmlns:a16="http://schemas.microsoft.com/office/drawing/2014/main" id="{40D1E9B8-41FE-48D6-8713-CB4CCDDFC174}"/>
                </a:ext>
              </a:extLst>
            </p:cNvPr>
            <p:cNvSpPr txBox="1"/>
            <p:nvPr/>
          </p:nvSpPr>
          <p:spPr>
            <a:xfrm>
              <a:off x="5401306" y="864072"/>
              <a:ext cx="980139" cy="461665"/>
            </a:xfrm>
            <a:prstGeom prst="rect">
              <a:avLst/>
            </a:prstGeom>
            <a:noFill/>
          </p:spPr>
          <p:txBody>
            <a:bodyPr wrap="square" rtlCol="0">
              <a:spAutoFit/>
            </a:bodyPr>
            <a:lstStyle/>
            <a:p>
              <a:pPr algn="ctr"/>
              <a:r>
                <a:rPr lang="en-US" sz="1200">
                  <a:solidFill>
                    <a:schemeClr val="accent2"/>
                  </a:solidFill>
                  <a:latin typeface="Tahoma" panose="020B0604030504040204" pitchFamily="34" charset="0"/>
                  <a:ea typeface="Tahoma" panose="020B0604030504040204" pitchFamily="34" charset="0"/>
                  <a:cs typeface="Tahoma" panose="020B0604030504040204" pitchFamily="34" charset="0"/>
                </a:rPr>
                <a:t>Online Instruction</a:t>
              </a:r>
            </a:p>
          </p:txBody>
        </p:sp>
        <p:sp>
          <p:nvSpPr>
            <p:cNvPr id="15" name="TextBox 14">
              <a:extLst>
                <a:ext uri="{FF2B5EF4-FFF2-40B4-BE49-F238E27FC236}">
                  <a16:creationId xmlns:a16="http://schemas.microsoft.com/office/drawing/2014/main" id="{24D2A832-C39E-4603-9775-D9C3900BC092}"/>
                </a:ext>
              </a:extLst>
            </p:cNvPr>
            <p:cNvSpPr txBox="1"/>
            <p:nvPr/>
          </p:nvSpPr>
          <p:spPr>
            <a:xfrm>
              <a:off x="7265318" y="840677"/>
              <a:ext cx="1203076" cy="461665"/>
            </a:xfrm>
            <a:prstGeom prst="rect">
              <a:avLst/>
            </a:prstGeom>
            <a:noFill/>
          </p:spPr>
          <p:txBody>
            <a:bodyPr wrap="square" rtlCol="0">
              <a:spAutoFit/>
            </a:bodyPr>
            <a:lstStyle/>
            <a:p>
              <a:pPr algn="ctr"/>
              <a:r>
                <a:rPr lang="en-US" sz="1200">
                  <a:solidFill>
                    <a:schemeClr val="accent2"/>
                  </a:solidFill>
                  <a:latin typeface="Tahoma" panose="020B0604030504040204" pitchFamily="34" charset="0"/>
                  <a:ea typeface="Tahoma" panose="020B0604030504040204" pitchFamily="34" charset="0"/>
                  <a:cs typeface="Tahoma" panose="020B0604030504040204" pitchFamily="34" charset="0"/>
                </a:rPr>
                <a:t>Teacher-led Instruction</a:t>
              </a:r>
            </a:p>
          </p:txBody>
        </p:sp>
        <p:sp>
          <p:nvSpPr>
            <p:cNvPr id="16" name="TextBox 15">
              <a:extLst>
                <a:ext uri="{FF2B5EF4-FFF2-40B4-BE49-F238E27FC236}">
                  <a16:creationId xmlns:a16="http://schemas.microsoft.com/office/drawing/2014/main" id="{9A0C4A30-7A0F-4FD6-9532-109D13047805}"/>
                </a:ext>
              </a:extLst>
            </p:cNvPr>
            <p:cNvSpPr txBox="1"/>
            <p:nvPr/>
          </p:nvSpPr>
          <p:spPr>
            <a:xfrm>
              <a:off x="6028146" y="4302594"/>
              <a:ext cx="1708406" cy="461665"/>
            </a:xfrm>
            <a:prstGeom prst="rect">
              <a:avLst/>
            </a:prstGeom>
            <a:noFill/>
          </p:spPr>
          <p:txBody>
            <a:bodyPr wrap="square" rtlCol="0">
              <a:spAutoFit/>
            </a:bodyPr>
            <a:lstStyle/>
            <a:p>
              <a:pPr algn="ctr"/>
              <a:r>
                <a:rPr lang="en-US" sz="1200">
                  <a:solidFill>
                    <a:schemeClr val="accent2"/>
                  </a:solidFill>
                  <a:latin typeface="Tahoma" panose="020B0604030504040204" pitchFamily="34" charset="0"/>
                  <a:ea typeface="Tahoma" panose="020B0604030504040204" pitchFamily="34" charset="0"/>
                  <a:cs typeface="Tahoma" panose="020B0604030504040204" pitchFamily="34" charset="0"/>
                </a:rPr>
                <a:t>Collaborative Activities and Stations </a:t>
              </a:r>
            </a:p>
          </p:txBody>
        </p:sp>
        <p:sp>
          <p:nvSpPr>
            <p:cNvPr id="17" name="TextBox 16">
              <a:extLst>
                <a:ext uri="{FF2B5EF4-FFF2-40B4-BE49-F238E27FC236}">
                  <a16:creationId xmlns:a16="http://schemas.microsoft.com/office/drawing/2014/main" id="{CA8F8527-7B87-472A-932D-9AE2ED67C106}"/>
                </a:ext>
              </a:extLst>
            </p:cNvPr>
            <p:cNvSpPr txBox="1"/>
            <p:nvPr/>
          </p:nvSpPr>
          <p:spPr>
            <a:xfrm>
              <a:off x="4133291" y="2909008"/>
              <a:ext cx="1297232" cy="276999"/>
            </a:xfrm>
            <a:prstGeom prst="rect">
              <a:avLst/>
            </a:prstGeom>
            <a:noFill/>
          </p:spPr>
          <p:txBody>
            <a:bodyPr wrap="square" lIns="91440" tIns="45720" rIns="91440" bIns="45720" rtlCol="0" anchor="t">
              <a:spAutoFit/>
            </a:bodyPr>
            <a:lstStyle/>
            <a:p>
              <a:pPr algn="ctr"/>
              <a:r>
                <a:rPr lang="en-US" sz="1200">
                  <a:solidFill>
                    <a:schemeClr val="accent2"/>
                  </a:solidFill>
                  <a:latin typeface="Tahoma"/>
                  <a:ea typeface="Tahoma"/>
                  <a:cs typeface="Tahoma"/>
                </a:rPr>
                <a:t>Floating Teacher</a:t>
              </a:r>
            </a:p>
          </p:txBody>
        </p:sp>
        <p:pic>
          <p:nvPicPr>
            <p:cNvPr id="19" name="Picture 18">
              <a:extLst>
                <a:ext uri="{FF2B5EF4-FFF2-40B4-BE49-F238E27FC236}">
                  <a16:creationId xmlns:a16="http://schemas.microsoft.com/office/drawing/2014/main" id="{E5FA85CF-F4AC-4554-B2DF-C83B74D638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6551816" y="1268909"/>
              <a:ext cx="661067" cy="320040"/>
            </a:xfrm>
            <a:prstGeom prst="rect">
              <a:avLst/>
            </a:prstGeom>
          </p:spPr>
        </p:pic>
        <p:pic>
          <p:nvPicPr>
            <p:cNvPr id="20" name="Picture 19">
              <a:extLst>
                <a:ext uri="{FF2B5EF4-FFF2-40B4-BE49-F238E27FC236}">
                  <a16:creationId xmlns:a16="http://schemas.microsoft.com/office/drawing/2014/main" id="{CC7F5310-7190-4382-82FC-3906308B0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415080">
              <a:off x="7535524" y="2971869"/>
              <a:ext cx="661067" cy="320040"/>
            </a:xfrm>
            <a:prstGeom prst="rect">
              <a:avLst/>
            </a:prstGeom>
          </p:spPr>
        </p:pic>
        <p:pic>
          <p:nvPicPr>
            <p:cNvPr id="21" name="Picture 20">
              <a:extLst>
                <a:ext uri="{FF2B5EF4-FFF2-40B4-BE49-F238E27FC236}">
                  <a16:creationId xmlns:a16="http://schemas.microsoft.com/office/drawing/2014/main" id="{35BD2F35-D6BE-4846-A263-188DAB9E77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372551">
              <a:off x="5507035" y="2951788"/>
              <a:ext cx="661067" cy="320040"/>
            </a:xfrm>
            <a:prstGeom prst="rect">
              <a:avLst/>
            </a:prstGeom>
          </p:spPr>
        </p:pic>
      </p:grpSp>
    </p:spTree>
    <p:extLst>
      <p:ext uri="{BB962C8B-B14F-4D97-AF65-F5344CB8AC3E}">
        <p14:creationId xmlns:p14="http://schemas.microsoft.com/office/powerpoint/2010/main" val="381920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E0395A-1BCD-40F5-8995-D2263B48CF37}"/>
              </a:ext>
            </a:extLst>
          </p:cNvPr>
          <p:cNvSpPr>
            <a:spLocks noGrp="1"/>
          </p:cNvSpPr>
          <p:nvPr>
            <p:ph idx="4294967295"/>
          </p:nvPr>
        </p:nvSpPr>
        <p:spPr>
          <a:xfrm>
            <a:off x="0" y="1200150"/>
            <a:ext cx="8229600" cy="3394075"/>
          </a:xfrm>
        </p:spPr>
        <p:txBody>
          <a:bodyPr vert="horz" lIns="91440" tIns="45720" rIns="91440" bIns="45720" rtlCol="0" anchor="t">
            <a:normAutofit/>
          </a:bodyPr>
          <a:lstStyle/>
          <a:p>
            <a:endParaRPr lang="en-US"/>
          </a:p>
          <a:p>
            <a:endParaRPr lang="en-US">
              <a:cs typeface="Calibri"/>
            </a:endParaRPr>
          </a:p>
          <a:p>
            <a:endParaRPr lang="en-US">
              <a:cs typeface="Calibri"/>
            </a:endParaRPr>
          </a:p>
        </p:txBody>
      </p:sp>
      <p:sp>
        <p:nvSpPr>
          <p:cNvPr id="7" name="Rectangle 6">
            <a:extLst>
              <a:ext uri="{FF2B5EF4-FFF2-40B4-BE49-F238E27FC236}">
                <a16:creationId xmlns:a16="http://schemas.microsoft.com/office/drawing/2014/main" id="{989123C7-6320-1E46-913E-2114F9D69530}"/>
              </a:ext>
            </a:extLst>
          </p:cNvPr>
          <p:cNvSpPr/>
          <p:nvPr/>
        </p:nvSpPr>
        <p:spPr>
          <a:xfrm>
            <a:off x="5117267" y="1848475"/>
            <a:ext cx="3379303" cy="1446550"/>
          </a:xfrm>
          <a:prstGeom prst="rect">
            <a:avLst/>
          </a:prstGeom>
        </p:spPr>
        <p:txBody>
          <a:bodyPr wrap="square">
            <a:spAutoFit/>
          </a:bodyPr>
          <a:lstStyle/>
          <a:p>
            <a:pPr algn="ctr"/>
            <a:r>
              <a:rPr lang="en-US" sz="4400" b="1">
                <a:solidFill>
                  <a:schemeClr val="accent4"/>
                </a:solidFill>
                <a:latin typeface="Tahoma"/>
                <a:ea typeface="Open Sans"/>
                <a:cs typeface="Open Sans"/>
              </a:rPr>
              <a:t>Lab Rotations</a:t>
            </a:r>
            <a:endParaRPr lang="en-US" sz="4400" b="1">
              <a:solidFill>
                <a:schemeClr val="accent4"/>
              </a:solidFill>
            </a:endParaRPr>
          </a:p>
        </p:txBody>
      </p:sp>
      <p:grpSp>
        <p:nvGrpSpPr>
          <p:cNvPr id="5" name="Group 4">
            <a:extLst>
              <a:ext uri="{FF2B5EF4-FFF2-40B4-BE49-F238E27FC236}">
                <a16:creationId xmlns:a16="http://schemas.microsoft.com/office/drawing/2014/main" id="{53527FE6-3B38-4C6D-AA58-8BDC99279E87}"/>
              </a:ext>
            </a:extLst>
          </p:cNvPr>
          <p:cNvGrpSpPr/>
          <p:nvPr/>
        </p:nvGrpSpPr>
        <p:grpSpPr>
          <a:xfrm>
            <a:off x="592817" y="1012805"/>
            <a:ext cx="3897404" cy="4086572"/>
            <a:chOff x="407073" y="1012805"/>
            <a:chExt cx="3897404" cy="4086572"/>
          </a:xfrm>
        </p:grpSpPr>
        <p:pic>
          <p:nvPicPr>
            <p:cNvPr id="8" name="Picture 7">
              <a:extLst>
                <a:ext uri="{FF2B5EF4-FFF2-40B4-BE49-F238E27FC236}">
                  <a16:creationId xmlns:a16="http://schemas.microsoft.com/office/drawing/2014/main" id="{C98B0837-5656-460B-9998-51ED7EDB1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604842" flipH="1">
              <a:off x="3529711" y="2909543"/>
              <a:ext cx="661067" cy="320040"/>
            </a:xfrm>
            <a:prstGeom prst="rect">
              <a:avLst/>
            </a:prstGeom>
          </p:spPr>
        </p:pic>
        <p:pic>
          <p:nvPicPr>
            <p:cNvPr id="9" name="Picture 8">
              <a:extLst>
                <a:ext uri="{FF2B5EF4-FFF2-40B4-BE49-F238E27FC236}">
                  <a16:creationId xmlns:a16="http://schemas.microsoft.com/office/drawing/2014/main" id="{EB990287-4CB7-4227-9BED-AB54B3A94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626" y="1474470"/>
              <a:ext cx="1549728" cy="1554480"/>
            </a:xfrm>
            <a:prstGeom prst="rect">
              <a:avLst/>
            </a:prstGeom>
          </p:spPr>
        </p:pic>
        <p:pic>
          <p:nvPicPr>
            <p:cNvPr id="10" name="Picture 9">
              <a:extLst>
                <a:ext uri="{FF2B5EF4-FFF2-40B4-BE49-F238E27FC236}">
                  <a16:creationId xmlns:a16="http://schemas.microsoft.com/office/drawing/2014/main" id="{B92A7370-DF0B-49F5-9935-DFFF392F6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626" y="3083702"/>
              <a:ext cx="1549728" cy="1554480"/>
            </a:xfrm>
            <a:prstGeom prst="rect">
              <a:avLst/>
            </a:prstGeom>
          </p:spPr>
        </p:pic>
        <p:pic>
          <p:nvPicPr>
            <p:cNvPr id="11" name="Picture 10">
              <a:extLst>
                <a:ext uri="{FF2B5EF4-FFF2-40B4-BE49-F238E27FC236}">
                  <a16:creationId xmlns:a16="http://schemas.microsoft.com/office/drawing/2014/main" id="{BE099941-4579-4B2D-9564-858337501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073" y="3083702"/>
              <a:ext cx="1554480" cy="1554480"/>
            </a:xfrm>
            <a:prstGeom prst="rect">
              <a:avLst/>
            </a:prstGeom>
          </p:spPr>
        </p:pic>
        <p:pic>
          <p:nvPicPr>
            <p:cNvPr id="13" name="Picture 12">
              <a:extLst>
                <a:ext uri="{FF2B5EF4-FFF2-40B4-BE49-F238E27FC236}">
                  <a16:creationId xmlns:a16="http://schemas.microsoft.com/office/drawing/2014/main" id="{0B1BB85F-4DF1-4659-B2C8-4B18B90BF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904" y="4296164"/>
              <a:ext cx="661067" cy="320040"/>
            </a:xfrm>
            <a:prstGeom prst="rect">
              <a:avLst/>
            </a:prstGeom>
          </p:spPr>
        </p:pic>
        <p:sp>
          <p:nvSpPr>
            <p:cNvPr id="14" name="TextBox 13">
              <a:extLst>
                <a:ext uri="{FF2B5EF4-FFF2-40B4-BE49-F238E27FC236}">
                  <a16:creationId xmlns:a16="http://schemas.microsoft.com/office/drawing/2014/main" id="{934D1C77-2503-4F53-BD78-616424C9A4CC}"/>
                </a:ext>
              </a:extLst>
            </p:cNvPr>
            <p:cNvSpPr txBox="1"/>
            <p:nvPr/>
          </p:nvSpPr>
          <p:spPr>
            <a:xfrm>
              <a:off x="2162101" y="1012805"/>
              <a:ext cx="2142376" cy="461665"/>
            </a:xfrm>
            <a:prstGeom prst="rect">
              <a:avLst/>
            </a:prstGeom>
            <a:noFill/>
          </p:spPr>
          <p:txBody>
            <a:bodyPr wrap="square" lIns="91440" tIns="45720" rIns="91440" bIns="45720" rtlCol="0" anchor="t">
              <a:spAutoFit/>
            </a:bodyPr>
            <a:lstStyle/>
            <a:p>
              <a:pPr algn="ctr"/>
              <a:r>
                <a:rPr lang="en-US" sz="1200">
                  <a:solidFill>
                    <a:schemeClr val="accent2"/>
                  </a:solidFill>
                  <a:latin typeface="Tahoma"/>
                  <a:ea typeface="Tahoma"/>
                  <a:cs typeface="Tahoma"/>
                </a:rPr>
                <a:t>Direct Instruction:</a:t>
              </a:r>
            </a:p>
            <a:p>
              <a:pPr algn="ctr"/>
              <a:r>
                <a:rPr lang="en-US" sz="1200">
                  <a:solidFill>
                    <a:schemeClr val="accent2"/>
                  </a:solidFill>
                  <a:latin typeface="Tahoma"/>
                  <a:ea typeface="Tahoma"/>
                  <a:cs typeface="Tahoma"/>
                </a:rPr>
                <a:t>Core English Language</a:t>
              </a:r>
              <a:endParaRPr lang="en-US" sz="120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00121853-4732-4DB4-8B1D-250853340E48}"/>
                </a:ext>
              </a:extLst>
            </p:cNvPr>
            <p:cNvSpPr txBox="1"/>
            <p:nvPr/>
          </p:nvSpPr>
          <p:spPr>
            <a:xfrm>
              <a:off x="474790" y="4637712"/>
              <a:ext cx="1419043" cy="461665"/>
            </a:xfrm>
            <a:prstGeom prst="rect">
              <a:avLst/>
            </a:prstGeom>
            <a:noFill/>
          </p:spPr>
          <p:txBody>
            <a:bodyPr wrap="none" lIns="91440" tIns="45720" rIns="91440" bIns="45720" rtlCol="0" anchor="t">
              <a:spAutoFit/>
            </a:bodyPr>
            <a:lstStyle/>
            <a:p>
              <a:pPr algn="ctr"/>
              <a:r>
                <a:rPr lang="en-US" sz="1200">
                  <a:solidFill>
                    <a:schemeClr val="accent2"/>
                  </a:solidFill>
                  <a:latin typeface="Tahoma"/>
                  <a:ea typeface="Tahoma"/>
                  <a:cs typeface="Tahoma"/>
                </a:rPr>
                <a:t>Direct Instruction:</a:t>
              </a:r>
            </a:p>
            <a:p>
              <a:pPr algn="ctr"/>
              <a:r>
                <a:rPr lang="en-US" sz="1200">
                  <a:solidFill>
                    <a:schemeClr val="accent2"/>
                  </a:solidFill>
                  <a:latin typeface="Tahoma"/>
                  <a:ea typeface="Tahoma"/>
                  <a:cs typeface="Tahoma"/>
                </a:rPr>
                <a:t>Career/IET </a:t>
              </a:r>
              <a:endParaRPr lang="en-US" sz="120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998BCA4-797C-4B14-B0E7-517C55F61ED7}"/>
                </a:ext>
              </a:extLst>
            </p:cNvPr>
            <p:cNvSpPr txBox="1"/>
            <p:nvPr/>
          </p:nvSpPr>
          <p:spPr>
            <a:xfrm>
              <a:off x="2572659" y="4635183"/>
              <a:ext cx="1141659" cy="276999"/>
            </a:xfrm>
            <a:prstGeom prst="rect">
              <a:avLst/>
            </a:prstGeom>
            <a:noFill/>
          </p:spPr>
          <p:txBody>
            <a:bodyPr wrap="none" lIns="91440" tIns="45720" rIns="91440" bIns="45720" rtlCol="0" anchor="t">
              <a:spAutoFit/>
            </a:bodyPr>
            <a:lstStyle/>
            <a:p>
              <a:pPr algn="ctr"/>
              <a:r>
                <a:rPr lang="en-US" sz="1200">
                  <a:solidFill>
                    <a:schemeClr val="accent2"/>
                  </a:solidFill>
                  <a:latin typeface="Tahoma"/>
                  <a:ea typeface="Tahoma"/>
                  <a:cs typeface="Tahoma"/>
                </a:rPr>
                <a:t>Computer Lab</a:t>
              </a:r>
            </a:p>
          </p:txBody>
        </p:sp>
      </p:grpSp>
    </p:spTree>
    <p:extLst>
      <p:ext uri="{BB962C8B-B14F-4D97-AF65-F5344CB8AC3E}">
        <p14:creationId xmlns:p14="http://schemas.microsoft.com/office/powerpoint/2010/main" val="353999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4221-D859-403B-974F-9E57FC02B125}"/>
              </a:ext>
            </a:extLst>
          </p:cNvPr>
          <p:cNvSpPr>
            <a:spLocks noGrp="1"/>
          </p:cNvSpPr>
          <p:nvPr>
            <p:ph type="title" idx="4294967295"/>
          </p:nvPr>
        </p:nvSpPr>
        <p:spPr>
          <a:xfrm>
            <a:off x="4754880" y="1005840"/>
            <a:ext cx="4271962" cy="857250"/>
          </a:xfrm>
        </p:spPr>
        <p:txBody>
          <a:bodyPr>
            <a:normAutofit/>
          </a:bodyPr>
          <a:lstStyle/>
          <a:p>
            <a:pPr algn="l"/>
            <a:r>
              <a:rPr lang="en-US" sz="4000" b="1">
                <a:solidFill>
                  <a:srgbClr val="A52D21"/>
                </a:solidFill>
                <a:latin typeface="Tahoma"/>
                <a:ea typeface="Open Sans"/>
                <a:cs typeface="Open Sans"/>
              </a:rPr>
              <a:t>Agenda</a:t>
            </a:r>
            <a:endParaRPr lang="en-US" sz="4000" b="1">
              <a:solidFill>
                <a:srgbClr val="C00000"/>
              </a:solidFill>
            </a:endParaRPr>
          </a:p>
        </p:txBody>
      </p:sp>
      <p:sp>
        <p:nvSpPr>
          <p:cNvPr id="3" name="Content Placeholder 2">
            <a:extLst>
              <a:ext uri="{FF2B5EF4-FFF2-40B4-BE49-F238E27FC236}">
                <a16:creationId xmlns:a16="http://schemas.microsoft.com/office/drawing/2014/main" id="{0A077AC4-72AB-4F5E-8D48-567B7702D5F5}"/>
              </a:ext>
            </a:extLst>
          </p:cNvPr>
          <p:cNvSpPr>
            <a:spLocks noGrp="1"/>
          </p:cNvSpPr>
          <p:nvPr>
            <p:ph idx="4294967295"/>
          </p:nvPr>
        </p:nvSpPr>
        <p:spPr>
          <a:xfrm>
            <a:off x="4754880" y="2011680"/>
            <a:ext cx="4297362" cy="2506662"/>
          </a:xfrm>
        </p:spPr>
        <p:txBody>
          <a:bodyPr vert="horz" lIns="91440" tIns="45720" rIns="91440" bIns="45720" rtlCol="0" anchor="t">
            <a:normAutofit lnSpcReduction="10000"/>
          </a:bodyPr>
          <a:lstStyle/>
          <a:p>
            <a:pPr>
              <a:buClr>
                <a:schemeClr val="accent5"/>
              </a:buClr>
            </a:pPr>
            <a:r>
              <a:rPr lang="en-US" sz="1800">
                <a:solidFill>
                  <a:schemeClr val="accent1"/>
                </a:solidFill>
                <a:latin typeface="Tahoma"/>
                <a:ea typeface="Tahoma"/>
                <a:cs typeface="Tahoma"/>
              </a:rPr>
              <a:t>Open Discussion </a:t>
            </a:r>
            <a:endParaRPr lang="en-US">
              <a:solidFill>
                <a:schemeClr val="accent1"/>
              </a:solidFill>
              <a:latin typeface="Tahoma"/>
              <a:ea typeface="Tahoma"/>
              <a:cs typeface="Tahoma"/>
            </a:endParaRPr>
          </a:p>
          <a:p>
            <a:pPr>
              <a:buClr>
                <a:schemeClr val="accent5"/>
              </a:buClr>
            </a:pPr>
            <a:r>
              <a:rPr lang="en-US" sz="1800">
                <a:solidFill>
                  <a:schemeClr val="accent1"/>
                </a:solidFill>
                <a:latin typeface="Tahoma"/>
                <a:ea typeface="Tahoma"/>
                <a:cs typeface="Tahoma"/>
              </a:rPr>
              <a:t>Deep Dive into Multilevel Classes</a:t>
            </a:r>
          </a:p>
          <a:p>
            <a:pPr>
              <a:buClr>
                <a:schemeClr val="accent5"/>
              </a:buClr>
            </a:pPr>
            <a:r>
              <a:rPr lang="en-US" sz="1800">
                <a:solidFill>
                  <a:schemeClr val="accent1"/>
                </a:solidFill>
                <a:latin typeface="Tahoma"/>
                <a:ea typeface="Tahoma"/>
                <a:cs typeface="Tahoma"/>
              </a:rPr>
              <a:t>Advantages and Challenges of a Multilevel Classroom</a:t>
            </a:r>
          </a:p>
          <a:p>
            <a:pPr>
              <a:buClr>
                <a:schemeClr val="accent5"/>
              </a:buClr>
            </a:pPr>
            <a:r>
              <a:rPr lang="en-US" sz="1800">
                <a:solidFill>
                  <a:schemeClr val="accent1"/>
                </a:solidFill>
                <a:latin typeface="Tahoma"/>
                <a:ea typeface="Tahoma"/>
                <a:cs typeface="Tahoma"/>
              </a:rPr>
              <a:t>Let's Talk Solutions! </a:t>
            </a:r>
          </a:p>
          <a:p>
            <a:pPr>
              <a:buClr>
                <a:schemeClr val="accent5"/>
              </a:buClr>
            </a:pPr>
            <a:r>
              <a:rPr lang="en-US" sz="1800">
                <a:solidFill>
                  <a:schemeClr val="accent1"/>
                </a:solidFill>
                <a:latin typeface="Tahoma"/>
                <a:ea typeface="Tahoma"/>
                <a:cs typeface="Tahoma"/>
              </a:rPr>
              <a:t>Classroom Models</a:t>
            </a:r>
          </a:p>
          <a:p>
            <a:pPr>
              <a:buClr>
                <a:schemeClr val="accent5"/>
              </a:buClr>
            </a:pPr>
            <a:r>
              <a:rPr lang="en-US" sz="1800">
                <a:solidFill>
                  <a:schemeClr val="accent1"/>
                </a:solidFill>
                <a:latin typeface="Tahoma"/>
                <a:ea typeface="Tahoma"/>
                <a:cs typeface="Tahoma"/>
              </a:rPr>
              <a:t>Breakout Activity</a:t>
            </a:r>
          </a:p>
          <a:p>
            <a:pPr>
              <a:buClr>
                <a:schemeClr val="accent5"/>
              </a:buClr>
            </a:pPr>
            <a:r>
              <a:rPr lang="en-US" sz="1800">
                <a:solidFill>
                  <a:schemeClr val="accent1"/>
                </a:solidFill>
                <a:latin typeface="Tahoma" panose="020B0604030504040204" pitchFamily="34" charset="0"/>
                <a:ea typeface="Tahoma" panose="020B0604030504040204" pitchFamily="34" charset="0"/>
                <a:cs typeface="Tahoma" panose="020B0604030504040204" pitchFamily="34" charset="0"/>
              </a:rPr>
              <a:t>Now You!</a:t>
            </a:r>
          </a:p>
          <a:p>
            <a:pPr>
              <a:buClr>
                <a:schemeClr val="accent5"/>
              </a:buClr>
            </a:pPr>
            <a:endParaRPr lang="en-US" sz="180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buClr>
                <a:schemeClr val="accent5"/>
              </a:buClr>
            </a:pPr>
            <a:endParaRPr lang="en-US" sz="180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buClr>
                <a:schemeClr val="accent5"/>
              </a:buClr>
            </a:pPr>
            <a:endParaRPr lang="en-US" sz="140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buClr>
                <a:schemeClr val="accent5"/>
              </a:buClr>
            </a:pPr>
            <a:endParaRPr lang="en-US" sz="140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buClr>
                <a:schemeClr val="accent5"/>
              </a:buClr>
            </a:pPr>
            <a:endParaRPr lang="en-US" sz="140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phic 6" descr="Watch outline">
            <a:extLst>
              <a:ext uri="{FF2B5EF4-FFF2-40B4-BE49-F238E27FC236}">
                <a16:creationId xmlns:a16="http://schemas.microsoft.com/office/drawing/2014/main" id="{A469F8D8-518A-4A90-9C13-A74280FB8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80000">
            <a:off x="2894742" y="2821371"/>
            <a:ext cx="914400" cy="914400"/>
          </a:xfrm>
          <a:prstGeom prst="rect">
            <a:avLst/>
          </a:prstGeom>
        </p:spPr>
      </p:pic>
      <p:pic>
        <p:nvPicPr>
          <p:cNvPr id="8" name="Graphic 8" descr="Clipboard outline">
            <a:extLst>
              <a:ext uri="{FF2B5EF4-FFF2-40B4-BE49-F238E27FC236}">
                <a16:creationId xmlns:a16="http://schemas.microsoft.com/office/drawing/2014/main" id="{3898341B-3124-4DB4-B980-C3F171253D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6242" y="1499245"/>
            <a:ext cx="2134168" cy="2125638"/>
          </a:xfrm>
          <a:prstGeom prst="rect">
            <a:avLst/>
          </a:prstGeom>
        </p:spPr>
      </p:pic>
      <p:pic>
        <p:nvPicPr>
          <p:cNvPr id="9" name="Graphic 9" descr="Coffee outline">
            <a:extLst>
              <a:ext uri="{FF2B5EF4-FFF2-40B4-BE49-F238E27FC236}">
                <a16:creationId xmlns:a16="http://schemas.microsoft.com/office/drawing/2014/main" id="{045FEDFA-3764-478D-8DC2-819A04356C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8968" y="2668702"/>
            <a:ext cx="1741795" cy="1741795"/>
          </a:xfrm>
          <a:prstGeom prst="rect">
            <a:avLst/>
          </a:prstGeom>
        </p:spPr>
      </p:pic>
    </p:spTree>
    <p:extLst>
      <p:ext uri="{BB962C8B-B14F-4D97-AF65-F5344CB8AC3E}">
        <p14:creationId xmlns:p14="http://schemas.microsoft.com/office/powerpoint/2010/main" val="245967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240A4-949A-4B97-893F-C2A3C5C5A3C7}"/>
              </a:ext>
            </a:extLst>
          </p:cNvPr>
          <p:cNvSpPr>
            <a:spLocks noGrp="1"/>
          </p:cNvSpPr>
          <p:nvPr>
            <p:ph idx="4294967295"/>
          </p:nvPr>
        </p:nvSpPr>
        <p:spPr>
          <a:xfrm>
            <a:off x="478766" y="2286431"/>
            <a:ext cx="6561138" cy="934711"/>
          </a:xfrm>
        </p:spPr>
        <p:txBody>
          <a:bodyPr vert="horz" lIns="91440" tIns="45720" rIns="91440" bIns="45720" rtlCol="0" anchor="t">
            <a:normAutofit/>
          </a:bodyPr>
          <a:lstStyle/>
          <a:p>
            <a:pPr>
              <a:buClr>
                <a:schemeClr val="accent5"/>
              </a:buClr>
            </a:pPr>
            <a:r>
              <a:rPr lang="en-US" sz="1800">
                <a:solidFill>
                  <a:schemeClr val="accent1"/>
                </a:solidFill>
                <a:latin typeface="Tahoma" panose="020B0604030504040204" pitchFamily="34" charset="0"/>
                <a:ea typeface="Tahoma" panose="020B0604030504040204" pitchFamily="34" charset="0"/>
                <a:cs typeface="Tahoma" panose="020B0604030504040204" pitchFamily="34" charset="0"/>
              </a:rPr>
              <a:t>Do you have support staff that help in class? </a:t>
            </a:r>
          </a:p>
          <a:p>
            <a:pPr>
              <a:buClr>
                <a:schemeClr val="accent5"/>
              </a:buClr>
            </a:pPr>
            <a:r>
              <a:rPr lang="en-US" sz="1800">
                <a:solidFill>
                  <a:schemeClr val="accent1"/>
                </a:solidFill>
                <a:latin typeface="Tahoma" panose="020B0604030504040204" pitchFamily="34" charset="0"/>
                <a:ea typeface="Tahoma" panose="020B0604030504040204" pitchFamily="34" charset="0"/>
                <a:cs typeface="Tahoma" panose="020B0604030504040204" pitchFamily="34" charset="0"/>
              </a:rPr>
              <a:t>How do you use support staff in your classroom?</a:t>
            </a:r>
          </a:p>
        </p:txBody>
      </p:sp>
      <p:sp>
        <p:nvSpPr>
          <p:cNvPr id="7" name="Rectangle 6">
            <a:extLst>
              <a:ext uri="{FF2B5EF4-FFF2-40B4-BE49-F238E27FC236}">
                <a16:creationId xmlns:a16="http://schemas.microsoft.com/office/drawing/2014/main" id="{A81265F2-DA74-CF4B-B254-066BABBD0441}"/>
              </a:ext>
            </a:extLst>
          </p:cNvPr>
          <p:cNvSpPr/>
          <p:nvPr/>
        </p:nvSpPr>
        <p:spPr>
          <a:xfrm>
            <a:off x="218066" y="1153247"/>
            <a:ext cx="6555398" cy="1077218"/>
          </a:xfrm>
          <a:prstGeom prst="rect">
            <a:avLst/>
          </a:prstGeom>
        </p:spPr>
        <p:txBody>
          <a:bodyPr wrap="square" lIns="91440" tIns="45720" rIns="91440" bIns="45720" anchor="t">
            <a:spAutoFit/>
          </a:bodyPr>
          <a:lstStyle/>
          <a:p>
            <a:pPr algn="ctr"/>
            <a:r>
              <a:rPr lang="en-US" sz="3200" b="1">
                <a:solidFill>
                  <a:schemeClr val="accent4"/>
                </a:solidFill>
                <a:latin typeface="Tahoma"/>
                <a:ea typeface="Open Sans"/>
                <a:cs typeface="Open Sans"/>
              </a:rPr>
              <a:t>Volunteers, Classroom Aides </a:t>
            </a:r>
          </a:p>
          <a:p>
            <a:pPr algn="ctr"/>
            <a:r>
              <a:rPr lang="en-US" sz="3200" b="1">
                <a:solidFill>
                  <a:schemeClr val="accent4"/>
                </a:solidFill>
                <a:latin typeface="Tahoma"/>
                <a:ea typeface="Open Sans"/>
                <a:cs typeface="Open Sans"/>
              </a:rPr>
              <a:t>&amp; Teaching Assistants</a:t>
            </a:r>
            <a:endParaRPr lang="en-US" sz="3200" b="1">
              <a:solidFill>
                <a:schemeClr val="accent4"/>
              </a:solidFill>
            </a:endParaRPr>
          </a:p>
        </p:txBody>
      </p:sp>
      <p:sp>
        <p:nvSpPr>
          <p:cNvPr id="8" name="Title 1">
            <a:extLst>
              <a:ext uri="{FF2B5EF4-FFF2-40B4-BE49-F238E27FC236}">
                <a16:creationId xmlns:a16="http://schemas.microsoft.com/office/drawing/2014/main" id="{B9573874-EF4F-44AD-895B-863E70D35B6E}"/>
              </a:ext>
            </a:extLst>
          </p:cNvPr>
          <p:cNvSpPr txBox="1">
            <a:spLocks/>
          </p:cNvSpPr>
          <p:nvPr/>
        </p:nvSpPr>
        <p:spPr>
          <a:xfrm>
            <a:off x="8002828" y="-1"/>
            <a:ext cx="1141171" cy="38039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Discuss</a:t>
            </a:r>
          </a:p>
        </p:txBody>
      </p:sp>
      <p:sp>
        <p:nvSpPr>
          <p:cNvPr id="10" name="Rounded Rectangular Callout 9">
            <a:extLst>
              <a:ext uri="{FF2B5EF4-FFF2-40B4-BE49-F238E27FC236}">
                <a16:creationId xmlns:a16="http://schemas.microsoft.com/office/drawing/2014/main" id="{68B63F92-A3A2-804E-961E-5848DBEFA2A8}"/>
              </a:ext>
            </a:extLst>
          </p:cNvPr>
          <p:cNvSpPr/>
          <p:nvPr/>
        </p:nvSpPr>
        <p:spPr>
          <a:xfrm>
            <a:off x="6837246" y="1518402"/>
            <a:ext cx="1615858" cy="1102290"/>
          </a:xfrm>
          <a:prstGeom prst="wedgeRoundRectCallou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Turn and discuss. </a:t>
            </a:r>
          </a:p>
        </p:txBody>
      </p:sp>
    </p:spTree>
    <p:extLst>
      <p:ext uri="{BB962C8B-B14F-4D97-AF65-F5344CB8AC3E}">
        <p14:creationId xmlns:p14="http://schemas.microsoft.com/office/powerpoint/2010/main" val="398219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0A7C6-CFBA-40FD-8A2E-ECC71A53E15C}"/>
              </a:ext>
            </a:extLst>
          </p:cNvPr>
          <p:cNvSpPr>
            <a:spLocks noGrp="1"/>
          </p:cNvSpPr>
          <p:nvPr>
            <p:ph idx="4294967295"/>
          </p:nvPr>
        </p:nvSpPr>
        <p:spPr>
          <a:xfrm>
            <a:off x="-4042019" y="-78487"/>
            <a:ext cx="3864593" cy="2880223"/>
          </a:xfrm>
        </p:spPr>
        <p:txBody>
          <a:bodyPr vert="horz" lIns="91440" tIns="45720" rIns="91440" bIns="45720" rtlCol="0" anchor="t">
            <a:noAutofit/>
          </a:bodyPr>
          <a:lstStyle/>
          <a:p>
            <a:endPar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FD0DD5B5-4732-F345-A8CF-6380E5F8E6AE}"/>
              </a:ext>
            </a:extLst>
          </p:cNvPr>
          <p:cNvSpPr/>
          <p:nvPr/>
        </p:nvSpPr>
        <p:spPr>
          <a:xfrm>
            <a:off x="0" y="989450"/>
            <a:ext cx="9144000" cy="584775"/>
          </a:xfrm>
          <a:prstGeom prst="rect">
            <a:avLst/>
          </a:prstGeom>
        </p:spPr>
        <p:txBody>
          <a:bodyPr wrap="square" lIns="91440" tIns="45720" rIns="91440" bIns="45720" anchor="t">
            <a:spAutoFit/>
          </a:bodyPr>
          <a:lstStyle/>
          <a:p>
            <a:pPr algn="ctr"/>
            <a:r>
              <a:rPr lang="en-US" sz="3200" b="1">
                <a:solidFill>
                  <a:schemeClr val="accent4"/>
                </a:solidFill>
                <a:latin typeface="Tahoma"/>
                <a:ea typeface="Open Sans"/>
                <a:cs typeface="Open Sans"/>
              </a:rPr>
              <a:t>Table Talk</a:t>
            </a:r>
            <a:endParaRPr lang="en-US"/>
          </a:p>
        </p:txBody>
      </p:sp>
      <p:sp>
        <p:nvSpPr>
          <p:cNvPr id="5" name="Content Placeholder 2">
            <a:extLst>
              <a:ext uri="{FF2B5EF4-FFF2-40B4-BE49-F238E27FC236}">
                <a16:creationId xmlns:a16="http://schemas.microsoft.com/office/drawing/2014/main" id="{2D073C05-9A32-EE62-BA8D-83F9A542F77D}"/>
              </a:ext>
            </a:extLst>
          </p:cNvPr>
          <p:cNvSpPr txBox="1">
            <a:spLocks/>
          </p:cNvSpPr>
          <p:nvPr/>
        </p:nvSpPr>
        <p:spPr>
          <a:xfrm>
            <a:off x="499070" y="1874677"/>
            <a:ext cx="6948536" cy="288022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5"/>
              </a:buClr>
            </a:pPr>
            <a:r>
              <a:rPr lang="en-US" sz="2200">
                <a:solidFill>
                  <a:schemeClr val="accent1"/>
                </a:solidFill>
                <a:latin typeface="Tahoma"/>
                <a:ea typeface="Tahoma"/>
                <a:cs typeface="Tahoma"/>
              </a:rPr>
              <a:t>We are going to take </a:t>
            </a:r>
            <a:r>
              <a:rPr lang="en-US" sz="2200" b="1">
                <a:solidFill>
                  <a:schemeClr val="accent1"/>
                </a:solidFill>
                <a:latin typeface="Tahoma"/>
                <a:ea typeface="Tahoma"/>
                <a:cs typeface="Tahoma"/>
              </a:rPr>
              <a:t>10 minutes </a:t>
            </a:r>
            <a:r>
              <a:rPr lang="en-US" sz="2200">
                <a:solidFill>
                  <a:schemeClr val="accent1"/>
                </a:solidFill>
                <a:latin typeface="Tahoma"/>
                <a:ea typeface="Tahoma"/>
                <a:cs typeface="Tahoma"/>
              </a:rPr>
              <a:t>to look at a </a:t>
            </a:r>
            <a:r>
              <a:rPr lang="en-US" sz="2200" b="1" err="1">
                <a:solidFill>
                  <a:schemeClr val="accent2"/>
                </a:solidFill>
                <a:latin typeface="Tahoma"/>
                <a:ea typeface="Tahoma"/>
                <a:cs typeface="Tahoma"/>
              </a:rPr>
              <a:t>Burlington</a:t>
            </a:r>
            <a:r>
              <a:rPr lang="en-US" sz="2200" b="1" err="1">
                <a:solidFill>
                  <a:schemeClr val="accent3"/>
                </a:solidFill>
                <a:latin typeface="Tahoma"/>
                <a:ea typeface="Tahoma"/>
                <a:cs typeface="Tahoma"/>
              </a:rPr>
              <a:t>Core</a:t>
            </a:r>
            <a:r>
              <a:rPr lang="en-US" sz="2200">
                <a:solidFill>
                  <a:schemeClr val="accent1"/>
                </a:solidFill>
                <a:latin typeface="Tahoma"/>
                <a:ea typeface="Tahoma"/>
                <a:cs typeface="Tahoma"/>
              </a:rPr>
              <a:t> In-Class Lesson. </a:t>
            </a:r>
          </a:p>
          <a:p>
            <a:pPr>
              <a:spcBef>
                <a:spcPts val="0"/>
              </a:spcBef>
              <a:buClr>
                <a:schemeClr val="accent5"/>
              </a:buClr>
            </a:pPr>
            <a:r>
              <a:rPr lang="en-US" sz="2200" b="1">
                <a:solidFill>
                  <a:schemeClr val="accent1"/>
                </a:solidFill>
                <a:latin typeface="Tahoma"/>
                <a:ea typeface="Tahoma"/>
                <a:cs typeface="Tahoma"/>
              </a:rPr>
              <a:t>Discuss </a:t>
            </a:r>
            <a:r>
              <a:rPr lang="en-US" sz="2200">
                <a:solidFill>
                  <a:schemeClr val="accent1"/>
                </a:solidFill>
                <a:latin typeface="Tahoma"/>
                <a:ea typeface="Tahoma"/>
                <a:cs typeface="Tahoma"/>
              </a:rPr>
              <a:t>how you would differentiate this reading activity for:</a:t>
            </a:r>
            <a:endParaRPr lang="en-US" sz="2200">
              <a:solidFill>
                <a:schemeClr val="accent1"/>
              </a:solidFill>
              <a:ea typeface="+mn-lt"/>
              <a:cs typeface="+mn-lt"/>
            </a:endParaRPr>
          </a:p>
          <a:p>
            <a:pPr lvl="1">
              <a:spcBef>
                <a:spcPts val="0"/>
              </a:spcBef>
              <a:buClr>
                <a:schemeClr val="accent5"/>
              </a:buClr>
              <a:buFont typeface="Wingdings" panose="020B0604020202020204" pitchFamily="34" charset="0"/>
              <a:buChar char="ü"/>
            </a:pPr>
            <a:r>
              <a:rPr lang="en-US" sz="2200">
                <a:solidFill>
                  <a:srgbClr val="A42C20"/>
                </a:solidFill>
                <a:latin typeface="Tahoma"/>
                <a:ea typeface="Tahoma"/>
                <a:cs typeface="Tahoma"/>
              </a:rPr>
              <a:t>beginning </a:t>
            </a:r>
            <a:endParaRPr lang="en-US" sz="2200">
              <a:ea typeface="+mn-lt"/>
              <a:cs typeface="+mn-lt"/>
            </a:endParaRPr>
          </a:p>
          <a:p>
            <a:pPr lvl="1">
              <a:spcBef>
                <a:spcPts val="0"/>
              </a:spcBef>
              <a:buClr>
                <a:schemeClr val="accent5"/>
              </a:buClr>
              <a:buFont typeface="Wingdings" panose="020B0604020202020204" pitchFamily="34" charset="0"/>
              <a:buChar char="ü"/>
            </a:pPr>
            <a:r>
              <a:rPr lang="en-US" sz="2200">
                <a:solidFill>
                  <a:srgbClr val="A42C20"/>
                </a:solidFill>
                <a:latin typeface="Tahoma"/>
                <a:ea typeface="Tahoma"/>
                <a:cs typeface="Tahoma"/>
              </a:rPr>
              <a:t>intermediate </a:t>
            </a:r>
            <a:endParaRPr lang="en-US" sz="2200">
              <a:ea typeface="+mn-lt"/>
              <a:cs typeface="+mn-lt"/>
            </a:endParaRPr>
          </a:p>
          <a:p>
            <a:pPr lvl="1">
              <a:spcBef>
                <a:spcPts val="0"/>
              </a:spcBef>
              <a:buClr>
                <a:schemeClr val="accent5"/>
              </a:buClr>
              <a:buFont typeface="Wingdings" panose="020B0604020202020204" pitchFamily="34" charset="0"/>
              <a:buChar char="ü"/>
            </a:pPr>
            <a:r>
              <a:rPr lang="en-US" sz="2200">
                <a:solidFill>
                  <a:srgbClr val="A42C20"/>
                </a:solidFill>
                <a:latin typeface="Tahoma"/>
                <a:ea typeface="Tahoma"/>
                <a:cs typeface="Tahoma"/>
              </a:rPr>
              <a:t>and advanced-level students</a:t>
            </a:r>
            <a:endParaRPr lang="en-US" sz="2200">
              <a:cs typeface="Calibri"/>
            </a:endParaRPr>
          </a:p>
          <a:p>
            <a:pPr marL="0" indent="0">
              <a:buClr>
                <a:schemeClr val="accent5"/>
              </a:buClr>
              <a:buNone/>
            </a:pPr>
            <a:endParaRPr lang="en-US" sz="220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n-US" sz="180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16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1E1FC-553A-42A5-8AF6-1E18B0615CE8}"/>
              </a:ext>
            </a:extLst>
          </p:cNvPr>
          <p:cNvSpPr>
            <a:spLocks noGrp="1"/>
          </p:cNvSpPr>
          <p:nvPr>
            <p:ph idx="4294967295"/>
          </p:nvPr>
        </p:nvSpPr>
        <p:spPr>
          <a:xfrm>
            <a:off x="457200" y="2474857"/>
            <a:ext cx="6858000" cy="895149"/>
          </a:xfrm>
        </p:spPr>
        <p:txBody>
          <a:bodyPr vert="horz" lIns="91440" tIns="45720" rIns="91440" bIns="45720" rtlCol="0" anchor="t">
            <a:normAutofit/>
          </a:bodyPr>
          <a:lstStyle/>
          <a:p>
            <a:pPr marL="0" indent="0">
              <a:buNone/>
            </a:pPr>
            <a:r>
              <a:rPr lang="en-US" sz="2400" b="1" dirty="0">
                <a:solidFill>
                  <a:schemeClr val="accent5"/>
                </a:solidFill>
                <a:latin typeface="Tahoma"/>
                <a:ea typeface="Tahoma"/>
                <a:cs typeface="Tahoma"/>
              </a:rPr>
              <a:t>One person from each group:</a:t>
            </a:r>
          </a:p>
          <a:p>
            <a:pPr>
              <a:buClr>
                <a:schemeClr val="accent5"/>
              </a:buClr>
            </a:pP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Share your differentiation tips!</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45543FF3-F73E-5040-BB9B-CE1E7FDCE60C}"/>
              </a:ext>
            </a:extLst>
          </p:cNvPr>
          <p:cNvSpPr/>
          <p:nvPr/>
        </p:nvSpPr>
        <p:spPr>
          <a:xfrm>
            <a:off x="457200" y="1188720"/>
            <a:ext cx="2861786" cy="584775"/>
          </a:xfrm>
          <a:prstGeom prst="rect">
            <a:avLst/>
          </a:prstGeom>
        </p:spPr>
        <p:txBody>
          <a:bodyPr wrap="square" lIns="91440" tIns="45720" rIns="91440" bIns="45720" anchor="t">
            <a:spAutoFit/>
          </a:bodyPr>
          <a:lstStyle/>
          <a:p>
            <a:r>
              <a:rPr lang="en-US" sz="3200" b="1">
                <a:solidFill>
                  <a:schemeClr val="accent4"/>
                </a:solidFill>
                <a:latin typeface="Tahoma"/>
                <a:ea typeface="Open Sans"/>
                <a:cs typeface="Open Sans"/>
              </a:rPr>
              <a:t>Now You!</a:t>
            </a:r>
            <a:endParaRPr lang="en-US" sz="3200" b="1">
              <a:solidFill>
                <a:schemeClr val="accent4"/>
              </a:solidFill>
            </a:endParaRPr>
          </a:p>
        </p:txBody>
      </p:sp>
    </p:spTree>
    <p:extLst>
      <p:ext uri="{BB962C8B-B14F-4D97-AF65-F5344CB8AC3E}">
        <p14:creationId xmlns:p14="http://schemas.microsoft.com/office/powerpoint/2010/main" val="70163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D46507-AABD-2F43-B23D-CFA5EB804DBE}"/>
              </a:ext>
            </a:extLst>
          </p:cNvPr>
          <p:cNvSpPr/>
          <p:nvPr/>
        </p:nvSpPr>
        <p:spPr>
          <a:xfrm>
            <a:off x="2882348" y="1097280"/>
            <a:ext cx="3379303" cy="769441"/>
          </a:xfrm>
          <a:prstGeom prst="rect">
            <a:avLst/>
          </a:prstGeom>
        </p:spPr>
        <p:txBody>
          <a:bodyPr wrap="square">
            <a:spAutoFit/>
          </a:bodyPr>
          <a:lstStyle/>
          <a:p>
            <a:pPr algn="ctr"/>
            <a:r>
              <a:rPr lang="en-US" sz="4400" b="1" dirty="0">
                <a:solidFill>
                  <a:schemeClr val="accent4"/>
                </a:solidFill>
                <a:latin typeface="Tahoma"/>
                <a:ea typeface="Open Sans"/>
                <a:cs typeface="Open Sans"/>
              </a:rPr>
              <a:t>Questions?</a:t>
            </a:r>
            <a:endParaRPr lang="en-US" sz="4400" b="1" dirty="0">
              <a:solidFill>
                <a:schemeClr val="accent4"/>
              </a:solidFill>
            </a:endParaRPr>
          </a:p>
        </p:txBody>
      </p:sp>
      <p:pic>
        <p:nvPicPr>
          <p:cNvPr id="4" name="Picture 3">
            <a:extLst>
              <a:ext uri="{FF2B5EF4-FFF2-40B4-BE49-F238E27FC236}">
                <a16:creationId xmlns:a16="http://schemas.microsoft.com/office/drawing/2014/main" id="{374F7A69-A99C-44DE-8010-E21D09368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19" y="1688016"/>
            <a:ext cx="2400300" cy="3512634"/>
          </a:xfrm>
          <a:prstGeom prst="rect">
            <a:avLst/>
          </a:prstGeom>
        </p:spPr>
      </p:pic>
    </p:spTree>
    <p:extLst>
      <p:ext uri="{BB962C8B-B14F-4D97-AF65-F5344CB8AC3E}">
        <p14:creationId xmlns:p14="http://schemas.microsoft.com/office/powerpoint/2010/main" val="250030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D46507-AABD-2F43-B23D-CFA5EB804DBE}"/>
              </a:ext>
            </a:extLst>
          </p:cNvPr>
          <p:cNvSpPr/>
          <p:nvPr/>
        </p:nvSpPr>
        <p:spPr>
          <a:xfrm>
            <a:off x="0" y="1117379"/>
            <a:ext cx="5244081" cy="1446550"/>
          </a:xfrm>
          <a:prstGeom prst="rect">
            <a:avLst/>
          </a:prstGeom>
        </p:spPr>
        <p:txBody>
          <a:bodyPr wrap="square">
            <a:spAutoFit/>
          </a:bodyPr>
          <a:lstStyle/>
          <a:p>
            <a:pPr algn="ctr"/>
            <a:r>
              <a:rPr lang="en-US" sz="4400" b="1" dirty="0">
                <a:solidFill>
                  <a:schemeClr val="accent4"/>
                </a:solidFill>
                <a:latin typeface="Tahoma"/>
                <a:ea typeface="Open Sans"/>
                <a:cs typeface="Open Sans"/>
              </a:rPr>
              <a:t>In case you missed it</a:t>
            </a:r>
            <a:endParaRPr lang="en-US" sz="4400" b="1" dirty="0">
              <a:solidFill>
                <a:schemeClr val="accent4"/>
              </a:solidFill>
            </a:endParaRPr>
          </a:p>
        </p:txBody>
      </p:sp>
      <p:pic>
        <p:nvPicPr>
          <p:cNvPr id="10" name="Picture 9" descr="A gift card and a gift card&#10;&#10;Description automatically generated">
            <a:extLst>
              <a:ext uri="{FF2B5EF4-FFF2-40B4-BE49-F238E27FC236}">
                <a16:creationId xmlns:a16="http://schemas.microsoft.com/office/drawing/2014/main" id="{0982427A-6A45-9D23-4337-5C53BBDF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016" y="1146937"/>
            <a:ext cx="4113530" cy="4113530"/>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F58E7388-6052-936F-C23E-F38CE8B7C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864" y="2449109"/>
            <a:ext cx="2280351" cy="2280351"/>
          </a:xfrm>
          <a:prstGeom prst="rect">
            <a:avLst/>
          </a:prstGeom>
        </p:spPr>
      </p:pic>
    </p:spTree>
    <p:extLst>
      <p:ext uri="{BB962C8B-B14F-4D97-AF65-F5344CB8AC3E}">
        <p14:creationId xmlns:p14="http://schemas.microsoft.com/office/powerpoint/2010/main" val="177049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57E4E39-29F8-4D69-A19E-8B3E96F30A84}"/>
              </a:ext>
            </a:extLst>
          </p:cNvPr>
          <p:cNvGrpSpPr/>
          <p:nvPr/>
        </p:nvGrpSpPr>
        <p:grpSpPr>
          <a:xfrm>
            <a:off x="2002703" y="1284942"/>
            <a:ext cx="5816080" cy="1961841"/>
            <a:chOff x="1777128" y="2093170"/>
            <a:chExt cx="4000840" cy="1817457"/>
          </a:xfrm>
        </p:grpSpPr>
        <p:sp>
          <p:nvSpPr>
            <p:cNvPr id="23" name="TextBox 21">
              <a:extLst>
                <a:ext uri="{FF2B5EF4-FFF2-40B4-BE49-F238E27FC236}">
                  <a16:creationId xmlns:a16="http://schemas.microsoft.com/office/drawing/2014/main" id="{708ABD3C-8AD2-4466-9187-E0FDEDCA4011}"/>
                </a:ext>
              </a:extLst>
            </p:cNvPr>
            <p:cNvSpPr txBox="1"/>
            <p:nvPr/>
          </p:nvSpPr>
          <p:spPr>
            <a:xfrm>
              <a:off x="1777128" y="2093170"/>
              <a:ext cx="4000840" cy="6058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9664C8"/>
                  </a:solidFill>
                  <a:latin typeface="Arial" panose="020B0604020202020204" pitchFamily="34" charset="0"/>
                  <a:cs typeface="Arial" panose="020B0604020202020204" pitchFamily="34" charset="0"/>
                </a:rPr>
                <a:t>JennaRose Dahl</a:t>
              </a:r>
            </a:p>
            <a:p>
              <a:r>
                <a:rPr lang="en-US" dirty="0">
                  <a:latin typeface="Arial" panose="020B0604020202020204" pitchFamily="34" charset="0"/>
                  <a:cs typeface="Arial" panose="020B0604020202020204" pitchFamily="34" charset="0"/>
                </a:rPr>
                <a:t>JennaRose.D@BurlingtonEnglish.com</a:t>
              </a:r>
            </a:p>
            <a:p>
              <a:r>
                <a:rPr lang="en-US" dirty="0">
                  <a:latin typeface="Arial" panose="020B0604020202020204" pitchFamily="34" charset="0"/>
                  <a:cs typeface="Arial" panose="020B0604020202020204" pitchFamily="34" charset="0"/>
                </a:rPr>
                <a:t>612-368-3402</a:t>
              </a:r>
            </a:p>
          </p:txBody>
        </p:sp>
        <p:sp>
          <p:nvSpPr>
            <p:cNvPr id="19" name="TextBox 17">
              <a:extLst>
                <a:ext uri="{FF2B5EF4-FFF2-40B4-BE49-F238E27FC236}">
                  <a16:creationId xmlns:a16="http://schemas.microsoft.com/office/drawing/2014/main" id="{D84446BF-0327-46F9-A847-622D1FDBE00F}"/>
                </a:ext>
              </a:extLst>
            </p:cNvPr>
            <p:cNvSpPr txBox="1"/>
            <p:nvPr/>
          </p:nvSpPr>
          <p:spPr>
            <a:xfrm>
              <a:off x="1777128" y="3304728"/>
              <a:ext cx="3749836" cy="6058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9664C8"/>
                  </a:solidFill>
                  <a:latin typeface="Arial" panose="020B0604020202020204" pitchFamily="34" charset="0"/>
                  <a:cs typeface="Arial" panose="020B0604020202020204" pitchFamily="34" charset="0"/>
                </a:rPr>
                <a:t>Olia Tomski </a:t>
              </a:r>
            </a:p>
            <a:p>
              <a:r>
                <a:rPr lang="en-US" dirty="0" err="1">
                  <a:latin typeface="Arial" panose="020B0604020202020204" pitchFamily="34" charset="0"/>
                  <a:cs typeface="Arial" panose="020B0604020202020204" pitchFamily="34" charset="0"/>
                </a:rPr>
                <a:t>Olia.T@BurlingtonEnglish.com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715-619-6720</a:t>
              </a:r>
            </a:p>
          </p:txBody>
        </p:sp>
      </p:grpSp>
      <p:sp>
        <p:nvSpPr>
          <p:cNvPr id="37" name="Rectangle: Rounded Corners 2">
            <a:extLst>
              <a:ext uri="{FF2B5EF4-FFF2-40B4-BE49-F238E27FC236}">
                <a16:creationId xmlns:a16="http://schemas.microsoft.com/office/drawing/2014/main" id="{D8B30DEE-A811-F542-88E6-003E60F2AF07}"/>
              </a:ext>
            </a:extLst>
          </p:cNvPr>
          <p:cNvSpPr/>
          <p:nvPr/>
        </p:nvSpPr>
        <p:spPr>
          <a:xfrm>
            <a:off x="5564459" y="4345537"/>
            <a:ext cx="3338718" cy="6540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Tahoma"/>
                <a:ea typeface="Tahoma"/>
                <a:cs typeface="Tahoma"/>
              </a:rPr>
              <a:t>The </a:t>
            </a:r>
            <a:r>
              <a:rPr lang="en-US" sz="1600" b="1" dirty="0" err="1">
                <a:solidFill>
                  <a:schemeClr val="accent2"/>
                </a:solidFill>
                <a:latin typeface="Tahoma"/>
                <a:ea typeface="Tahoma"/>
                <a:cs typeface="Tahoma"/>
              </a:rPr>
              <a:t>Burlington</a:t>
            </a:r>
            <a:r>
              <a:rPr lang="en-US" sz="1600" b="1" dirty="0" err="1">
                <a:solidFill>
                  <a:srgbClr val="7EC6E0"/>
                </a:solidFill>
                <a:latin typeface="Tahoma"/>
                <a:ea typeface="Tahoma"/>
                <a:cs typeface="Tahoma"/>
              </a:rPr>
              <a:t>English</a:t>
            </a:r>
            <a:r>
              <a:rPr lang="en-US" sz="1600" dirty="0">
                <a:latin typeface="Tahoma"/>
                <a:ea typeface="Tahoma"/>
                <a:cs typeface="Tahoma"/>
              </a:rPr>
              <a:t> TEAM </a:t>
            </a:r>
          </a:p>
          <a:p>
            <a:pPr algn="ctr"/>
            <a:r>
              <a:rPr lang="en-US" sz="1600" dirty="0">
                <a:latin typeface="Tahoma" panose="020B0604030504040204" pitchFamily="34" charset="0"/>
                <a:ea typeface="Tahoma" panose="020B0604030504040204" pitchFamily="34" charset="0"/>
                <a:cs typeface="Tahoma" panose="020B0604030504040204" pitchFamily="34" charset="0"/>
              </a:rPr>
              <a:t>Is Here to Assist You EVERY STEP of the Way!</a:t>
            </a:r>
          </a:p>
        </p:txBody>
      </p:sp>
      <p:pic>
        <p:nvPicPr>
          <p:cNvPr id="3" name="Picture 2" descr="A person smiling at the camera&#10;&#10;Description automatically generated">
            <a:extLst>
              <a:ext uri="{FF2B5EF4-FFF2-40B4-BE49-F238E27FC236}">
                <a16:creationId xmlns:a16="http://schemas.microsoft.com/office/drawing/2014/main" id="{94EC966E-8D40-2E2E-0398-7ABCF039B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6" y="2327665"/>
            <a:ext cx="1462185" cy="1265238"/>
          </a:xfrm>
          <a:prstGeom prst="rect">
            <a:avLst/>
          </a:prstGeom>
        </p:spPr>
      </p:pic>
      <p:pic>
        <p:nvPicPr>
          <p:cNvPr id="1026" name="Picture 2" descr="A person smiling for the camera&#10;&#10;Description automatically generated with medium confidence">
            <a:extLst>
              <a:ext uri="{FF2B5EF4-FFF2-40B4-BE49-F238E27FC236}">
                <a16:creationId xmlns:a16="http://schemas.microsoft.com/office/drawing/2014/main" id="{623FD8F1-27FF-3AA3-52EB-AD13587E6C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94" y="1088931"/>
            <a:ext cx="1480934" cy="122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1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315499-5144-12D4-6B78-8ACD5C37ADBF}"/>
              </a:ext>
            </a:extLst>
          </p:cNvPr>
          <p:cNvSpPr txBox="1">
            <a:spLocks/>
          </p:cNvSpPr>
          <p:nvPr/>
        </p:nvSpPr>
        <p:spPr>
          <a:xfrm>
            <a:off x="4572000" y="2123330"/>
            <a:ext cx="4040469" cy="2199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A52D21"/>
                </a:solidFill>
                <a:latin typeface="Tahoma"/>
                <a:ea typeface="Open Sans"/>
                <a:cs typeface="Open Sans"/>
              </a:rPr>
              <a:t>Check in with us!</a:t>
            </a:r>
          </a:p>
          <a:p>
            <a:endParaRPr lang="en-US" sz="3200" b="1" dirty="0">
              <a:solidFill>
                <a:srgbClr val="A52D21"/>
              </a:solidFill>
              <a:latin typeface="Tahoma"/>
              <a:ea typeface="Open Sans"/>
              <a:cs typeface="Open Sans"/>
            </a:endParaRPr>
          </a:p>
          <a:p>
            <a:r>
              <a:rPr lang="en-US" sz="3200" b="1" dirty="0">
                <a:solidFill>
                  <a:srgbClr val="A52D21"/>
                </a:solidFill>
                <a:latin typeface="Tahoma"/>
                <a:ea typeface="Open Sans"/>
                <a:cs typeface="Open Sans"/>
              </a:rPr>
              <a:t> </a:t>
            </a:r>
            <a:endParaRPr lang="en-US" sz="3200" b="1" dirty="0">
              <a:solidFill>
                <a:srgbClr val="C00000"/>
              </a:solidFill>
              <a:cs typeface="Calibri"/>
            </a:endParaRPr>
          </a:p>
        </p:txBody>
      </p:sp>
      <p:pic>
        <p:nvPicPr>
          <p:cNvPr id="4" name="Picture 3" descr="A qr code on a white background&#10;&#10;Description automatically generated">
            <a:extLst>
              <a:ext uri="{FF2B5EF4-FFF2-40B4-BE49-F238E27FC236}">
                <a16:creationId xmlns:a16="http://schemas.microsoft.com/office/drawing/2014/main" id="{D7DBA4E1-571C-A058-D6F6-CCDEAA90C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 y="1215356"/>
            <a:ext cx="3379305" cy="3379305"/>
          </a:xfrm>
          <a:prstGeom prst="rect">
            <a:avLst/>
          </a:prstGeom>
        </p:spPr>
      </p:pic>
    </p:spTree>
    <p:extLst>
      <p:ext uri="{BB962C8B-B14F-4D97-AF65-F5344CB8AC3E}">
        <p14:creationId xmlns:p14="http://schemas.microsoft.com/office/powerpoint/2010/main" val="17382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D9CF-42F1-4914-A59B-11344FD84444}"/>
              </a:ext>
            </a:extLst>
          </p:cNvPr>
          <p:cNvSpPr>
            <a:spLocks noGrp="1"/>
          </p:cNvSpPr>
          <p:nvPr>
            <p:ph type="title" idx="4294967295"/>
          </p:nvPr>
        </p:nvSpPr>
        <p:spPr>
          <a:xfrm>
            <a:off x="7995514" y="0"/>
            <a:ext cx="1148486" cy="402336"/>
          </a:xfrm>
        </p:spPr>
        <p:txBody>
          <a:bodyPr>
            <a:noAutofit/>
          </a:bodyPr>
          <a:lstStyle/>
          <a:p>
            <a:pPr algn="l"/>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Discuss</a:t>
            </a:r>
          </a:p>
        </p:txBody>
      </p:sp>
      <p:sp>
        <p:nvSpPr>
          <p:cNvPr id="3" name="Content Placeholder 2">
            <a:extLst>
              <a:ext uri="{FF2B5EF4-FFF2-40B4-BE49-F238E27FC236}">
                <a16:creationId xmlns:a16="http://schemas.microsoft.com/office/drawing/2014/main" id="{7D7EC22C-45D9-442D-B89D-2D31D3E34BFE}"/>
              </a:ext>
            </a:extLst>
          </p:cNvPr>
          <p:cNvSpPr>
            <a:spLocks noGrp="1"/>
          </p:cNvSpPr>
          <p:nvPr>
            <p:ph idx="4294967295"/>
          </p:nvPr>
        </p:nvSpPr>
        <p:spPr>
          <a:xfrm>
            <a:off x="151712" y="1196297"/>
            <a:ext cx="8867028" cy="1782317"/>
          </a:xfrm>
        </p:spPr>
        <p:txBody>
          <a:bodyPr vert="horz" lIns="91440" tIns="45720" rIns="91440" bIns="45720" rtlCol="0" anchor="t">
            <a:normAutofit/>
          </a:bodyPr>
          <a:lstStyle/>
          <a:p>
            <a:pPr marL="0" indent="0" algn="ctr">
              <a:buNone/>
            </a:pPr>
            <a:r>
              <a:rPr lang="en-US" sz="2800">
                <a:solidFill>
                  <a:schemeClr val="accent1"/>
                </a:solidFill>
                <a:latin typeface="Tahoma" panose="020B0604030504040204" pitchFamily="34" charset="0"/>
                <a:ea typeface="Tahoma" panose="020B0604030504040204" pitchFamily="34" charset="0"/>
                <a:cs typeface="Tahoma" panose="020B0604030504040204" pitchFamily="34" charset="0"/>
              </a:rPr>
              <a:t>How do you organize your multilevel classroom?</a:t>
            </a:r>
            <a:endParaRPr lang="en-US" sz="2800"/>
          </a:p>
        </p:txBody>
      </p:sp>
      <p:pic>
        <p:nvPicPr>
          <p:cNvPr id="6" name="Picture 5" descr="A person addressing a group of people&#10;&#10;Description automatically generated with medium confidence">
            <a:extLst>
              <a:ext uri="{FF2B5EF4-FFF2-40B4-BE49-F238E27FC236}">
                <a16:creationId xmlns:a16="http://schemas.microsoft.com/office/drawing/2014/main" id="{510C0465-2CC6-4AB3-A6D7-2A2B39AF1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445" y="1958407"/>
            <a:ext cx="4939183" cy="2468880"/>
          </a:xfrm>
          <a:prstGeom prst="rect">
            <a:avLst/>
          </a:prstGeom>
          <a:effectLst>
            <a:outerShdw blurRad="50800" dist="38100" dir="2700000" algn="tl" rotWithShape="0">
              <a:prstClr val="black">
                <a:alpha val="40000"/>
              </a:prstClr>
            </a:outerShdw>
          </a:effectLst>
        </p:spPr>
      </p:pic>
      <p:sp>
        <p:nvSpPr>
          <p:cNvPr id="8" name="Rounded Rectangular Callout 7">
            <a:extLst>
              <a:ext uri="{FF2B5EF4-FFF2-40B4-BE49-F238E27FC236}">
                <a16:creationId xmlns:a16="http://schemas.microsoft.com/office/drawing/2014/main" id="{42AD333D-F850-D842-86F0-470BC0DE28A4}"/>
              </a:ext>
            </a:extLst>
          </p:cNvPr>
          <p:cNvSpPr/>
          <p:nvPr/>
        </p:nvSpPr>
        <p:spPr>
          <a:xfrm>
            <a:off x="513567" y="2304789"/>
            <a:ext cx="2631174" cy="1933256"/>
          </a:xfrm>
          <a:prstGeom prst="wedgeRoundRectCallou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Discuss in the chat!</a:t>
            </a:r>
          </a:p>
        </p:txBody>
      </p:sp>
    </p:spTree>
    <p:extLst>
      <p:ext uri="{BB962C8B-B14F-4D97-AF65-F5344CB8AC3E}">
        <p14:creationId xmlns:p14="http://schemas.microsoft.com/office/powerpoint/2010/main" val="276717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EC22C-45D9-442D-B89D-2D31D3E34BFE}"/>
              </a:ext>
            </a:extLst>
          </p:cNvPr>
          <p:cNvSpPr>
            <a:spLocks noGrp="1"/>
          </p:cNvSpPr>
          <p:nvPr>
            <p:ph idx="4294967295"/>
          </p:nvPr>
        </p:nvSpPr>
        <p:spPr>
          <a:xfrm>
            <a:off x="437753" y="1662112"/>
            <a:ext cx="8268494" cy="2509838"/>
          </a:xfrm>
        </p:spPr>
        <p:txBody>
          <a:bodyPr vert="horz" lIns="91440" tIns="45720" rIns="91440" bIns="45720" rtlCol="0" anchor="t">
            <a:normAutofit/>
          </a:bodyPr>
          <a:lstStyle/>
          <a:p>
            <a:pPr marL="0" indent="0">
              <a:buNone/>
            </a:pPr>
            <a:r>
              <a:rPr lang="en-US" sz="2800">
                <a:solidFill>
                  <a:schemeClr val="accent1"/>
                </a:solidFill>
                <a:latin typeface="Tahoma" panose="020B0604030504040204" pitchFamily="34" charset="0"/>
                <a:ea typeface="Tahoma" panose="020B0604030504040204" pitchFamily="34" charset="0"/>
                <a:cs typeface="Tahoma" panose="020B0604030504040204" pitchFamily="34" charset="0"/>
              </a:rPr>
              <a:t>“Teaching multilevel classes does not mean preparing multiple lesson plans each day, rather, it’s a question of providing multiple options within the same lesson plan.” </a:t>
            </a:r>
          </a:p>
          <a:p>
            <a:pPr marL="0" indent="0">
              <a:buNone/>
            </a:pPr>
            <a:r>
              <a:rPr lang="en-US" sz="1200">
                <a:solidFill>
                  <a:schemeClr val="accent1"/>
                </a:solidFill>
                <a:latin typeface="Tahoma" panose="020B0604030504040204" pitchFamily="34" charset="0"/>
                <a:ea typeface="Tahoma" panose="020B0604030504040204" pitchFamily="34" charset="0"/>
                <a:cs typeface="Tahoma" panose="020B0604030504040204" pitchFamily="34" charset="0"/>
              </a:rPr>
              <a:t>Parrish, </a:t>
            </a:r>
            <a:r>
              <a:rPr lang="en-US" sz="1200" i="1">
                <a:solidFill>
                  <a:schemeClr val="accent1"/>
                </a:solidFill>
                <a:latin typeface="Tahoma" panose="020B0604030504040204" pitchFamily="34" charset="0"/>
                <a:ea typeface="Tahoma" panose="020B0604030504040204" pitchFamily="34" charset="0"/>
                <a:cs typeface="Tahoma" panose="020B0604030504040204" pitchFamily="34" charset="0"/>
              </a:rPr>
              <a:t>Teaching Adult ESL: A Practical Introduction</a:t>
            </a:r>
          </a:p>
        </p:txBody>
      </p:sp>
    </p:spTree>
    <p:extLst>
      <p:ext uri="{BB962C8B-B14F-4D97-AF65-F5344CB8AC3E}">
        <p14:creationId xmlns:p14="http://schemas.microsoft.com/office/powerpoint/2010/main" val="330895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D9474-1A86-4C5B-A65C-70879631AF13}"/>
              </a:ext>
            </a:extLst>
          </p:cNvPr>
          <p:cNvSpPr txBox="1"/>
          <p:nvPr/>
        </p:nvSpPr>
        <p:spPr>
          <a:xfrm>
            <a:off x="1205150" y="1020127"/>
            <a:ext cx="6733699" cy="892552"/>
          </a:xfrm>
          <a:prstGeom prst="rect">
            <a:avLst/>
          </a:prstGeom>
          <a:noFill/>
        </p:spPr>
        <p:txBody>
          <a:bodyPr wrap="square" lIns="91440" tIns="45720" rIns="91440" bIns="45720" rtlCol="0" anchor="t">
            <a:spAutoFit/>
          </a:bodyPr>
          <a:lstStyle/>
          <a:p>
            <a:r>
              <a:rPr lang="en-US" sz="2600" b="1" i="1">
                <a:solidFill>
                  <a:schemeClr val="accent4"/>
                </a:solidFill>
                <a:latin typeface="Tahoma" panose="020B0604030504040204" pitchFamily="34" charset="0"/>
                <a:ea typeface="Tahoma" panose="020B0604030504040204" pitchFamily="34" charset="0"/>
                <a:cs typeface="Tahoma" panose="020B0604030504040204" pitchFamily="34" charset="0"/>
              </a:rPr>
              <a:t>Let’s think</a:t>
            </a:r>
            <a:r>
              <a:rPr lang="en-US" sz="2600" b="1">
                <a:solidFill>
                  <a:schemeClr val="accent4"/>
                </a:solidFill>
                <a:latin typeface="Tahoma" panose="020B0604030504040204" pitchFamily="34" charset="0"/>
                <a:ea typeface="Tahoma" panose="020B0604030504040204" pitchFamily="34" charset="0"/>
                <a:cs typeface="Tahoma" panose="020B0604030504040204" pitchFamily="34" charset="0"/>
              </a:rPr>
              <a:t>…</a:t>
            </a:r>
            <a:r>
              <a:rPr lang="en-US" sz="2600">
                <a:solidFill>
                  <a:schemeClr val="accent1"/>
                </a:solidFill>
                <a:latin typeface="Tahoma" panose="020B0604030504040204" pitchFamily="34" charset="0"/>
                <a:ea typeface="Tahoma" panose="020B0604030504040204" pitchFamily="34" charset="0"/>
                <a:cs typeface="Tahoma" panose="020B0604030504040204" pitchFamily="34" charset="0"/>
              </a:rPr>
              <a:t> What are some of the ways your students can be multilevel? </a:t>
            </a:r>
          </a:p>
        </p:txBody>
      </p:sp>
      <p:sp>
        <p:nvSpPr>
          <p:cNvPr id="4" name="TextBox 3">
            <a:extLst>
              <a:ext uri="{FF2B5EF4-FFF2-40B4-BE49-F238E27FC236}">
                <a16:creationId xmlns:a16="http://schemas.microsoft.com/office/drawing/2014/main" id="{EEE4EC05-E6EE-4695-BC17-37DE8244B438}"/>
              </a:ext>
            </a:extLst>
          </p:cNvPr>
          <p:cNvSpPr txBox="1"/>
          <p:nvPr/>
        </p:nvSpPr>
        <p:spPr>
          <a:xfrm>
            <a:off x="3905692" y="1980954"/>
            <a:ext cx="4816471" cy="3166973"/>
          </a:xfrm>
          <a:prstGeom prst="rect">
            <a:avLst/>
          </a:prstGeom>
          <a:noFill/>
        </p:spPr>
        <p:txBody>
          <a:bodyPr wrap="square" lIns="91440" tIns="45720" rIns="91440" bIns="45720" rtlCol="0" anchor="t">
            <a:spAutoFit/>
          </a:bodyPr>
          <a:lstStyle/>
          <a:p>
            <a:pPr marL="342900" indent="-342900">
              <a:buClr>
                <a:schemeClr val="accent5"/>
              </a:buClr>
              <a:buFont typeface="Arial" panose="020B0604020202020204" pitchFamily="34" charset="0"/>
              <a:buChar char="•"/>
            </a:pPr>
            <a:r>
              <a:rPr lang="en-US">
                <a:solidFill>
                  <a:schemeClr val="accent1"/>
                </a:solidFill>
                <a:latin typeface="Tahoma"/>
                <a:ea typeface="Tahoma"/>
                <a:cs typeface="Tahoma"/>
              </a:rPr>
              <a:t>English language skills: listening, speaking, reading, and writing</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First-language literacy</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Digital Literacy</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Job skills</a:t>
            </a:r>
          </a:p>
          <a:p>
            <a:pPr marL="342900" indent="-342900">
              <a:buClr>
                <a:schemeClr val="accent5"/>
              </a:buClr>
              <a:buFont typeface="Arial" panose="020B0604020202020204" pitchFamily="34" charset="0"/>
              <a:buChar char="•"/>
            </a:pPr>
            <a:r>
              <a:rPr lang="en-US">
                <a:solidFill>
                  <a:schemeClr val="accent1"/>
                </a:solidFill>
                <a:latin typeface="Tahoma"/>
                <a:ea typeface="Tahoma"/>
                <a:cs typeface="Tahoma"/>
              </a:rPr>
              <a:t>Education - formal/informal </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Personality </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Learning style</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Comfort with new culture </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Socioeconomic condition </a:t>
            </a:r>
          </a:p>
          <a:p>
            <a:pPr marL="342900" indent="-342900">
              <a:buClr>
                <a:schemeClr val="accent5"/>
              </a:buClr>
              <a:buFont typeface="Arial" panose="020B0604020202020204" pitchFamily="34" charset="0"/>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And more!!</a:t>
            </a:r>
          </a:p>
        </p:txBody>
      </p:sp>
      <p:sp>
        <p:nvSpPr>
          <p:cNvPr id="7" name="Title 1">
            <a:extLst>
              <a:ext uri="{FF2B5EF4-FFF2-40B4-BE49-F238E27FC236}">
                <a16:creationId xmlns:a16="http://schemas.microsoft.com/office/drawing/2014/main" id="{F6A051DC-61F5-4867-B533-C0639CA50648}"/>
              </a:ext>
            </a:extLst>
          </p:cNvPr>
          <p:cNvSpPr txBox="1">
            <a:spLocks/>
          </p:cNvSpPr>
          <p:nvPr/>
        </p:nvSpPr>
        <p:spPr>
          <a:xfrm>
            <a:off x="7995514" y="0"/>
            <a:ext cx="1148486" cy="4389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Discuss</a:t>
            </a:r>
          </a:p>
        </p:txBody>
      </p:sp>
      <p:sp>
        <p:nvSpPr>
          <p:cNvPr id="2" name="Rounded Rectangular Callout 1">
            <a:extLst>
              <a:ext uri="{FF2B5EF4-FFF2-40B4-BE49-F238E27FC236}">
                <a16:creationId xmlns:a16="http://schemas.microsoft.com/office/drawing/2014/main" id="{D44D244A-2080-0245-8FA6-DE2C5585AFD6}"/>
              </a:ext>
            </a:extLst>
          </p:cNvPr>
          <p:cNvSpPr/>
          <p:nvPr/>
        </p:nvSpPr>
        <p:spPr>
          <a:xfrm>
            <a:off x="513567" y="2304789"/>
            <a:ext cx="1615858" cy="1102290"/>
          </a:xfrm>
          <a:prstGeom prst="wedgeRoundRectCallou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Share out! </a:t>
            </a:r>
          </a:p>
        </p:txBody>
      </p:sp>
    </p:spTree>
    <p:extLst>
      <p:ext uri="{BB962C8B-B14F-4D97-AF65-F5344CB8AC3E}">
        <p14:creationId xmlns:p14="http://schemas.microsoft.com/office/powerpoint/2010/main" val="19940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CD0EF8-64FA-4C1D-8841-E94EA7A0CFAD}"/>
              </a:ext>
            </a:extLst>
          </p:cNvPr>
          <p:cNvSpPr txBox="1"/>
          <p:nvPr/>
        </p:nvSpPr>
        <p:spPr>
          <a:xfrm>
            <a:off x="4842511" y="2011680"/>
            <a:ext cx="4365783" cy="2400657"/>
          </a:xfrm>
          <a:prstGeom prst="rect">
            <a:avLst/>
          </a:prstGeom>
          <a:noFill/>
        </p:spPr>
        <p:txBody>
          <a:bodyPr wrap="square" lIns="91440" tIns="45720" rIns="91440" bIns="45720" rtlCol="0" anchor="t">
            <a:spAutoFit/>
          </a:bodyPr>
          <a:lstStyle/>
          <a:p>
            <a:r>
              <a:rPr lang="en-US" sz="2400" b="1">
                <a:solidFill>
                  <a:schemeClr val="accent5"/>
                </a:solidFill>
                <a:latin typeface="Tahoma" panose="020B0604030504040204" pitchFamily="34" charset="0"/>
                <a:ea typeface="Tahoma" panose="020B0604030504040204" pitchFamily="34" charset="0"/>
                <a:cs typeface="Tahoma" panose="020B0604030504040204" pitchFamily="34" charset="0"/>
              </a:rPr>
              <a:t>Challenges:</a:t>
            </a:r>
            <a:r>
              <a:rPr lang="en-US" sz="2400" b="1">
                <a:solidFill>
                  <a:srgbClr val="E0742F"/>
                </a:solidFill>
                <a:latin typeface="Tahoma" panose="020B0604030504040204" pitchFamily="34" charset="0"/>
                <a:ea typeface="Tahoma" panose="020B0604030504040204" pitchFamily="34" charset="0"/>
                <a:cs typeface="Tahoma" panose="020B0604030504040204" pitchFamily="34" charset="0"/>
              </a:rPr>
              <a:t> </a:t>
            </a:r>
          </a:p>
          <a:p>
            <a:endParaRPr lang="en-US">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Foster a strong community</a:t>
            </a: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Student's complete exercises/activities at different times</a:t>
            </a: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Varying student goals</a:t>
            </a: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Ensure all students are challenged and interested</a:t>
            </a:r>
          </a:p>
        </p:txBody>
      </p:sp>
      <p:sp>
        <p:nvSpPr>
          <p:cNvPr id="6" name="Title 1">
            <a:extLst>
              <a:ext uri="{FF2B5EF4-FFF2-40B4-BE49-F238E27FC236}">
                <a16:creationId xmlns:a16="http://schemas.microsoft.com/office/drawing/2014/main" id="{35935FEC-8390-D14A-9E49-6291A8DD329B}"/>
              </a:ext>
            </a:extLst>
          </p:cNvPr>
          <p:cNvSpPr txBox="1">
            <a:spLocks/>
          </p:cNvSpPr>
          <p:nvPr/>
        </p:nvSpPr>
        <p:spPr>
          <a:xfrm>
            <a:off x="2117188" y="1005840"/>
            <a:ext cx="4909624"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accent4"/>
                </a:solidFill>
                <a:latin typeface="Tahoma"/>
                <a:ea typeface="Open Sans"/>
                <a:cs typeface="Open Sans"/>
              </a:rPr>
              <a:t>Multilevel Classrooms</a:t>
            </a:r>
            <a:endParaRPr lang="en-US" sz="3200" b="1">
              <a:solidFill>
                <a:schemeClr val="accent4"/>
              </a:solidFill>
            </a:endParaRPr>
          </a:p>
        </p:txBody>
      </p:sp>
      <p:sp>
        <p:nvSpPr>
          <p:cNvPr id="7" name="TextBox 6">
            <a:extLst>
              <a:ext uri="{FF2B5EF4-FFF2-40B4-BE49-F238E27FC236}">
                <a16:creationId xmlns:a16="http://schemas.microsoft.com/office/drawing/2014/main" id="{62B0D283-19A4-4E47-9A94-9570F5AA3D66}"/>
              </a:ext>
            </a:extLst>
          </p:cNvPr>
          <p:cNvSpPr txBox="1"/>
          <p:nvPr/>
        </p:nvSpPr>
        <p:spPr>
          <a:xfrm>
            <a:off x="457200" y="2011680"/>
            <a:ext cx="4529138" cy="2954655"/>
          </a:xfrm>
          <a:prstGeom prst="rect">
            <a:avLst/>
          </a:prstGeom>
          <a:noFill/>
        </p:spPr>
        <p:txBody>
          <a:bodyPr wrap="square" lIns="91440" tIns="45720" rIns="91440" bIns="45720" rtlCol="0" anchor="t">
            <a:spAutoFit/>
          </a:bodyPr>
          <a:lstStyle/>
          <a:p>
            <a:r>
              <a:rPr lang="en-US" sz="2400" b="1">
                <a:solidFill>
                  <a:schemeClr val="accent5"/>
                </a:solidFill>
                <a:latin typeface="Tahoma" panose="020B0604030504040204" pitchFamily="34" charset="0"/>
                <a:ea typeface="Tahoma" panose="020B0604030504040204" pitchFamily="34" charset="0"/>
                <a:cs typeface="Tahoma" panose="020B0604030504040204" pitchFamily="34" charset="0"/>
              </a:rPr>
              <a:t>Advantages: </a:t>
            </a:r>
          </a:p>
          <a:p>
            <a:endParaRPr lang="en-US">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Empower students through peer-to-peer learning opportunities</a:t>
            </a: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Allow the modeling of critical thinking and problem-solving skills</a:t>
            </a: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Create an environment to serve learners of varying levels in one location</a:t>
            </a:r>
          </a:p>
          <a:p>
            <a:pPr marL="285750" indent="-285750">
              <a:buClr>
                <a:schemeClr val="accent5"/>
              </a:buClr>
              <a:buFont typeface="Arial"/>
              <a:buChar char="•"/>
            </a:pP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Foster teamwork and leadership skills </a:t>
            </a:r>
            <a:endParaRPr lang="en-US" sz="160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69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E4EC05-E6EE-4695-BC17-37DE8244B438}"/>
              </a:ext>
            </a:extLst>
          </p:cNvPr>
          <p:cNvSpPr txBox="1"/>
          <p:nvPr/>
        </p:nvSpPr>
        <p:spPr>
          <a:xfrm>
            <a:off x="1769793" y="1064051"/>
            <a:ext cx="4181061" cy="369332"/>
          </a:xfrm>
          <a:prstGeom prst="rect">
            <a:avLst/>
          </a:prstGeom>
          <a:noFill/>
        </p:spPr>
        <p:txBody>
          <a:bodyPr wrap="square" lIns="91440" tIns="45720" rIns="91440" bIns="45720" rtlCol="0" anchor="t">
            <a:spAutoFit/>
          </a:bodyPr>
          <a:lstStyle/>
          <a:p>
            <a:endParaRPr lang="en-US">
              <a:cs typeface="Calibri"/>
            </a:endParaRPr>
          </a:p>
        </p:txBody>
      </p:sp>
      <p:sp>
        <p:nvSpPr>
          <p:cNvPr id="5" name="TextBox 4">
            <a:extLst>
              <a:ext uri="{FF2B5EF4-FFF2-40B4-BE49-F238E27FC236}">
                <a16:creationId xmlns:a16="http://schemas.microsoft.com/office/drawing/2014/main" id="{F9675831-FF8E-44B3-98EF-D6F39D2BD94E}"/>
              </a:ext>
            </a:extLst>
          </p:cNvPr>
          <p:cNvSpPr txBox="1"/>
          <p:nvPr/>
        </p:nvSpPr>
        <p:spPr>
          <a:xfrm>
            <a:off x="6642202" y="-343"/>
            <a:ext cx="2502022" cy="400110"/>
          </a:xfrm>
          <a:prstGeom prst="rect">
            <a:avLst/>
          </a:prstGeom>
          <a:noFill/>
        </p:spPr>
        <p:txBody>
          <a:bodyPr wrap="square" lIns="91440" tIns="45720" rIns="91440" bIns="45720" rtlCol="0" anchor="t">
            <a:spAutoFit/>
          </a:bodyPr>
          <a:lstStyle/>
          <a:p>
            <a:r>
              <a:rPr lang="en-US" sz="2000" b="1">
                <a:solidFill>
                  <a:schemeClr val="accent4"/>
                </a:solidFill>
                <a:latin typeface="Tahoma" panose="020B0604030504040204" pitchFamily="34" charset="0"/>
                <a:ea typeface="Tahoma" panose="020B0604030504040204" pitchFamily="34" charset="0"/>
                <a:cs typeface="Tahoma" panose="020B0604030504040204" pitchFamily="34" charset="0"/>
              </a:rPr>
              <a:t>Get Student Input</a:t>
            </a:r>
            <a:endParaRPr lang="en-US" sz="1400" b="1">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EB3B891-3EA6-49E6-AF02-7435FC3F2728}"/>
              </a:ext>
            </a:extLst>
          </p:cNvPr>
          <p:cNvSpPr txBox="1"/>
          <p:nvPr/>
        </p:nvSpPr>
        <p:spPr>
          <a:xfrm>
            <a:off x="457200" y="1280160"/>
            <a:ext cx="4914968"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chemeClr val="accent5"/>
                </a:solidFill>
                <a:latin typeface="Tahoma"/>
                <a:ea typeface="Tahoma"/>
                <a:cs typeface="Tahoma"/>
              </a:rPr>
              <a:t>Ask your students!</a:t>
            </a:r>
          </a:p>
          <a:p>
            <a:r>
              <a:rPr lang="en-US">
                <a:latin typeface="Tahoma"/>
                <a:ea typeface="Tahoma"/>
                <a:cs typeface="Tahoma"/>
              </a:rPr>
              <a:t>Have your students share why they want to learn English.</a:t>
            </a:r>
            <a:br>
              <a:rPr lang="en-US">
                <a:latin typeface="Tahoma" panose="020B0604030504040204" pitchFamily="34" charset="0"/>
                <a:ea typeface="Tahoma" panose="020B0604030504040204" pitchFamily="34" charset="0"/>
                <a:cs typeface="Tahoma" panose="020B0604030504040204" pitchFamily="34" charset="0"/>
              </a:rPr>
            </a:b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To improve my speaking skills</a:t>
            </a: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To get a job</a:t>
            </a: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To get into college</a:t>
            </a: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To use for traveling </a:t>
            </a:r>
            <a:endParaRPr lang="en-US">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To learn the rules of grammar</a:t>
            </a:r>
          </a:p>
          <a:p>
            <a:pPr marL="285750" indent="-285750">
              <a:buClr>
                <a:schemeClr val="accent5"/>
              </a:buClr>
              <a:buFont typeface="Arial" panose="020B0604020202020204" pitchFamily="34" charset="0"/>
              <a:buChar char="•"/>
            </a:pPr>
            <a:r>
              <a:rPr lang="en-US">
                <a:solidFill>
                  <a:schemeClr val="accent1"/>
                </a:solidFill>
                <a:latin typeface="Tahoma"/>
                <a:ea typeface="Tahoma"/>
                <a:cs typeface="Tahoma"/>
              </a:rPr>
              <a:t>Other ____________</a:t>
            </a:r>
          </a:p>
        </p:txBody>
      </p:sp>
      <p:sp>
        <p:nvSpPr>
          <p:cNvPr id="3" name="Rectangle: Rounded Corners 2">
            <a:extLst>
              <a:ext uri="{FF2B5EF4-FFF2-40B4-BE49-F238E27FC236}">
                <a16:creationId xmlns:a16="http://schemas.microsoft.com/office/drawing/2014/main" id="{840D8C12-FAA7-4A58-9B34-67EBC5A7253A}"/>
              </a:ext>
            </a:extLst>
          </p:cNvPr>
          <p:cNvSpPr/>
          <p:nvPr/>
        </p:nvSpPr>
        <p:spPr>
          <a:xfrm>
            <a:off x="5118788" y="2285227"/>
            <a:ext cx="3568012" cy="128973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ahoma" panose="020B0604030504040204" pitchFamily="34" charset="0"/>
                <a:ea typeface="Tahoma" panose="020B0604030504040204" pitchFamily="34" charset="0"/>
                <a:cs typeface="Tahoma" panose="020B0604030504040204" pitchFamily="34" charset="0"/>
              </a:rPr>
              <a:t>Student input can help you identify the varying needs of individuals in your class.</a:t>
            </a:r>
          </a:p>
        </p:txBody>
      </p:sp>
    </p:spTree>
    <p:extLst>
      <p:ext uri="{BB962C8B-B14F-4D97-AF65-F5344CB8AC3E}">
        <p14:creationId xmlns:p14="http://schemas.microsoft.com/office/powerpoint/2010/main" val="220339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B30E77-81B2-41D9-9E32-67E23AEDB6AE}"/>
              </a:ext>
            </a:extLst>
          </p:cNvPr>
          <p:cNvSpPr txBox="1"/>
          <p:nvPr/>
        </p:nvSpPr>
        <p:spPr>
          <a:xfrm>
            <a:off x="457200" y="1828800"/>
            <a:ext cx="3647974" cy="1415772"/>
          </a:xfrm>
          <a:prstGeom prst="rect">
            <a:avLst/>
          </a:prstGeom>
          <a:noFill/>
        </p:spPr>
        <p:txBody>
          <a:bodyPr wrap="square" rtlCol="0">
            <a:spAutoFit/>
          </a:bodyPr>
          <a:lstStyle/>
          <a:p>
            <a:pPr algn="ctr"/>
            <a:r>
              <a:rPr lang="en-US" sz="3200" b="1">
                <a:solidFill>
                  <a:schemeClr val="accent5"/>
                </a:solidFill>
                <a:latin typeface="Tahoma" panose="020B0604030504040204" pitchFamily="34" charset="0"/>
                <a:ea typeface="Tahoma" panose="020B0604030504040204" pitchFamily="34" charset="0"/>
                <a:cs typeface="Tahoma" panose="020B0604030504040204" pitchFamily="34" charset="0"/>
              </a:rPr>
              <a:t>Student Pairs</a:t>
            </a:r>
          </a:p>
          <a:p>
            <a:pPr algn="ctr"/>
            <a:endParaRPr lang="en-US">
              <a:latin typeface="Tahoma" panose="020B0604030504040204" pitchFamily="34" charset="0"/>
              <a:ea typeface="Tahoma" panose="020B0604030504040204" pitchFamily="34" charset="0"/>
              <a:cs typeface="Tahoma" panose="020B0604030504040204" pitchFamily="34" charset="0"/>
            </a:endParaRPr>
          </a:p>
          <a:p>
            <a:pPr algn="ctr"/>
            <a:r>
              <a:rPr lang="en-US">
                <a:solidFill>
                  <a:schemeClr val="accent1"/>
                </a:solidFill>
                <a:latin typeface="Tahoma" panose="020B0604030504040204" pitchFamily="34" charset="0"/>
                <a:ea typeface="Tahoma" panose="020B0604030504040204" pitchFamily="34" charset="0"/>
                <a:cs typeface="Tahoma" panose="020B0604030504040204" pitchFamily="34" charset="0"/>
              </a:rPr>
              <a:t>When pairing students, consider their different skills and strengths.</a:t>
            </a:r>
          </a:p>
        </p:txBody>
      </p:sp>
      <p:pic>
        <p:nvPicPr>
          <p:cNvPr id="3" name="Picture 2" descr="Graphical user interface&#10;&#10;Description automatically generated">
            <a:extLst>
              <a:ext uri="{FF2B5EF4-FFF2-40B4-BE49-F238E27FC236}">
                <a16:creationId xmlns:a16="http://schemas.microsoft.com/office/drawing/2014/main" id="{36F6233C-7255-483F-A491-E45DA274D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555" y="931223"/>
            <a:ext cx="4577645" cy="4114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7365100"/>
      </p:ext>
    </p:extLst>
  </p:cSld>
  <p:clrMapOvr>
    <a:masterClrMapping/>
  </p:clrMapOvr>
</p:sld>
</file>

<file path=ppt/theme/theme1.xml><?xml version="1.0" encoding="utf-8"?>
<a:theme xmlns:a="http://schemas.openxmlformats.org/drawingml/2006/main" name="Office Theme">
  <a:themeElements>
    <a:clrScheme name="BE Colors">
      <a:dk1>
        <a:sysClr val="windowText" lastClr="000000"/>
      </a:dk1>
      <a:lt1>
        <a:sysClr val="window" lastClr="FFFFFF"/>
      </a:lt1>
      <a:dk2>
        <a:srgbClr val="44546A"/>
      </a:dk2>
      <a:lt2>
        <a:srgbClr val="E7E6E6"/>
      </a:lt2>
      <a:accent1>
        <a:srgbClr val="3C5050"/>
      </a:accent1>
      <a:accent2>
        <a:srgbClr val="3C4182"/>
      </a:accent2>
      <a:accent3>
        <a:srgbClr val="3C91C8"/>
      </a:accent3>
      <a:accent4>
        <a:srgbClr val="A52D1E"/>
      </a:accent4>
      <a:accent5>
        <a:srgbClr val="CD7D19"/>
      </a:accent5>
      <a:accent6>
        <a:srgbClr val="BED250"/>
      </a:accent6>
      <a:hlink>
        <a:srgbClr val="3C4182"/>
      </a:hlink>
      <a:folHlink>
        <a:srgbClr val="3C41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2207</Words>
  <Application>Microsoft Office PowerPoint</Application>
  <PresentationFormat>On-screen Show (16:9)</PresentationFormat>
  <Paragraphs>296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Tahoma</vt:lpstr>
      <vt:lpstr>Wingdings</vt:lpstr>
      <vt:lpstr>Office Theme</vt:lpstr>
      <vt:lpstr>PowerPoint Presentation</vt:lpstr>
      <vt:lpstr>Agenda</vt:lpstr>
      <vt:lpstr>PowerPoint Presentation</vt:lpstr>
      <vt:lpstr>Discuss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Roth</dc:creator>
  <cp:lastModifiedBy>Jenna Rose Dahl</cp:lastModifiedBy>
  <cp:revision>8</cp:revision>
  <dcterms:created xsi:type="dcterms:W3CDTF">2021-02-28T12:55:06Z</dcterms:created>
  <dcterms:modified xsi:type="dcterms:W3CDTF">2024-10-22T15:47:31Z</dcterms:modified>
</cp:coreProperties>
</file>