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8"/>
  </p:notesMasterIdLst>
  <p:sldIdLst>
    <p:sldId id="258" r:id="rId6"/>
    <p:sldId id="446" r:id="rId7"/>
    <p:sldId id="460" r:id="rId8"/>
    <p:sldId id="457" r:id="rId9"/>
    <p:sldId id="461" r:id="rId10"/>
    <p:sldId id="458" r:id="rId11"/>
    <p:sldId id="462" r:id="rId12"/>
    <p:sldId id="459" r:id="rId13"/>
    <p:sldId id="463" r:id="rId14"/>
    <p:sldId id="464" r:id="rId15"/>
    <p:sldId id="465" r:id="rId16"/>
    <p:sldId id="3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8BEE0E-E48B-A6F5-081D-3AA5072D257D}" name="Konruff, Ben" initials="BK" userId="S::ben.konruff@wtcsystem.edu::d8253f11-d6d4-46b5-aea9-f56973e75775" providerId="AD"/>
  <p188:author id="{7A042D38-D951-D00A-2771-BACEEED56997}" name="Parente, Cristina" initials="PC" userId="S::cristina.parente@wtcsystem.edu::11a6d72b-d455-4aef-935d-b2876a100a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nruff, Ben" initials="KB" lastIdx="1" clrIdx="0">
    <p:extLst>
      <p:ext uri="{19B8F6BF-5375-455C-9EA6-DF929625EA0E}">
        <p15:presenceInfo xmlns:p15="http://schemas.microsoft.com/office/powerpoint/2012/main" userId="S::ben.konruff@wtcsystem.edu::d8253f11-d6d4-46b5-aea9-f56973e757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929F"/>
    <a:srgbClr val="006C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03" autoAdjust="0"/>
  </p:normalViewPr>
  <p:slideViewPr>
    <p:cSldViewPr snapToGrid="0">
      <p:cViewPr varScale="1">
        <p:scale>
          <a:sx n="113" d="100"/>
          <a:sy n="113" d="100"/>
        </p:scale>
        <p:origin x="86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ruff, Ben" userId="d8253f11-d6d4-46b5-aea9-f56973e75775" providerId="ADAL" clId="{A988362C-B0A1-4CB6-B34F-6433E287FC5F}"/>
    <pc:docChg chg="modSld">
      <pc:chgData name="Konruff, Ben" userId="d8253f11-d6d4-46b5-aea9-f56973e75775" providerId="ADAL" clId="{A988362C-B0A1-4CB6-B34F-6433E287FC5F}" dt="2025-05-20T14:23:57.705" v="3" actId="6549"/>
      <pc:docMkLst>
        <pc:docMk/>
      </pc:docMkLst>
      <pc:sldChg chg="modNotesTx">
        <pc:chgData name="Konruff, Ben" userId="d8253f11-d6d4-46b5-aea9-f56973e75775" providerId="ADAL" clId="{A988362C-B0A1-4CB6-B34F-6433E287FC5F}" dt="2025-05-20T14:23:49.465" v="2" actId="6549"/>
        <pc:sldMkLst>
          <pc:docMk/>
          <pc:sldMk cId="1822935825" sldId="459"/>
        </pc:sldMkLst>
      </pc:sldChg>
      <pc:sldChg chg="modNotesTx">
        <pc:chgData name="Konruff, Ben" userId="d8253f11-d6d4-46b5-aea9-f56973e75775" providerId="ADAL" clId="{A988362C-B0A1-4CB6-B34F-6433E287FC5F}" dt="2025-05-20T14:23:27.609" v="0" actId="6549"/>
        <pc:sldMkLst>
          <pc:docMk/>
          <pc:sldMk cId="3119858869" sldId="460"/>
        </pc:sldMkLst>
      </pc:sldChg>
      <pc:sldChg chg="modNotesTx">
        <pc:chgData name="Konruff, Ben" userId="d8253f11-d6d4-46b5-aea9-f56973e75775" providerId="ADAL" clId="{A988362C-B0A1-4CB6-B34F-6433E287FC5F}" dt="2025-05-20T14:23:40.308" v="1" actId="6549"/>
        <pc:sldMkLst>
          <pc:docMk/>
          <pc:sldMk cId="2721768403" sldId="462"/>
        </pc:sldMkLst>
      </pc:sldChg>
      <pc:sldChg chg="modNotesTx">
        <pc:chgData name="Konruff, Ben" userId="d8253f11-d6d4-46b5-aea9-f56973e75775" providerId="ADAL" clId="{A988362C-B0A1-4CB6-B34F-6433E287FC5F}" dt="2025-05-20T14:23:57.705" v="3" actId="6549"/>
        <pc:sldMkLst>
          <pc:docMk/>
          <pc:sldMk cId="3193507612" sldId="4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BC4E0-4154-49E1-ABAB-953E0B2EDC0A}"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AECAA-F212-40C6-B7BB-F6E8144AE5D0}" type="slidenum">
              <a:rPr lang="en-US" smtClean="0"/>
              <a:t>‹#›</a:t>
            </a:fld>
            <a:endParaRPr lang="en-US"/>
          </a:p>
        </p:txBody>
      </p:sp>
    </p:spTree>
    <p:extLst>
      <p:ext uri="{BB962C8B-B14F-4D97-AF65-F5344CB8AC3E}">
        <p14:creationId xmlns:p14="http://schemas.microsoft.com/office/powerpoint/2010/main" val="362407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a:t>
            </a:fld>
            <a:endParaRPr lang="en-US"/>
          </a:p>
        </p:txBody>
      </p:sp>
    </p:spTree>
    <p:extLst>
      <p:ext uri="{BB962C8B-B14F-4D97-AF65-F5344CB8AC3E}">
        <p14:creationId xmlns:p14="http://schemas.microsoft.com/office/powerpoint/2010/main" val="135499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We are coordinating a series of informational sessions to provide foundational AEFLA knowledge as we approach the 2025-26 fiscal year. These sessions may be especially helpful for new staff at your organization. </a:t>
            </a:r>
            <a:r>
              <a:rPr lang="en-US" sz="1800" b="1" u="sng" dirty="0">
                <a:effectLst/>
                <a:latin typeface="Aptos" panose="020B0004020202020204" pitchFamily="34" charset="0"/>
                <a:ea typeface="Aptos" panose="020B0004020202020204" pitchFamily="34" charset="0"/>
                <a:cs typeface="Aptos" panose="020B0004020202020204" pitchFamily="34" charset="0"/>
              </a:rPr>
              <a:t>Please forward on the invitation as appropriate. We are counting on you to ensure the appropriate staff at your organization attend!</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2</a:t>
            </a:fld>
            <a:endParaRPr lang="en-US"/>
          </a:p>
        </p:txBody>
      </p:sp>
    </p:spTree>
    <p:extLst>
      <p:ext uri="{BB962C8B-B14F-4D97-AF65-F5344CB8AC3E}">
        <p14:creationId xmlns:p14="http://schemas.microsoft.com/office/powerpoint/2010/main" val="2010647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5F874-2BB9-53ED-8475-AEDCCC7B8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94387-A930-47EC-C992-CFB4709CAE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3E1BC-B4E2-3427-1635-05DD25C7A9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3C4B69-2453-CA9D-3AD8-472C136D28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AECAA-F212-40C6-B7BB-F6E8144AE5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74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6C00F-CE29-B6C6-20C4-6C3B47CE0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34BDD-D27B-1B02-28E7-1B6F2E62A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D0CED-20C1-C7BE-D5DD-0770E600D0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FA9F0C-508E-0561-D9FA-D782C2ABC9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AECAA-F212-40C6-B7BB-F6E8144AE5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675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8E3AECAA-F212-40C6-B7BB-F6E8144AE5D0}" type="slidenum">
              <a:rPr lang="en-US" smtClean="0"/>
              <a:t>8</a:t>
            </a:fld>
            <a:endParaRPr lang="en-US"/>
          </a:p>
        </p:txBody>
      </p:sp>
    </p:spTree>
    <p:extLst>
      <p:ext uri="{BB962C8B-B14F-4D97-AF65-F5344CB8AC3E}">
        <p14:creationId xmlns:p14="http://schemas.microsoft.com/office/powerpoint/2010/main" val="2844692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10</a:t>
            </a:fld>
            <a:endParaRPr lang="en-US"/>
          </a:p>
        </p:txBody>
      </p:sp>
    </p:spTree>
    <p:extLst>
      <p:ext uri="{BB962C8B-B14F-4D97-AF65-F5344CB8AC3E}">
        <p14:creationId xmlns:p14="http://schemas.microsoft.com/office/powerpoint/2010/main" val="363545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9C74F-6A6A-8B19-075F-9301728178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F871D-89E5-2A52-5E14-2EBF481FD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69F50D-F305-46EC-74FA-CC14CCEE3A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id="{C8F6B61B-0E9B-5A70-9BC0-3F243FF82BC5}"/>
              </a:ext>
            </a:extLst>
          </p:cNvPr>
          <p:cNvSpPr>
            <a:spLocks noGrp="1"/>
          </p:cNvSpPr>
          <p:nvPr>
            <p:ph type="sldNum" sz="quarter" idx="5"/>
          </p:nvPr>
        </p:nvSpPr>
        <p:spPr/>
        <p:txBody>
          <a:bodyPr/>
          <a:lstStyle/>
          <a:p>
            <a:fld id="{8E3AECAA-F212-40C6-B7BB-F6E8144AE5D0}" type="slidenum">
              <a:rPr lang="en-US" smtClean="0"/>
              <a:t>11</a:t>
            </a:fld>
            <a:endParaRPr lang="en-US"/>
          </a:p>
        </p:txBody>
      </p:sp>
    </p:spTree>
    <p:extLst>
      <p:ext uri="{BB962C8B-B14F-4D97-AF65-F5344CB8AC3E}">
        <p14:creationId xmlns:p14="http://schemas.microsoft.com/office/powerpoint/2010/main" val="245275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12</a:t>
            </a:fld>
            <a:endParaRPr lang="en-US"/>
          </a:p>
        </p:txBody>
      </p:sp>
    </p:spTree>
    <p:extLst>
      <p:ext uri="{BB962C8B-B14F-4D97-AF65-F5344CB8AC3E}">
        <p14:creationId xmlns:p14="http://schemas.microsoft.com/office/powerpoint/2010/main" val="420134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3CE8-36F4-4B9F-B2C2-84AE08779EC1}"/>
              </a:ext>
            </a:extLst>
          </p:cNvPr>
          <p:cNvSpPr>
            <a:spLocks noGrp="1"/>
          </p:cNvSpPr>
          <p:nvPr>
            <p:ph type="ctrTitle"/>
          </p:nvPr>
        </p:nvSpPr>
        <p:spPr>
          <a:xfrm>
            <a:off x="1524000" y="1600199"/>
            <a:ext cx="9144000" cy="19097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0FDE69-1B7E-4DF2-831E-8C8B5B54DC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7426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1DE1-AF17-4460-B985-32CDFDA8E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B9AC35-549C-46D8-ACF8-A0FB11873C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61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0EC232-FF2B-4A00-A3A7-DD41B654BF3F}"/>
              </a:ext>
            </a:extLst>
          </p:cNvPr>
          <p:cNvSpPr>
            <a:spLocks noGrp="1"/>
          </p:cNvSpPr>
          <p:nvPr>
            <p:ph type="title" orient="vert"/>
          </p:nvPr>
        </p:nvSpPr>
        <p:spPr>
          <a:xfrm>
            <a:off x="8724900" y="365125"/>
            <a:ext cx="1564409"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79470-563A-43C6-BC32-7FFE44CA2D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84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6"/>
          <p:cNvSpPr/>
          <p:nvPr/>
        </p:nvSpPr>
        <p:spPr bwMode="auto">
          <a:xfrm>
            <a:off x="-2" y="0"/>
            <a:ext cx="12192000" cy="645641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accent2">
              <a:lumMod val="75000"/>
            </a:schemeClr>
          </a:solid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2888055"/>
            <a:ext cx="10572000" cy="1532143"/>
          </a:xfrm>
        </p:spPr>
        <p:txBody>
          <a:bodyPr/>
          <a:lstStyle>
            <a:lvl1pPr algn="ctr">
              <a:defRPr sz="5400" b="0">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8" name="Picture 7" descr="A picture containing text&#10;&#10;Description automatically generated">
            <a:extLst>
              <a:ext uri="{FF2B5EF4-FFF2-40B4-BE49-F238E27FC236}">
                <a16:creationId xmlns:a16="http://schemas.microsoft.com/office/drawing/2014/main" id="{5DF901DC-266A-4C56-AA0E-3A5F51A9A0CD}"/>
              </a:ext>
            </a:extLst>
          </p:cNvPr>
          <p:cNvPicPr>
            <a:picLocks noChangeAspect="1"/>
          </p:cNvPicPr>
          <p:nvPr userDrawn="1"/>
        </p:nvPicPr>
        <p:blipFill>
          <a:blip r:embed="rId2"/>
          <a:stretch>
            <a:fillRect/>
          </a:stretch>
        </p:blipFill>
        <p:spPr>
          <a:xfrm>
            <a:off x="4689413" y="401581"/>
            <a:ext cx="2813173" cy="914400"/>
          </a:xfrm>
          <a:prstGeom prst="rect">
            <a:avLst/>
          </a:prstGeom>
        </p:spPr>
      </p:pic>
      <p:sp>
        <p:nvSpPr>
          <p:cNvPr id="9" name="TextBox 8">
            <a:extLst>
              <a:ext uri="{FF2B5EF4-FFF2-40B4-BE49-F238E27FC236}">
                <a16:creationId xmlns:a16="http://schemas.microsoft.com/office/drawing/2014/main" id="{6518AFAE-5947-49DC-8E96-65CDE960C22F}"/>
              </a:ext>
            </a:extLst>
          </p:cNvPr>
          <p:cNvSpPr txBox="1"/>
          <p:nvPr userDrawn="1"/>
        </p:nvSpPr>
        <p:spPr>
          <a:xfrm>
            <a:off x="3289424" y="6222887"/>
            <a:ext cx="5613149" cy="430887"/>
          </a:xfrm>
          <a:prstGeom prst="rect">
            <a:avLst/>
          </a:prstGeom>
          <a:noFill/>
        </p:spPr>
        <p:txBody>
          <a:bodyPr wrap="square" rtlCol="0">
            <a:spAutoFit/>
          </a:bodyPr>
          <a:lstStyle/>
          <a:p>
            <a:pPr algn="ctr"/>
            <a:r>
              <a:rPr lang="en-US" sz="2200" i="1">
                <a:latin typeface="Calibri Light" panose="020F0302020204030204" pitchFamily="34" charset="0"/>
                <a:cs typeface="Calibri Light" panose="020F0302020204030204" pitchFamily="34" charset="0"/>
              </a:rPr>
              <a:t>We were built for this moment</a:t>
            </a:r>
          </a:p>
        </p:txBody>
      </p:sp>
    </p:spTree>
    <p:extLst>
      <p:ext uri="{BB962C8B-B14F-4D97-AF65-F5344CB8AC3E}">
        <p14:creationId xmlns:p14="http://schemas.microsoft.com/office/powerpoint/2010/main" val="79940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A4DA7965-24B4-4FA3-8670-80509B4E8A11}"/>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53596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0" cap="none">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55FC6F07-7BFC-4382-851D-51E0CDB5C973}"/>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14732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10;&#10;Description automatically generated">
            <a:extLst>
              <a:ext uri="{FF2B5EF4-FFF2-40B4-BE49-F238E27FC236}">
                <a16:creationId xmlns:a16="http://schemas.microsoft.com/office/drawing/2014/main" id="{C58117F5-0A38-4A79-B0EB-E42BBCFB78D5}"/>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113489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10;&#10;Description automatically generated">
            <a:extLst>
              <a:ext uri="{FF2B5EF4-FFF2-40B4-BE49-F238E27FC236}">
                <a16:creationId xmlns:a16="http://schemas.microsoft.com/office/drawing/2014/main" id="{8E215B40-9BA1-4A10-AC27-547BCA6976E2}"/>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4102349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7" name="Picture 6" descr="A picture containing text&#10;&#10;Description automatically generated">
            <a:extLst>
              <a:ext uri="{FF2B5EF4-FFF2-40B4-BE49-F238E27FC236}">
                <a16:creationId xmlns:a16="http://schemas.microsoft.com/office/drawing/2014/main" id="{28EA5B4F-A31A-4006-9233-B94B6D011DAA}"/>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604079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C040225-0FB1-4145-817A-4DB8AF56033A}"/>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215381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descr="A picture containing text&#10;&#10;Description automatically generated">
            <a:extLst>
              <a:ext uri="{FF2B5EF4-FFF2-40B4-BE49-F238E27FC236}">
                <a16:creationId xmlns:a16="http://schemas.microsoft.com/office/drawing/2014/main" id="{7DFD6F59-A587-4266-8283-CFAC78B0B107}"/>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89518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DF68-9568-4189-9B92-960DB74E37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C8122-35DE-469C-9C4E-B96395E0A8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585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A23D4D0A-4291-45AC-AC4A-0DDA954DB2A3}"/>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950581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5B06A2DD-FE4F-4618-A91A-51B7C596C30F}"/>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417328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0" cap="none">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atin typeface="Calibri Light" panose="020F0302020204030204" pitchFamily="34" charset="0"/>
                <a:cs typeface="Calibri Light" panose="020F0302020204030204" pitchFamily="34" charset="0"/>
              </a:defRPr>
            </a:lvl1pPr>
          </a:lstStyle>
          <a:p>
            <a:pPr lvl="0"/>
            <a:r>
              <a:rPr lang="en-US"/>
              <a:t>Click to edit Master text styles</a:t>
            </a:r>
          </a:p>
        </p:txBody>
      </p:sp>
      <p:pic>
        <p:nvPicPr>
          <p:cNvPr id="10" name="Picture 9" descr="A picture containing text&#10;&#10;Description automatically generated">
            <a:extLst>
              <a:ext uri="{FF2B5EF4-FFF2-40B4-BE49-F238E27FC236}">
                <a16:creationId xmlns:a16="http://schemas.microsoft.com/office/drawing/2014/main" id="{ED67AD30-992E-426E-9277-2B2456EC75E9}"/>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611505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atin typeface="Calibri Light" panose="020F0302020204030204" pitchFamily="34" charset="0"/>
                <a:cs typeface="Calibri Light" panose="020F0302020204030204" pitchFamily="34" charset="0"/>
              </a:defRPr>
            </a:lvl1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4F5EC094-CBFA-476D-A958-37100BD562EE}"/>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448098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390D6727-2855-472C-9651-F762CDAF1117}"/>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070270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BD13E444-D9F5-402C-A9FD-78015E7D4443}"/>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180923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5378-5A98-487F-A1F4-F2A5F36902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F38DAC-EB76-4E6E-B0D6-E8071666D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7800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5FC7-261F-43DD-AE92-F14C9CA49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0F224-2524-4356-BB1B-A9AB7B192C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E9D782-8227-46F8-ABBC-0050A4AEE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72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0109-51E0-4E60-826B-8151522D6E49}"/>
              </a:ext>
            </a:extLst>
          </p:cNvPr>
          <p:cNvSpPr>
            <a:spLocks noGrp="1"/>
          </p:cNvSpPr>
          <p:nvPr>
            <p:ph type="title"/>
          </p:nvPr>
        </p:nvSpPr>
        <p:spPr>
          <a:xfrm>
            <a:off x="839788" y="365125"/>
            <a:ext cx="934792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76BB0-C5E6-4A53-84AF-BED73BDAB7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B9485-E5E8-4005-BD8D-56364AD98D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6F3524-7169-47E0-B0A3-2476142BC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F330B-FDD1-426D-B26A-15DE2E206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516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C54B-1695-4798-8EF3-E8D374A3B8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815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2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6E73-09EC-46F8-A1D5-13FE79F18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54B612-FA65-43F7-8192-9EECCFCDB311}"/>
              </a:ext>
            </a:extLst>
          </p:cNvPr>
          <p:cNvSpPr>
            <a:spLocks noGrp="1"/>
          </p:cNvSpPr>
          <p:nvPr>
            <p:ph idx="1"/>
          </p:nvPr>
        </p:nvSpPr>
        <p:spPr>
          <a:xfrm>
            <a:off x="5183188" y="1579418"/>
            <a:ext cx="6172200" cy="42816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038107-EAB8-4B7B-B8D3-4B93F6323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843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0A5F-B5B1-421D-B195-06EB10468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98F32-42B2-468C-A9D5-36503D5968EB}"/>
              </a:ext>
            </a:extLst>
          </p:cNvPr>
          <p:cNvSpPr>
            <a:spLocks noGrp="1"/>
          </p:cNvSpPr>
          <p:nvPr>
            <p:ph type="pic" idx="1"/>
          </p:nvPr>
        </p:nvSpPr>
        <p:spPr>
          <a:xfrm>
            <a:off x="5183188" y="1625600"/>
            <a:ext cx="6172200" cy="4235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15DE85-E9CC-48A0-B0F9-82560806C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5327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A5146A-D53D-457E-9533-855D734DF1F2}"/>
              </a:ext>
            </a:extLst>
          </p:cNvPr>
          <p:cNvSpPr>
            <a:spLocks noGrp="1"/>
          </p:cNvSpPr>
          <p:nvPr>
            <p:ph type="title"/>
          </p:nvPr>
        </p:nvSpPr>
        <p:spPr>
          <a:xfrm>
            <a:off x="1274628" y="559089"/>
            <a:ext cx="8432790" cy="9002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37297-B248-4A59-95E3-D0532BF6FEF4}"/>
              </a:ext>
            </a:extLst>
          </p:cNvPr>
          <p:cNvSpPr>
            <a:spLocks noGrp="1"/>
          </p:cNvSpPr>
          <p:nvPr>
            <p:ph type="body" idx="1"/>
          </p:nvPr>
        </p:nvSpPr>
        <p:spPr>
          <a:xfrm>
            <a:off x="1274628" y="1574800"/>
            <a:ext cx="983903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lowchart: Data 14">
            <a:extLst>
              <a:ext uri="{FF2B5EF4-FFF2-40B4-BE49-F238E27FC236}">
                <a16:creationId xmlns:a16="http://schemas.microsoft.com/office/drawing/2014/main" id="{49CD411F-8015-432F-BC57-A8D3A615B8D6}"/>
              </a:ext>
            </a:extLst>
          </p:cNvPr>
          <p:cNvSpPr/>
          <p:nvPr userDrawn="1"/>
        </p:nvSpPr>
        <p:spPr>
          <a:xfrm>
            <a:off x="-1801081" y="0"/>
            <a:ext cx="3075709" cy="1459346"/>
          </a:xfrm>
          <a:prstGeom prst="flowChartInputOutput">
            <a:avLst/>
          </a:prstGeom>
          <a:solidFill>
            <a:srgbClr val="006CB3"/>
          </a:solidFill>
          <a:ln>
            <a:solidFill>
              <a:srgbClr val="7E9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ata 16">
            <a:extLst>
              <a:ext uri="{FF2B5EF4-FFF2-40B4-BE49-F238E27FC236}">
                <a16:creationId xmlns:a16="http://schemas.microsoft.com/office/drawing/2014/main" id="{487F3A6E-9ACF-4F66-B356-D20CC9CAE469}"/>
              </a:ext>
            </a:extLst>
          </p:cNvPr>
          <p:cNvSpPr/>
          <p:nvPr userDrawn="1"/>
        </p:nvSpPr>
        <p:spPr>
          <a:xfrm>
            <a:off x="-2470727" y="1574800"/>
            <a:ext cx="3075709" cy="1459346"/>
          </a:xfrm>
          <a:prstGeom prst="flowChartInputOutput">
            <a:avLst/>
          </a:prstGeom>
          <a:solidFill>
            <a:srgbClr val="7E929F"/>
          </a:solidFill>
          <a:ln>
            <a:solidFill>
              <a:srgbClr val="006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 company name&#10;&#10;Description automatically generated">
            <a:extLst>
              <a:ext uri="{FF2B5EF4-FFF2-40B4-BE49-F238E27FC236}">
                <a16:creationId xmlns:a16="http://schemas.microsoft.com/office/drawing/2014/main" id="{C87748F5-9DF8-4A3B-966B-F4749CE4402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58106" y="557786"/>
            <a:ext cx="1311115" cy="914400"/>
          </a:xfrm>
          <a:prstGeom prst="rect">
            <a:avLst/>
          </a:prstGeom>
        </p:spPr>
      </p:pic>
    </p:spTree>
    <p:extLst>
      <p:ext uri="{BB962C8B-B14F-4D97-AF65-F5344CB8AC3E}">
        <p14:creationId xmlns:p14="http://schemas.microsoft.com/office/powerpoint/2010/main" val="241166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5/20/2025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4898172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grants@wtcsystem.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victoria.chung@wtcsystem.edu" TargetMode="External"/><Relationship Id="rId5" Type="http://schemas.openxmlformats.org/officeDocument/2006/relationships/hyperlink" Target="mailto:touya.khang@wtcsystem.edu" TargetMode="External"/><Relationship Id="rId4" Type="http://schemas.openxmlformats.org/officeDocument/2006/relationships/hyperlink" Target="mailto:julie.tyznik@wtcsystem.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4185-317E-488B-9E43-9E93636D05DE}"/>
              </a:ext>
            </a:extLst>
          </p:cNvPr>
          <p:cNvSpPr>
            <a:spLocks noGrp="1"/>
          </p:cNvSpPr>
          <p:nvPr>
            <p:ph type="ctrTitle"/>
          </p:nvPr>
        </p:nvSpPr>
        <p:spPr>
          <a:xfrm>
            <a:off x="810000" y="3155093"/>
            <a:ext cx="10572000" cy="886086"/>
          </a:xfrm>
        </p:spPr>
        <p:txBody>
          <a:bodyPr/>
          <a:lstStyle/>
          <a:p>
            <a:r>
              <a:rPr lang="en-US" dirty="0">
                <a:effectLst/>
                <a:latin typeface="Aptos" panose="020B0004020202020204" pitchFamily="34" charset="0"/>
                <a:ea typeface="Times New Roman" panose="02020603050405020304" pitchFamily="18" charset="0"/>
                <a:cs typeface="Aptos" panose="020B0004020202020204" pitchFamily="34" charset="0"/>
              </a:rPr>
              <a:t>AEFLA Fiscal &amp; Grant Management</a:t>
            </a:r>
            <a:endParaRPr lang="en-US" dirty="0">
              <a:latin typeface="Calibri Light"/>
              <a:cs typeface="Calibri Light"/>
            </a:endParaRPr>
          </a:p>
        </p:txBody>
      </p:sp>
    </p:spTree>
    <p:extLst>
      <p:ext uri="{BB962C8B-B14F-4D97-AF65-F5344CB8AC3E}">
        <p14:creationId xmlns:p14="http://schemas.microsoft.com/office/powerpoint/2010/main" val="384561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EC428-C489-BAC4-B7AA-DA5B81DE1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C6F0D-08EE-927F-1E16-BB6BDC173D0B}"/>
              </a:ext>
            </a:extLst>
          </p:cNvPr>
          <p:cNvSpPr>
            <a:spLocks noGrp="1"/>
          </p:cNvSpPr>
          <p:nvPr>
            <p:ph type="title"/>
          </p:nvPr>
        </p:nvSpPr>
        <p:spPr/>
        <p:txBody>
          <a:bodyPr/>
          <a:lstStyle/>
          <a:p>
            <a:r>
              <a:rPr lang="en-US" dirty="0"/>
              <a:t>Grant Reporting</a:t>
            </a:r>
          </a:p>
        </p:txBody>
      </p:sp>
      <p:sp>
        <p:nvSpPr>
          <p:cNvPr id="3" name="Content Placeholder 2">
            <a:extLst>
              <a:ext uri="{FF2B5EF4-FFF2-40B4-BE49-F238E27FC236}">
                <a16:creationId xmlns:a16="http://schemas.microsoft.com/office/drawing/2014/main" id="{BE61AACA-E45E-CF5F-4312-6D560057989E}"/>
              </a:ext>
            </a:extLst>
          </p:cNvPr>
          <p:cNvSpPr>
            <a:spLocks noGrp="1"/>
          </p:cNvSpPr>
          <p:nvPr>
            <p:ph idx="1"/>
          </p:nvPr>
        </p:nvSpPr>
        <p:spPr/>
        <p:txBody>
          <a:bodyPr/>
          <a:lstStyle/>
          <a:p>
            <a:r>
              <a:rPr lang="en-US" dirty="0"/>
              <a:t>Need to complete and submit two reports in the WTCS Apply Portal.</a:t>
            </a:r>
          </a:p>
          <a:p>
            <a:pPr lvl="1"/>
            <a:r>
              <a:rPr lang="en-US" dirty="0"/>
              <a:t>Mid-Year report (covering July 1 – December 31 grant activity): must be received on or before February 15</a:t>
            </a:r>
          </a:p>
          <a:p>
            <a:pPr lvl="1"/>
            <a:r>
              <a:rPr lang="en-US" dirty="0"/>
              <a:t>Final report (covering July 1 – June 30 grant activity): must be received on or before November 1</a:t>
            </a:r>
          </a:p>
          <a:p>
            <a:pPr lvl="1"/>
            <a:r>
              <a:rPr lang="en-US" dirty="0"/>
              <a:t>Only owner of the approved grant can submit the reports.</a:t>
            </a:r>
          </a:p>
        </p:txBody>
      </p:sp>
    </p:spTree>
    <p:extLst>
      <p:ext uri="{BB962C8B-B14F-4D97-AF65-F5344CB8AC3E}">
        <p14:creationId xmlns:p14="http://schemas.microsoft.com/office/powerpoint/2010/main" val="425126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1481B-8467-DB47-6063-B74120B00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C5CEB-BBA0-A349-CCF6-CA54FBD65D9F}"/>
              </a:ext>
            </a:extLst>
          </p:cNvPr>
          <p:cNvSpPr>
            <a:spLocks noGrp="1"/>
          </p:cNvSpPr>
          <p:nvPr>
            <p:ph type="title"/>
          </p:nvPr>
        </p:nvSpPr>
        <p:spPr/>
        <p:txBody>
          <a:bodyPr/>
          <a:lstStyle/>
          <a:p>
            <a:r>
              <a:rPr lang="en-US" dirty="0"/>
              <a:t>Grant Reporting</a:t>
            </a:r>
          </a:p>
        </p:txBody>
      </p:sp>
      <p:sp>
        <p:nvSpPr>
          <p:cNvPr id="6" name="Arrow: Down 5">
            <a:extLst>
              <a:ext uri="{FF2B5EF4-FFF2-40B4-BE49-F238E27FC236}">
                <a16:creationId xmlns:a16="http://schemas.microsoft.com/office/drawing/2014/main" id="{99B8BF9A-EE20-29D2-0217-A5F46657C0B0}"/>
              </a:ext>
            </a:extLst>
          </p:cNvPr>
          <p:cNvSpPr/>
          <p:nvPr/>
        </p:nvSpPr>
        <p:spPr>
          <a:xfrm>
            <a:off x="10420350" y="4237611"/>
            <a:ext cx="251095" cy="62966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062B55A6-FF74-6829-BC07-B031CD680AAF}"/>
              </a:ext>
            </a:extLst>
          </p:cNvPr>
          <p:cNvPicPr>
            <a:picLocks noGrp="1" noChangeAspect="1"/>
          </p:cNvPicPr>
          <p:nvPr>
            <p:ph idx="1"/>
          </p:nvPr>
        </p:nvPicPr>
        <p:blipFill>
          <a:blip r:embed="rId3"/>
          <a:stretch>
            <a:fillRect/>
          </a:stretch>
        </p:blipFill>
        <p:spPr>
          <a:xfrm>
            <a:off x="1140588" y="1574800"/>
            <a:ext cx="9910823" cy="5131283"/>
          </a:xfrm>
        </p:spPr>
      </p:pic>
      <p:sp>
        <p:nvSpPr>
          <p:cNvPr id="9" name="Arrow: Down 8">
            <a:extLst>
              <a:ext uri="{FF2B5EF4-FFF2-40B4-BE49-F238E27FC236}">
                <a16:creationId xmlns:a16="http://schemas.microsoft.com/office/drawing/2014/main" id="{477E721A-E3B4-DCC9-888B-3B22E7E4316A}"/>
              </a:ext>
            </a:extLst>
          </p:cNvPr>
          <p:cNvSpPr/>
          <p:nvPr/>
        </p:nvSpPr>
        <p:spPr>
          <a:xfrm>
            <a:off x="10545897" y="5885657"/>
            <a:ext cx="251095" cy="629663"/>
          </a:xfrm>
          <a:prstGeom prst="downArrow">
            <a:avLst/>
          </a:prstGeom>
          <a:solidFill>
            <a:srgbClr val="FFFF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50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B9D1-FAD0-49E6-9552-3D0BE0A15F93}"/>
              </a:ext>
            </a:extLst>
          </p:cNvPr>
          <p:cNvSpPr>
            <a:spLocks noGrp="1"/>
          </p:cNvSpPr>
          <p:nvPr>
            <p:ph type="title"/>
          </p:nvPr>
        </p:nvSpPr>
        <p:spPr>
          <a:xfrm>
            <a:off x="1024236" y="3110035"/>
            <a:ext cx="10143527" cy="900257"/>
          </a:xfrm>
        </p:spPr>
        <p:txBody>
          <a:bodyPr>
            <a:noAutofit/>
          </a:bodyPr>
          <a:lstStyle/>
          <a:p>
            <a:pPr marL="0" marR="0" algn="ctr">
              <a:spcBef>
                <a:spcPts val="0"/>
              </a:spcBef>
              <a:spcAft>
                <a:spcPts val="0"/>
              </a:spcAft>
            </a:pPr>
            <a:br>
              <a:rPr lang="en-US" sz="3600" b="1" dirty="0">
                <a:effectLst/>
                <a:latin typeface="Calibri" panose="020F0502020204030204" pitchFamily="34" charset="0"/>
                <a:ea typeface="Calibri" panose="020F0502020204030204" pitchFamily="34" charset="0"/>
              </a:rPr>
            </a:br>
            <a:r>
              <a:rPr lang="en-US" sz="3600" b="1" dirty="0">
                <a:effectLst/>
                <a:latin typeface="Calibri" panose="020F0502020204030204" pitchFamily="34" charset="0"/>
                <a:ea typeface="Calibri" panose="020F0502020204030204" pitchFamily="34" charset="0"/>
              </a:rPr>
              <a:t>WTCS </a:t>
            </a:r>
            <a:r>
              <a:rPr lang="en-US" sz="3600" b="1" dirty="0">
                <a:latin typeface="Calibri" panose="020F0502020204030204" pitchFamily="34" charset="0"/>
                <a:ea typeface="Calibri" panose="020F0502020204030204" pitchFamily="34" charset="0"/>
              </a:rPr>
              <a:t>Grants</a:t>
            </a:r>
            <a:r>
              <a:rPr lang="en-US" sz="3600" dirty="0">
                <a:effectLst/>
                <a:latin typeface="Calibri" panose="020F0502020204030204" pitchFamily="34" charset="0"/>
                <a:ea typeface="Calibri" panose="020F0502020204030204" pitchFamily="34" charset="0"/>
              </a:rPr>
              <a:t>:</a:t>
            </a:r>
            <a:r>
              <a:rPr lang="en-US" sz="3600" dirty="0">
                <a:solidFill>
                  <a:srgbClr val="1F497D"/>
                </a:solidFill>
                <a:effectLst/>
                <a:latin typeface="Calibri" panose="020F0502020204030204" pitchFamily="34" charset="0"/>
                <a:ea typeface="Calibri" panose="020F0502020204030204" pitchFamily="34" charset="0"/>
              </a:rPr>
              <a:t> </a:t>
            </a:r>
            <a:r>
              <a:rPr lang="en-US" sz="3600" dirty="0">
                <a:solidFill>
                  <a:srgbClr val="1F497D"/>
                </a:solidFill>
                <a:effectLst/>
                <a:latin typeface="Calibri" panose="020F0502020204030204" pitchFamily="34" charset="0"/>
                <a:ea typeface="Calibri" panose="020F0502020204030204" pitchFamily="34" charset="0"/>
                <a:hlinkClick r:id="rId3"/>
              </a:rPr>
              <a:t>grants@wtcsystem.edu</a:t>
            </a:r>
            <a:br>
              <a:rPr lang="en-US" sz="3600" dirty="0">
                <a:solidFill>
                  <a:srgbClr val="1F497D"/>
                </a:solidFill>
                <a:effectLst/>
                <a:latin typeface="Calibri" panose="020F0502020204030204" pitchFamily="34" charset="0"/>
                <a:ea typeface="Calibri" panose="020F0502020204030204" pitchFamily="34" charset="0"/>
              </a:rPr>
            </a:br>
            <a:r>
              <a:rPr lang="en-US" sz="3600" b="1" dirty="0">
                <a:latin typeface="Calibri" panose="020F0502020204030204" pitchFamily="34" charset="0"/>
                <a:ea typeface="Calibri" panose="020F0502020204030204" pitchFamily="34" charset="0"/>
              </a:rPr>
              <a:t>Julie Tyznik</a:t>
            </a:r>
            <a:r>
              <a:rPr lang="en-US" sz="3600" dirty="0">
                <a:effectLst/>
                <a:latin typeface="Calibri" panose="020F0502020204030204" pitchFamily="34" charset="0"/>
                <a:ea typeface="Calibri" panose="020F0502020204030204" pitchFamily="34" charset="0"/>
              </a:rPr>
              <a:t>:</a:t>
            </a:r>
            <a:r>
              <a:rPr lang="en-US" sz="3600" dirty="0">
                <a:solidFill>
                  <a:srgbClr val="1F497D"/>
                </a:solidFill>
                <a:effectLst/>
                <a:latin typeface="Calibri" panose="020F0502020204030204" pitchFamily="34" charset="0"/>
                <a:ea typeface="Calibri" panose="020F0502020204030204" pitchFamily="34" charset="0"/>
              </a:rPr>
              <a:t> </a:t>
            </a:r>
            <a:r>
              <a:rPr lang="en-US" sz="3600" dirty="0">
                <a:solidFill>
                  <a:srgbClr val="1F497D"/>
                </a:solidFill>
                <a:latin typeface="Calibri" panose="020F0502020204030204" pitchFamily="34" charset="0"/>
                <a:ea typeface="Calibri" panose="020F0502020204030204" pitchFamily="34" charset="0"/>
                <a:hlinkClick r:id="rId4"/>
              </a:rPr>
              <a:t>j</a:t>
            </a:r>
            <a:r>
              <a:rPr lang="en-US" sz="3600" dirty="0">
                <a:solidFill>
                  <a:srgbClr val="1F497D"/>
                </a:solidFill>
                <a:effectLst/>
                <a:latin typeface="Calibri" panose="020F0502020204030204" pitchFamily="34" charset="0"/>
                <a:ea typeface="Calibri" panose="020F0502020204030204" pitchFamily="34" charset="0"/>
                <a:hlinkClick r:id="rId4"/>
              </a:rPr>
              <a:t>ulie.tyznik@wtcsystem.edu</a:t>
            </a:r>
            <a:br>
              <a:rPr lang="en-US" sz="3600" dirty="0">
                <a:solidFill>
                  <a:srgbClr val="1F497D"/>
                </a:solidFill>
                <a:effectLst/>
                <a:latin typeface="Calibri" panose="020F0502020204030204" pitchFamily="34" charset="0"/>
                <a:ea typeface="Calibri" panose="020F0502020204030204" pitchFamily="34" charset="0"/>
              </a:rPr>
            </a:br>
            <a:r>
              <a:rPr lang="en-US" sz="3600" b="1" dirty="0">
                <a:effectLst/>
                <a:latin typeface="Calibri" panose="020F0502020204030204" pitchFamily="34" charset="0"/>
                <a:ea typeface="Calibri" panose="020F0502020204030204" pitchFamily="34" charset="0"/>
              </a:rPr>
              <a:t>Tou Ya Khang: </a:t>
            </a:r>
            <a:r>
              <a:rPr lang="en-US" sz="3600" dirty="0">
                <a:solidFill>
                  <a:srgbClr val="1F497D"/>
                </a:solidFill>
                <a:effectLst/>
                <a:latin typeface="Calibri" panose="020F0502020204030204" pitchFamily="34" charset="0"/>
                <a:ea typeface="Calibri" panose="020F0502020204030204" pitchFamily="34" charset="0"/>
                <a:hlinkClick r:id="rId5"/>
              </a:rPr>
              <a:t>touya.khang@wtcsystem.edu</a:t>
            </a:r>
            <a:br>
              <a:rPr lang="en-US" sz="3600" dirty="0">
                <a:solidFill>
                  <a:srgbClr val="1F497D"/>
                </a:solidFill>
                <a:effectLst/>
                <a:latin typeface="Calibri" panose="020F0502020204030204" pitchFamily="34" charset="0"/>
                <a:ea typeface="Calibri" panose="020F0502020204030204" pitchFamily="34" charset="0"/>
              </a:rPr>
            </a:br>
            <a:r>
              <a:rPr lang="en-US" sz="3600" b="1" dirty="0">
                <a:effectLst/>
                <a:latin typeface="Calibri" panose="020F0502020204030204" pitchFamily="34" charset="0"/>
                <a:ea typeface="Calibri" panose="020F0502020204030204" pitchFamily="34" charset="0"/>
              </a:rPr>
              <a:t>Victoria Chung: </a:t>
            </a:r>
            <a:r>
              <a:rPr lang="en-US" sz="3600" dirty="0">
                <a:solidFill>
                  <a:srgbClr val="1F497D"/>
                </a:solidFill>
                <a:latin typeface="Calibri" panose="020F0502020204030204" pitchFamily="34" charset="0"/>
                <a:ea typeface="Calibri" panose="020F0502020204030204" pitchFamily="34" charset="0"/>
                <a:hlinkClick r:id="rId6"/>
              </a:rPr>
              <a:t>victoria.chung@wtcsystem.edu</a:t>
            </a:r>
            <a:br>
              <a:rPr lang="en-US" sz="3600" dirty="0">
                <a:solidFill>
                  <a:srgbClr val="1F497D"/>
                </a:solidFill>
                <a:latin typeface="Calibri" panose="020F0502020204030204" pitchFamily="34" charset="0"/>
                <a:ea typeface="Calibri" panose="020F0502020204030204" pitchFamily="34" charset="0"/>
              </a:rPr>
            </a:br>
            <a:br>
              <a:rPr lang="en-US" sz="3600" dirty="0">
                <a:solidFill>
                  <a:srgbClr val="1F497D"/>
                </a:solidFill>
                <a:effectLst/>
                <a:latin typeface="Calibri" panose="020F0502020204030204" pitchFamily="34" charset="0"/>
                <a:ea typeface="Calibri" panose="020F0502020204030204" pitchFamily="34" charset="0"/>
              </a:rPr>
            </a:br>
            <a:br>
              <a:rPr lang="en-US" sz="3600" dirty="0">
                <a:solidFill>
                  <a:srgbClr val="1F497D"/>
                </a:solidFill>
                <a:effectLst/>
                <a:latin typeface="Calibri" panose="020F0502020204030204" pitchFamily="34" charset="0"/>
                <a:ea typeface="Calibri" panose="020F0502020204030204" pitchFamily="34" charset="0"/>
              </a:rPr>
            </a:br>
            <a:br>
              <a:rPr lang="en-US" sz="3600" dirty="0">
                <a:solidFill>
                  <a:srgbClr val="1F497D"/>
                </a:solidFill>
                <a:effectLst/>
                <a:latin typeface="Calibri" panose="020F0502020204030204" pitchFamily="34" charset="0"/>
                <a:ea typeface="Calibri" panose="020F0502020204030204" pitchFamily="34" charset="0"/>
              </a:rPr>
            </a:br>
            <a:br>
              <a:rPr lang="en-US" sz="3600" dirty="0">
                <a:solidFill>
                  <a:srgbClr val="1F497D"/>
                </a:solidFill>
                <a:effectLst/>
                <a:latin typeface="Calibri" panose="020F0502020204030204" pitchFamily="34" charset="0"/>
                <a:ea typeface="Calibri" panose="020F0502020204030204" pitchFamily="34" charset="0"/>
              </a:rPr>
            </a:br>
            <a:endParaRPr lang="en-US"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0753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E077-E7BC-AD53-09EE-CFB9DADF3115}"/>
              </a:ext>
            </a:extLst>
          </p:cNvPr>
          <p:cNvSpPr>
            <a:spLocks noGrp="1"/>
          </p:cNvSpPr>
          <p:nvPr>
            <p:ph type="title"/>
          </p:nvPr>
        </p:nvSpPr>
        <p:spPr/>
        <p:txBody>
          <a:bodyPr/>
          <a:lstStyle/>
          <a:p>
            <a:r>
              <a:rPr lang="en-US" b="1" dirty="0"/>
              <a:t>Timeline of AEFLA Sessions</a:t>
            </a:r>
          </a:p>
        </p:txBody>
      </p:sp>
      <p:sp>
        <p:nvSpPr>
          <p:cNvPr id="3" name="Content Placeholder 2">
            <a:extLst>
              <a:ext uri="{FF2B5EF4-FFF2-40B4-BE49-F238E27FC236}">
                <a16:creationId xmlns:a16="http://schemas.microsoft.com/office/drawing/2014/main" id="{EFA7E46B-AC8E-A213-B4CF-2E540A5929B7}"/>
              </a:ext>
            </a:extLst>
          </p:cNvPr>
          <p:cNvSpPr>
            <a:spLocks noGrp="1"/>
          </p:cNvSpPr>
          <p:nvPr>
            <p:ph idx="1"/>
          </p:nvPr>
        </p:nvSpPr>
        <p:spPr>
          <a:xfrm>
            <a:off x="904461" y="1574800"/>
            <a:ext cx="10209203" cy="4351338"/>
          </a:xfrm>
        </p:spPr>
        <p:txBody>
          <a:bodyPr>
            <a:normAutofit/>
          </a:bodyPr>
          <a:lstStyle/>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15 </a:t>
            </a:r>
            <a:r>
              <a:rPr lang="en-US" dirty="0">
                <a:effectLst/>
                <a:latin typeface="Aptos" panose="020B0004020202020204" pitchFamily="34" charset="0"/>
                <a:ea typeface="Times New Roman" panose="02020603050405020304" pitchFamily="18" charset="0"/>
                <a:cs typeface="Aptos" panose="020B0004020202020204" pitchFamily="34" charset="0"/>
              </a:rPr>
              <a:t>- Overview of AEFLA, Eligibility, &amp; WTCS Grant Manager Partnership​</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22 </a:t>
            </a:r>
            <a:r>
              <a:rPr lang="en-US" dirty="0">
                <a:effectLst/>
                <a:latin typeface="Aptos" panose="020B0004020202020204" pitchFamily="34" charset="0"/>
                <a:ea typeface="Times New Roman" panose="02020603050405020304" pitchFamily="18" charset="0"/>
                <a:cs typeface="Aptos" panose="020B0004020202020204" pitchFamily="34" charset="0"/>
              </a:rPr>
              <a:t>– AEFLA Assessment Policy &amp; Alternative Placement​</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29</a:t>
            </a:r>
            <a:r>
              <a:rPr lang="en-US" dirty="0">
                <a:effectLst/>
                <a:latin typeface="Aptos" panose="020B0004020202020204" pitchFamily="34" charset="0"/>
                <a:ea typeface="Times New Roman" panose="02020603050405020304" pitchFamily="18" charset="0"/>
                <a:cs typeface="Aptos" panose="020B0004020202020204" pitchFamily="34" charset="0"/>
              </a:rPr>
              <a:t> – WIDS &amp; Course Content Standards​</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6</a:t>
            </a:r>
            <a:r>
              <a:rPr lang="en-US" dirty="0">
                <a:effectLst/>
                <a:latin typeface="Aptos" panose="020B0004020202020204" pitchFamily="34" charset="0"/>
                <a:ea typeface="Times New Roman" panose="02020603050405020304" pitchFamily="18" charset="0"/>
                <a:cs typeface="Aptos" panose="020B0004020202020204" pitchFamily="34" charset="0"/>
              </a:rPr>
              <a:t> – Program Design Foundations​ e.g., program orientations, Integrated Education &amp; Training, etc.</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13 </a:t>
            </a:r>
            <a:r>
              <a:rPr lang="en-US" dirty="0">
                <a:effectLst/>
                <a:latin typeface="Aptos" panose="020B0004020202020204" pitchFamily="34" charset="0"/>
                <a:ea typeface="Times New Roman" panose="02020603050405020304" pitchFamily="18" charset="0"/>
                <a:cs typeface="Aptos" panose="020B0004020202020204" pitchFamily="34" charset="0"/>
              </a:rPr>
              <a:t>– AEFLA Performance Accountability​</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20 </a:t>
            </a:r>
            <a:r>
              <a:rPr lang="en-US" dirty="0">
                <a:effectLst/>
                <a:latin typeface="Aptos" panose="020B0004020202020204" pitchFamily="34" charset="0"/>
                <a:ea typeface="Times New Roman" panose="02020603050405020304" pitchFamily="18" charset="0"/>
                <a:cs typeface="Aptos" panose="020B0004020202020204" pitchFamily="34" charset="0"/>
              </a:rPr>
              <a:t>– AEFLA Fiscal &amp; Grant Management​</a:t>
            </a:r>
            <a:endParaRPr lang="en-US" dirty="0">
              <a:effectLst/>
              <a:latin typeface="Aptos" panose="020B0004020202020204" pitchFamily="34" charset="0"/>
              <a:ea typeface="Aptos" panose="020B0004020202020204" pitchFamily="34" charset="0"/>
              <a:cs typeface="Aptos" panose="020B0004020202020204" pitchFamily="34" charset="0"/>
            </a:endParaRPr>
          </a:p>
          <a:p>
            <a:endParaRPr lang="en-US" sz="4000" dirty="0">
              <a:latin typeface="Aptos" panose="020B0004020202020204" pitchFamily="34" charset="0"/>
            </a:endParaRPr>
          </a:p>
        </p:txBody>
      </p:sp>
    </p:spTree>
    <p:extLst>
      <p:ext uri="{BB962C8B-B14F-4D97-AF65-F5344CB8AC3E}">
        <p14:creationId xmlns:p14="http://schemas.microsoft.com/office/powerpoint/2010/main" val="150594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86056-81BC-FDEA-1CEC-10047ACF8A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0B7333-4D8B-EE11-7F96-EA43FCEB45CC}"/>
              </a:ext>
            </a:extLst>
          </p:cNvPr>
          <p:cNvSpPr>
            <a:spLocks noGrp="1"/>
          </p:cNvSpPr>
          <p:nvPr>
            <p:ph type="title"/>
          </p:nvPr>
        </p:nvSpPr>
        <p:spPr/>
        <p:txBody>
          <a:bodyPr/>
          <a:lstStyle/>
          <a:p>
            <a:r>
              <a:rPr lang="en-US" dirty="0"/>
              <a:t>AEFLA Fiscal Information &amp; Reminders</a:t>
            </a:r>
          </a:p>
        </p:txBody>
      </p:sp>
      <p:sp>
        <p:nvSpPr>
          <p:cNvPr id="5" name="Text Placeholder 4">
            <a:extLst>
              <a:ext uri="{FF2B5EF4-FFF2-40B4-BE49-F238E27FC236}">
                <a16:creationId xmlns:a16="http://schemas.microsoft.com/office/drawing/2014/main" id="{0B955A43-4477-DFD2-ADDE-C49E188167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19858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27A8-D6C4-37E4-358D-25458A4D4EE9}"/>
              </a:ext>
            </a:extLst>
          </p:cNvPr>
          <p:cNvSpPr>
            <a:spLocks noGrp="1"/>
          </p:cNvSpPr>
          <p:nvPr>
            <p:ph type="title"/>
          </p:nvPr>
        </p:nvSpPr>
        <p:spPr/>
        <p:txBody>
          <a:bodyPr/>
          <a:lstStyle/>
          <a:p>
            <a:r>
              <a:rPr lang="en-US" dirty="0"/>
              <a:t>AEFLA Information</a:t>
            </a:r>
          </a:p>
        </p:txBody>
      </p:sp>
      <p:sp>
        <p:nvSpPr>
          <p:cNvPr id="3" name="Content Placeholder 2">
            <a:extLst>
              <a:ext uri="{FF2B5EF4-FFF2-40B4-BE49-F238E27FC236}">
                <a16:creationId xmlns:a16="http://schemas.microsoft.com/office/drawing/2014/main" id="{F6DECA4B-B7F6-1223-6438-9F53545A2B87}"/>
              </a:ext>
            </a:extLst>
          </p:cNvPr>
          <p:cNvSpPr>
            <a:spLocks noGrp="1"/>
          </p:cNvSpPr>
          <p:nvPr>
            <p:ph idx="1"/>
          </p:nvPr>
        </p:nvSpPr>
        <p:spPr>
          <a:xfrm>
            <a:off x="1274628" y="1574799"/>
            <a:ext cx="9839036" cy="5026026"/>
          </a:xfrm>
        </p:spPr>
        <p:txBody>
          <a:bodyPr>
            <a:normAutofit/>
          </a:bodyPr>
          <a:lstStyle/>
          <a:p>
            <a:r>
              <a:rPr lang="en-US" dirty="0"/>
              <a:t>Adult Education Family Literacy Act (AEFLA) grants are reimbursement based.</a:t>
            </a:r>
          </a:p>
          <a:p>
            <a:r>
              <a:rPr lang="en-US" sz="2800" dirty="0">
                <a:effectLst/>
                <a:ea typeface="Aptos" panose="020B0004020202020204" pitchFamily="34" charset="0"/>
                <a:cs typeface="Times New Roman" panose="02020603050405020304" pitchFamily="18" charset="0"/>
              </a:rPr>
              <a:t>The Standard Financial Report (SFR-1) is used to summarize budget proposals and expenditure claims for all projects funded through the Wisconsin Technical College System (WTCS). Each application must include the Budget Detailed and Standard Financial Report worksheet to be completed. Please make sure you are using the most updated worksheet for your grant.</a:t>
            </a:r>
          </a:p>
        </p:txBody>
      </p:sp>
    </p:spTree>
    <p:extLst>
      <p:ext uri="{BB962C8B-B14F-4D97-AF65-F5344CB8AC3E}">
        <p14:creationId xmlns:p14="http://schemas.microsoft.com/office/powerpoint/2010/main" val="418212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37C0A-0F69-7330-9F72-94B61FAE8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8BF81-7961-119E-5AE2-0F456792B411}"/>
              </a:ext>
            </a:extLst>
          </p:cNvPr>
          <p:cNvSpPr>
            <a:spLocks noGrp="1"/>
          </p:cNvSpPr>
          <p:nvPr>
            <p:ph type="title"/>
          </p:nvPr>
        </p:nvSpPr>
        <p:spPr/>
        <p:txBody>
          <a:bodyPr/>
          <a:lstStyle/>
          <a:p>
            <a:r>
              <a:rPr lang="en-US" dirty="0"/>
              <a:t>AEFLA Information</a:t>
            </a:r>
          </a:p>
        </p:txBody>
      </p:sp>
      <p:sp>
        <p:nvSpPr>
          <p:cNvPr id="3" name="Content Placeholder 2">
            <a:extLst>
              <a:ext uri="{FF2B5EF4-FFF2-40B4-BE49-F238E27FC236}">
                <a16:creationId xmlns:a16="http://schemas.microsoft.com/office/drawing/2014/main" id="{76BD8641-DD8C-97E3-133F-F5B29B378302}"/>
              </a:ext>
            </a:extLst>
          </p:cNvPr>
          <p:cNvSpPr>
            <a:spLocks noGrp="1"/>
          </p:cNvSpPr>
          <p:nvPr>
            <p:ph idx="1"/>
          </p:nvPr>
        </p:nvSpPr>
        <p:spPr>
          <a:xfrm>
            <a:off x="1274628" y="1574799"/>
            <a:ext cx="9839036" cy="5026026"/>
          </a:xfrm>
        </p:spPr>
        <p:txBody>
          <a:bodyPr>
            <a:normAutofit/>
          </a:bodyPr>
          <a:lstStyle/>
          <a:p>
            <a:r>
              <a:rPr lang="en-US" sz="2800" dirty="0">
                <a:effectLst/>
                <a:ea typeface="Aptos" panose="020B0004020202020204" pitchFamily="34" charset="0"/>
                <a:cs typeface="Times New Roman" panose="02020603050405020304" pitchFamily="18" charset="0"/>
              </a:rPr>
              <a:t>Once the application is completed, the grant will go through the review process. If your grant is approved, you will be notified, and an award letter will be sent to your college. Once the grant period has started, the recipient can start submitting their SFR claim to WTCS for reimbursement.</a:t>
            </a:r>
          </a:p>
          <a:p>
            <a:r>
              <a:rPr lang="en-US" sz="2800" dirty="0">
                <a:effectLst/>
                <a:ea typeface="Aptos" panose="020B0004020202020204" pitchFamily="34" charset="0"/>
                <a:cs typeface="Times New Roman" panose="02020603050405020304" pitchFamily="18" charset="0"/>
              </a:rPr>
              <a:t>SFR claims are completed and sent to WTCS (Victoria Chung) for grant reimbursement.</a:t>
            </a:r>
          </a:p>
          <a:p>
            <a:r>
              <a:rPr lang="en-US" sz="2800" dirty="0">
                <a:effectLst/>
                <a:ea typeface="Aptos" panose="020B0004020202020204" pitchFamily="34" charset="0"/>
                <a:cs typeface="Times New Roman" panose="02020603050405020304" pitchFamily="18" charset="0"/>
              </a:rPr>
              <a:t>During a fiscal audit, the US Department of Education can request copies of completed SFR’s to be reviewed during their audit process.</a:t>
            </a:r>
            <a:endParaRPr lang="en-US" dirty="0"/>
          </a:p>
        </p:txBody>
      </p:sp>
    </p:spTree>
    <p:extLst>
      <p:ext uri="{BB962C8B-B14F-4D97-AF65-F5344CB8AC3E}">
        <p14:creationId xmlns:p14="http://schemas.microsoft.com/office/powerpoint/2010/main" val="52268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45F78-1F88-7C86-CC09-3E56A6FC35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72CD7-9618-6B6C-996C-FFF60E376461}"/>
              </a:ext>
            </a:extLst>
          </p:cNvPr>
          <p:cNvSpPr>
            <a:spLocks noGrp="1"/>
          </p:cNvSpPr>
          <p:nvPr>
            <p:ph type="title"/>
          </p:nvPr>
        </p:nvSpPr>
        <p:spPr/>
        <p:txBody>
          <a:bodyPr/>
          <a:lstStyle/>
          <a:p>
            <a:r>
              <a:rPr lang="en-US" dirty="0"/>
              <a:t>AEFLA Reminders</a:t>
            </a:r>
          </a:p>
        </p:txBody>
      </p:sp>
      <p:sp>
        <p:nvSpPr>
          <p:cNvPr id="3" name="Content Placeholder 2">
            <a:extLst>
              <a:ext uri="{FF2B5EF4-FFF2-40B4-BE49-F238E27FC236}">
                <a16:creationId xmlns:a16="http://schemas.microsoft.com/office/drawing/2014/main" id="{25A1AEA7-7036-4A07-45CA-AFC9B063E76C}"/>
              </a:ext>
            </a:extLst>
          </p:cNvPr>
          <p:cNvSpPr>
            <a:spLocks noGrp="1"/>
          </p:cNvSpPr>
          <p:nvPr>
            <p:ph idx="1"/>
          </p:nvPr>
        </p:nvSpPr>
        <p:spPr/>
        <p:txBody>
          <a:bodyPr/>
          <a:lstStyle/>
          <a:p>
            <a:r>
              <a:rPr lang="en-US" sz="2800" dirty="0">
                <a:effectLst/>
                <a:latin typeface="Aptos" panose="020B0004020202020204" pitchFamily="34" charset="0"/>
                <a:ea typeface="Aptos" panose="020B0004020202020204" pitchFamily="34" charset="0"/>
                <a:cs typeface="Times New Roman" panose="02020603050405020304" pitchFamily="18" charset="0"/>
              </a:rPr>
              <a:t>Need to use the most recent version of the SFR on the WTCS Apply Portal (from approved application).</a:t>
            </a:r>
          </a:p>
          <a:p>
            <a:r>
              <a:rPr lang="en-US" sz="2800" dirty="0">
                <a:effectLst/>
                <a:latin typeface="Aptos" panose="020B0004020202020204" pitchFamily="34" charset="0"/>
                <a:ea typeface="Aptos" panose="020B0004020202020204" pitchFamily="34" charset="0"/>
                <a:cs typeface="Times New Roman" panose="02020603050405020304" pitchFamily="18" charset="0"/>
              </a:rPr>
              <a:t>Reminder to submit reimbursement to Victoria once a month or every quarter at the least.</a:t>
            </a:r>
          </a:p>
          <a:p>
            <a:pPr lvl="1">
              <a:buFont typeface="Wingdings" panose="05000000000000000000" pitchFamily="2" charset="2"/>
              <a:buChar char="q"/>
            </a:pPr>
            <a:r>
              <a:rPr lang="en-US" dirty="0">
                <a:latin typeface="Aptos" panose="020B0004020202020204" pitchFamily="34" charset="0"/>
                <a:cs typeface="Times New Roman" panose="02020603050405020304" pitchFamily="18" charset="0"/>
              </a:rPr>
              <a:t>Stay up to date with what has been reimbursed.</a:t>
            </a:r>
          </a:p>
          <a:p>
            <a:r>
              <a:rPr lang="en-US" dirty="0">
                <a:latin typeface="Aptos" panose="020B0004020202020204" pitchFamily="34" charset="0"/>
                <a:cs typeface="Times New Roman" panose="02020603050405020304" pitchFamily="18" charset="0"/>
              </a:rPr>
              <a:t>SFR Fiscal Overview handout for details regarding the grant reimbursement process will be in the chat.</a:t>
            </a:r>
          </a:p>
        </p:txBody>
      </p:sp>
    </p:spTree>
    <p:extLst>
      <p:ext uri="{BB962C8B-B14F-4D97-AF65-F5344CB8AC3E}">
        <p14:creationId xmlns:p14="http://schemas.microsoft.com/office/powerpoint/2010/main" val="31601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CF21F-FC7D-CD72-BD90-4655FB7C08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FB49E1-4569-60A8-F230-81B5E31EEE5B}"/>
              </a:ext>
            </a:extLst>
          </p:cNvPr>
          <p:cNvSpPr>
            <a:spLocks noGrp="1"/>
          </p:cNvSpPr>
          <p:nvPr>
            <p:ph type="title"/>
          </p:nvPr>
        </p:nvSpPr>
        <p:spPr/>
        <p:txBody>
          <a:bodyPr/>
          <a:lstStyle/>
          <a:p>
            <a:r>
              <a:rPr lang="en-US" dirty="0"/>
              <a:t>Grants Management</a:t>
            </a:r>
          </a:p>
        </p:txBody>
      </p:sp>
      <p:sp>
        <p:nvSpPr>
          <p:cNvPr id="5" name="Text Placeholder 4">
            <a:extLst>
              <a:ext uri="{FF2B5EF4-FFF2-40B4-BE49-F238E27FC236}">
                <a16:creationId xmlns:a16="http://schemas.microsoft.com/office/drawing/2014/main" id="{B9716E3A-063C-B986-B6FB-AC217B6A53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176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48579-DA9B-DC74-663D-4D532F5A4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91052-6129-50E2-0F72-15EBB1AFAC3E}"/>
              </a:ext>
            </a:extLst>
          </p:cNvPr>
          <p:cNvSpPr>
            <a:spLocks noGrp="1"/>
          </p:cNvSpPr>
          <p:nvPr>
            <p:ph type="title"/>
          </p:nvPr>
        </p:nvSpPr>
        <p:spPr/>
        <p:txBody>
          <a:bodyPr/>
          <a:lstStyle/>
          <a:p>
            <a:r>
              <a:rPr lang="en-US" dirty="0"/>
              <a:t>WTCS Apply Portal Guide</a:t>
            </a:r>
          </a:p>
        </p:txBody>
      </p:sp>
      <p:pic>
        <p:nvPicPr>
          <p:cNvPr id="5" name="Content Placeholder 4">
            <a:extLst>
              <a:ext uri="{FF2B5EF4-FFF2-40B4-BE49-F238E27FC236}">
                <a16:creationId xmlns:a16="http://schemas.microsoft.com/office/drawing/2014/main" id="{EB0C73B5-3FFE-C900-5198-24B4B5FFF3C6}"/>
              </a:ext>
            </a:extLst>
          </p:cNvPr>
          <p:cNvPicPr>
            <a:picLocks noGrp="1" noChangeAspect="1"/>
          </p:cNvPicPr>
          <p:nvPr>
            <p:ph idx="1"/>
          </p:nvPr>
        </p:nvPicPr>
        <p:blipFill>
          <a:blip r:embed="rId3"/>
          <a:stretch>
            <a:fillRect/>
          </a:stretch>
        </p:blipFill>
        <p:spPr>
          <a:xfrm>
            <a:off x="1399482" y="1555345"/>
            <a:ext cx="9393035" cy="4860834"/>
          </a:xfrm>
        </p:spPr>
      </p:pic>
      <p:sp>
        <p:nvSpPr>
          <p:cNvPr id="6" name="Arrow: Down 5">
            <a:extLst>
              <a:ext uri="{FF2B5EF4-FFF2-40B4-BE49-F238E27FC236}">
                <a16:creationId xmlns:a16="http://schemas.microsoft.com/office/drawing/2014/main" id="{1EA3BB61-E319-0277-EFB3-D6CB98D8AC18}"/>
              </a:ext>
            </a:extLst>
          </p:cNvPr>
          <p:cNvSpPr/>
          <p:nvPr/>
        </p:nvSpPr>
        <p:spPr>
          <a:xfrm>
            <a:off x="10264406" y="4393555"/>
            <a:ext cx="251095" cy="629663"/>
          </a:xfrm>
          <a:prstGeom prst="downArrow">
            <a:avLst/>
          </a:prstGeom>
          <a:solidFill>
            <a:srgbClr val="FFFF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293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DE5A2-AAC4-5B8E-B56A-B412344F4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8949F-941E-1B9F-5791-38CDF262A555}"/>
              </a:ext>
            </a:extLst>
          </p:cNvPr>
          <p:cNvSpPr>
            <a:spLocks noGrp="1"/>
          </p:cNvSpPr>
          <p:nvPr>
            <p:ph type="title"/>
          </p:nvPr>
        </p:nvSpPr>
        <p:spPr/>
        <p:txBody>
          <a:bodyPr/>
          <a:lstStyle/>
          <a:p>
            <a:r>
              <a:rPr lang="en-US" dirty="0"/>
              <a:t>Grant Revision</a:t>
            </a:r>
          </a:p>
        </p:txBody>
      </p:sp>
      <p:sp>
        <p:nvSpPr>
          <p:cNvPr id="3" name="Content Placeholder 2">
            <a:extLst>
              <a:ext uri="{FF2B5EF4-FFF2-40B4-BE49-F238E27FC236}">
                <a16:creationId xmlns:a16="http://schemas.microsoft.com/office/drawing/2014/main" id="{5C6013B0-D7BA-5140-7A31-CFE437E59469}"/>
              </a:ext>
            </a:extLst>
          </p:cNvPr>
          <p:cNvSpPr>
            <a:spLocks noGrp="1"/>
          </p:cNvSpPr>
          <p:nvPr>
            <p:ph idx="1"/>
          </p:nvPr>
        </p:nvSpPr>
        <p:spPr/>
        <p:txBody>
          <a:bodyPr/>
          <a:lstStyle/>
          <a:p>
            <a:r>
              <a:rPr lang="en-US" sz="2800" dirty="0">
                <a:effectLst/>
                <a:latin typeface="Calibri" panose="020F0502020204030204" pitchFamily="34" charset="0"/>
                <a:ea typeface="Times New Roman" panose="02020603050405020304" pitchFamily="18" charset="0"/>
              </a:rPr>
              <a:t>Contact the WTCS Director overseeing the grant you </a:t>
            </a:r>
            <a:r>
              <a:rPr lang="en-US" dirty="0">
                <a:latin typeface="Calibri" panose="020F0502020204030204" pitchFamily="34" charset="0"/>
                <a:ea typeface="Times New Roman" panose="02020603050405020304" pitchFamily="18" charset="0"/>
              </a:rPr>
              <a:t>would like to revise</a:t>
            </a:r>
            <a:r>
              <a:rPr lang="en-US" sz="2800" dirty="0">
                <a:effectLst/>
                <a:latin typeface="Calibri" panose="020F0502020204030204" pitchFamily="34" charset="0"/>
                <a:ea typeface="Times New Roman" panose="02020603050405020304" pitchFamily="18" charset="0"/>
              </a:rPr>
              <a:t> to ensure that the revision plans are allowable.</a:t>
            </a:r>
          </a:p>
          <a:p>
            <a:r>
              <a:rPr lang="en-US" sz="2800" dirty="0">
                <a:effectLst/>
                <a:latin typeface="Calibri" panose="020F0502020204030204" pitchFamily="34" charset="0"/>
                <a:ea typeface="Times New Roman" panose="02020603050405020304" pitchFamily="18" charset="0"/>
              </a:rPr>
              <a:t>Formal revisions are needed if </a:t>
            </a:r>
            <a:r>
              <a:rPr lang="en-US" sz="2800" b="1" dirty="0">
                <a:effectLst/>
                <a:latin typeface="Calibri" panose="020F0502020204030204" pitchFamily="34" charset="0"/>
                <a:ea typeface="Times New Roman" panose="02020603050405020304" pitchFamily="18" charset="0"/>
              </a:rPr>
              <a:t>more</a:t>
            </a:r>
            <a:r>
              <a:rPr lang="en-US" sz="2800" dirty="0">
                <a:effectLst/>
                <a:latin typeface="Calibri" panose="020F0502020204030204" pitchFamily="34" charset="0"/>
                <a:ea typeface="Times New Roman" panose="02020603050405020304" pitchFamily="18" charset="0"/>
              </a:rPr>
              <a:t> than 20% of any budget line item is changing/moving.</a:t>
            </a:r>
          </a:p>
          <a:p>
            <a:r>
              <a:rPr lang="en-US" dirty="0">
                <a:latin typeface="Calibri" panose="020F0502020204030204" pitchFamily="34" charset="0"/>
                <a:ea typeface="Times New Roman" panose="02020603050405020304" pitchFamily="18" charset="0"/>
              </a:rPr>
              <a:t>Follow the revision process as shown in the WTCS Apply Portal Guide.</a:t>
            </a:r>
            <a:endParaRPr lang="en-US" sz="2800" dirty="0">
              <a:effectLst/>
              <a:latin typeface="Calibri" panose="020F0502020204030204" pitchFamily="34" charset="0"/>
              <a:ea typeface="Times New Roman" panose="02020603050405020304" pitchFamily="18" charset="0"/>
            </a:endParaRPr>
          </a:p>
          <a:p>
            <a:r>
              <a:rPr lang="en-US" dirty="0"/>
              <a:t>Only the owner of the approved grant can submit a revision.</a:t>
            </a:r>
          </a:p>
        </p:txBody>
      </p:sp>
    </p:spTree>
    <p:extLst>
      <p:ext uri="{BB962C8B-B14F-4D97-AF65-F5344CB8AC3E}">
        <p14:creationId xmlns:p14="http://schemas.microsoft.com/office/powerpoint/2010/main" val="317881746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able">
  <a:themeElements>
    <a:clrScheme name="Custom 1">
      <a:dk1>
        <a:sysClr val="windowText" lastClr="000000"/>
      </a:dk1>
      <a:lt1>
        <a:sysClr val="window" lastClr="FFFFFF"/>
      </a:lt1>
      <a:dk2>
        <a:srgbClr val="242852"/>
      </a:dk2>
      <a:lt2>
        <a:srgbClr val="ACCBF9"/>
      </a:lt2>
      <a:accent1>
        <a:srgbClr val="3477B2"/>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f334728-d4ac-46b2-bbe6-33a4af7af268">
      <UserInfo>
        <DisplayName>WTCS ABE PROGRAM GROUP Members</DisplayName>
        <AccountId>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9806DD9EE7EE46B2C51133BE2FEBB2" ma:contentTypeVersion="13" ma:contentTypeDescription="Create a new document." ma:contentTypeScope="" ma:versionID="6f539530c544914871a676e8dca6b7d5">
  <xsd:schema xmlns:xsd="http://www.w3.org/2001/XMLSchema" xmlns:xs="http://www.w3.org/2001/XMLSchema" xmlns:p="http://schemas.microsoft.com/office/2006/metadata/properties" xmlns:ns2="d1152cab-7e80-4d5d-896a-a43022c26fa2" xmlns:ns3="df334728-d4ac-46b2-bbe6-33a4af7af268" targetNamespace="http://schemas.microsoft.com/office/2006/metadata/properties" ma:root="true" ma:fieldsID="c4030b9138b1ca2a06cf424fa718732f" ns2:_="" ns3:_="">
    <xsd:import namespace="d1152cab-7e80-4d5d-896a-a43022c26fa2"/>
    <xsd:import namespace="df334728-d4ac-46b2-bbe6-33a4af7af2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52cab-7e80-4d5d-896a-a43022c26f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34728-d4ac-46b2-bbe6-33a4af7af26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BC0F85-220F-48E3-A4C3-684A818D4DF1}">
  <ds:schemaRefs>
    <ds:schemaRef ds:uri="3c7b4867-cd40-4827-adf1-0b4c87d11252"/>
    <ds:schemaRef ds:uri="6427e073-2b2d-45a6-a387-55e445c33e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f334728-d4ac-46b2-bbe6-33a4af7af268"/>
  </ds:schemaRefs>
</ds:datastoreItem>
</file>

<file path=customXml/itemProps2.xml><?xml version="1.0" encoding="utf-8"?>
<ds:datastoreItem xmlns:ds="http://schemas.openxmlformats.org/officeDocument/2006/customXml" ds:itemID="{4C2DA6EC-51F0-458A-BFDB-B9B21E087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52cab-7e80-4d5d-896a-a43022c26fa2"/>
    <ds:schemaRef ds:uri="df334728-d4ac-46b2-bbe6-33a4af7af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73620A-A9F4-4F31-B306-0106DFC247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10943</TotalTime>
  <Words>577</Words>
  <Application>Microsoft Office PowerPoint</Application>
  <PresentationFormat>Widescreen</PresentationFormat>
  <Paragraphs>44</Paragraphs>
  <Slides>12</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Aptos</vt:lpstr>
      <vt:lpstr>Arial</vt:lpstr>
      <vt:lpstr>Calibri</vt:lpstr>
      <vt:lpstr>Calibri Light</vt:lpstr>
      <vt:lpstr>Century Gothic</vt:lpstr>
      <vt:lpstr>Wingdings</vt:lpstr>
      <vt:lpstr>Wingdings 2</vt:lpstr>
      <vt:lpstr>Office Theme</vt:lpstr>
      <vt:lpstr>Quotable</vt:lpstr>
      <vt:lpstr>AEFLA Fiscal &amp; Grant Management</vt:lpstr>
      <vt:lpstr>Timeline of AEFLA Sessions</vt:lpstr>
      <vt:lpstr>AEFLA Fiscal Information &amp; Reminders</vt:lpstr>
      <vt:lpstr>AEFLA Information</vt:lpstr>
      <vt:lpstr>AEFLA Information</vt:lpstr>
      <vt:lpstr>AEFLA Reminders</vt:lpstr>
      <vt:lpstr>Grants Management</vt:lpstr>
      <vt:lpstr>WTCS Apply Portal Guide</vt:lpstr>
      <vt:lpstr>Grant Revision</vt:lpstr>
      <vt:lpstr>Grant Reporting</vt:lpstr>
      <vt:lpstr>Grant Reporting</vt:lpstr>
      <vt:lpstr> WTCS Grants: grants@wtcsystem.edu Julie Tyznik: julie.tyznik@wtcsystem.edu Tou Ya Khang: touya.khang@wtcsystem.edu Victoria Chung: victoria.chung@wtcsystem.edu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Smyth, Conor</dc:creator>
  <cp:lastModifiedBy>Konruff, Ben</cp:lastModifiedBy>
  <cp:revision>111</cp:revision>
  <dcterms:created xsi:type="dcterms:W3CDTF">2020-11-19T14:25:22Z</dcterms:created>
  <dcterms:modified xsi:type="dcterms:W3CDTF">2025-05-20T14:24:02Z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0x010100639806DD9EE7EE46B2C51133BE2FEBB2</vt:lpwstr>
  </property>
</Properties>
</file>