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5"/>
  </p:notesMasterIdLst>
  <p:sldIdLst>
    <p:sldId id="258" r:id="rId6"/>
    <p:sldId id="446" r:id="rId7"/>
    <p:sldId id="448" r:id="rId8"/>
    <p:sldId id="411" r:id="rId9"/>
    <p:sldId id="387" r:id="rId10"/>
    <p:sldId id="447" r:id="rId11"/>
    <p:sldId id="378" r:id="rId12"/>
    <p:sldId id="412" r:id="rId13"/>
    <p:sldId id="413" r:id="rId14"/>
    <p:sldId id="414" r:id="rId15"/>
    <p:sldId id="445" r:id="rId16"/>
    <p:sldId id="443" r:id="rId17"/>
    <p:sldId id="388" r:id="rId18"/>
    <p:sldId id="389" r:id="rId19"/>
    <p:sldId id="392" r:id="rId20"/>
    <p:sldId id="393" r:id="rId21"/>
    <p:sldId id="394" r:id="rId22"/>
    <p:sldId id="395" r:id="rId23"/>
    <p:sldId id="31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ruff, Ben" initials="KB" lastIdx="1" clrIdx="0">
    <p:extLst>
      <p:ext uri="{19B8F6BF-5375-455C-9EA6-DF929625EA0E}">
        <p15:presenceInfo xmlns:p15="http://schemas.microsoft.com/office/powerpoint/2012/main" userId="S::ben.konruff@wtcsystem.edu::d8253f11-d6d4-46b5-aea9-f56973e757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929F"/>
    <a:srgbClr val="006C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03" autoAdjust="0"/>
  </p:normalViewPr>
  <p:slideViewPr>
    <p:cSldViewPr snapToGrid="0">
      <p:cViewPr varScale="1">
        <p:scale>
          <a:sx n="113" d="100"/>
          <a:sy n="113" d="100"/>
        </p:scale>
        <p:origin x="86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ruff, Ben" userId="d8253f11-d6d4-46b5-aea9-f56973e75775" providerId="ADAL" clId="{B26027F3-D6CE-426A-B958-D4498DB68D12}"/>
    <pc:docChg chg="undo custSel addSld delSld modSld sldOrd">
      <pc:chgData name="Konruff, Ben" userId="d8253f11-d6d4-46b5-aea9-f56973e75775" providerId="ADAL" clId="{B26027F3-D6CE-426A-B958-D4498DB68D12}" dt="2025-04-15T13:45:42.667" v="2261" actId="20577"/>
      <pc:docMkLst>
        <pc:docMk/>
      </pc:docMkLst>
      <pc:sldChg chg="delSp modSp mod modNotesTx">
        <pc:chgData name="Konruff, Ben" userId="d8253f11-d6d4-46b5-aea9-f56973e75775" providerId="ADAL" clId="{B26027F3-D6CE-426A-B958-D4498DB68D12}" dt="2025-04-15T13:35:52.384" v="1760" actId="20577"/>
        <pc:sldMkLst>
          <pc:docMk/>
          <pc:sldMk cId="3845613622" sldId="258"/>
        </pc:sldMkLst>
        <pc:spChg chg="mod">
          <ac:chgData name="Konruff, Ben" userId="d8253f11-d6d4-46b5-aea9-f56973e75775" providerId="ADAL" clId="{B26027F3-D6CE-426A-B958-D4498DB68D12}" dt="2025-04-11T20:16:08.391" v="105" actId="1076"/>
          <ac:spMkLst>
            <pc:docMk/>
            <pc:sldMk cId="3845613622" sldId="258"/>
            <ac:spMk id="2" creationId="{52FE4185-317E-488B-9E43-9E93636D05DE}"/>
          </ac:spMkLst>
        </pc:spChg>
      </pc:sldChg>
      <pc:sldChg chg="del">
        <pc:chgData name="Konruff, Ben" userId="d8253f11-d6d4-46b5-aea9-f56973e75775" providerId="ADAL" clId="{B26027F3-D6CE-426A-B958-D4498DB68D12}" dt="2025-04-11T20:15:26.603" v="101" actId="47"/>
        <pc:sldMkLst>
          <pc:docMk/>
          <pc:sldMk cId="3440941857" sldId="281"/>
        </pc:sldMkLst>
      </pc:sldChg>
      <pc:sldChg chg="del">
        <pc:chgData name="Konruff, Ben" userId="d8253f11-d6d4-46b5-aea9-f56973e75775" providerId="ADAL" clId="{B26027F3-D6CE-426A-B958-D4498DB68D12}" dt="2025-04-11T20:18:08.842" v="110" actId="47"/>
        <pc:sldMkLst>
          <pc:docMk/>
          <pc:sldMk cId="2739928611" sldId="293"/>
        </pc:sldMkLst>
      </pc:sldChg>
      <pc:sldChg chg="del">
        <pc:chgData name="Konruff, Ben" userId="d8253f11-d6d4-46b5-aea9-f56973e75775" providerId="ADAL" clId="{B26027F3-D6CE-426A-B958-D4498DB68D12}" dt="2025-04-11T20:15:27.432" v="102" actId="47"/>
        <pc:sldMkLst>
          <pc:docMk/>
          <pc:sldMk cId="1201773028" sldId="305"/>
        </pc:sldMkLst>
      </pc:sldChg>
      <pc:sldChg chg="add modNotesTx">
        <pc:chgData name="Konruff, Ben" userId="d8253f11-d6d4-46b5-aea9-f56973e75775" providerId="ADAL" clId="{B26027F3-D6CE-426A-B958-D4498DB68D12}" dt="2025-04-15T13:43:05.755" v="1907" actId="6549"/>
        <pc:sldMkLst>
          <pc:docMk/>
          <pc:sldMk cId="2539002863" sldId="378"/>
        </pc:sldMkLst>
      </pc:sldChg>
      <pc:sldChg chg="del">
        <pc:chgData name="Konruff, Ben" userId="d8253f11-d6d4-46b5-aea9-f56973e75775" providerId="ADAL" clId="{B26027F3-D6CE-426A-B958-D4498DB68D12}" dt="2025-04-11T19:52:57.253" v="1" actId="47"/>
        <pc:sldMkLst>
          <pc:docMk/>
          <pc:sldMk cId="2842884779" sldId="384"/>
        </pc:sldMkLst>
      </pc:sldChg>
      <pc:sldChg chg="del">
        <pc:chgData name="Konruff, Ben" userId="d8253f11-d6d4-46b5-aea9-f56973e75775" providerId="ADAL" clId="{B26027F3-D6CE-426A-B958-D4498DB68D12}" dt="2025-04-11T19:53:42.880" v="3" actId="47"/>
        <pc:sldMkLst>
          <pc:docMk/>
          <pc:sldMk cId="3529964418" sldId="385"/>
        </pc:sldMkLst>
      </pc:sldChg>
      <pc:sldChg chg="ord modNotesTx">
        <pc:chgData name="Konruff, Ben" userId="d8253f11-d6d4-46b5-aea9-f56973e75775" providerId="ADAL" clId="{B26027F3-D6CE-426A-B958-D4498DB68D12}" dt="2025-04-15T13:39:51.541" v="1783" actId="20577"/>
        <pc:sldMkLst>
          <pc:docMk/>
          <pc:sldMk cId="2479921920" sldId="387"/>
        </pc:sldMkLst>
      </pc:sldChg>
      <pc:sldChg chg="modNotesTx">
        <pc:chgData name="Konruff, Ben" userId="d8253f11-d6d4-46b5-aea9-f56973e75775" providerId="ADAL" clId="{B26027F3-D6CE-426A-B958-D4498DB68D12}" dt="2025-04-11T20:26:26.981" v="113"/>
        <pc:sldMkLst>
          <pc:docMk/>
          <pc:sldMk cId="2310076693" sldId="388"/>
        </pc:sldMkLst>
      </pc:sldChg>
      <pc:sldChg chg="modNotesTx">
        <pc:chgData name="Konruff, Ben" userId="d8253f11-d6d4-46b5-aea9-f56973e75775" providerId="ADAL" clId="{B26027F3-D6CE-426A-B958-D4498DB68D12}" dt="2025-04-11T20:26:51.123" v="114"/>
        <pc:sldMkLst>
          <pc:docMk/>
          <pc:sldMk cId="3377944936" sldId="389"/>
        </pc:sldMkLst>
      </pc:sldChg>
      <pc:sldChg chg="del">
        <pc:chgData name="Konruff, Ben" userId="d8253f11-d6d4-46b5-aea9-f56973e75775" providerId="ADAL" clId="{B26027F3-D6CE-426A-B958-D4498DB68D12}" dt="2025-04-11T20:37:20.460" v="118" actId="47"/>
        <pc:sldMkLst>
          <pc:docMk/>
          <pc:sldMk cId="2903420884" sldId="390"/>
        </pc:sldMkLst>
      </pc:sldChg>
      <pc:sldChg chg="del">
        <pc:chgData name="Konruff, Ben" userId="d8253f11-d6d4-46b5-aea9-f56973e75775" providerId="ADAL" clId="{B26027F3-D6CE-426A-B958-D4498DB68D12}" dt="2025-04-11T20:37:22.057" v="119" actId="47"/>
        <pc:sldMkLst>
          <pc:docMk/>
          <pc:sldMk cId="267750156" sldId="391"/>
        </pc:sldMkLst>
      </pc:sldChg>
      <pc:sldChg chg="modNotesTx">
        <pc:chgData name="Konruff, Ben" userId="d8253f11-d6d4-46b5-aea9-f56973e75775" providerId="ADAL" clId="{B26027F3-D6CE-426A-B958-D4498DB68D12}" dt="2025-04-11T20:27:18.256" v="115"/>
        <pc:sldMkLst>
          <pc:docMk/>
          <pc:sldMk cId="1534589471" sldId="392"/>
        </pc:sldMkLst>
      </pc:sldChg>
      <pc:sldChg chg="modNotesTx">
        <pc:chgData name="Konruff, Ben" userId="d8253f11-d6d4-46b5-aea9-f56973e75775" providerId="ADAL" clId="{B26027F3-D6CE-426A-B958-D4498DB68D12}" dt="2025-04-11T20:27:35.209" v="116"/>
        <pc:sldMkLst>
          <pc:docMk/>
          <pc:sldMk cId="4039780631" sldId="393"/>
        </pc:sldMkLst>
      </pc:sldChg>
      <pc:sldChg chg="modNotesTx">
        <pc:chgData name="Konruff, Ben" userId="d8253f11-d6d4-46b5-aea9-f56973e75775" providerId="ADAL" clId="{B26027F3-D6CE-426A-B958-D4498DB68D12}" dt="2025-04-11T20:28:02.622" v="117"/>
        <pc:sldMkLst>
          <pc:docMk/>
          <pc:sldMk cId="3071977317" sldId="394"/>
        </pc:sldMkLst>
      </pc:sldChg>
      <pc:sldChg chg="modSp mod">
        <pc:chgData name="Konruff, Ben" userId="d8253f11-d6d4-46b5-aea9-f56973e75775" providerId="ADAL" clId="{B26027F3-D6CE-426A-B958-D4498DB68D12}" dt="2025-04-15T12:29:36.401" v="1410" actId="20577"/>
        <pc:sldMkLst>
          <pc:docMk/>
          <pc:sldMk cId="3390475246" sldId="395"/>
        </pc:sldMkLst>
        <pc:spChg chg="mod">
          <ac:chgData name="Konruff, Ben" userId="d8253f11-d6d4-46b5-aea9-f56973e75775" providerId="ADAL" clId="{B26027F3-D6CE-426A-B958-D4498DB68D12}" dt="2025-04-15T12:28:47.457" v="1319" actId="113"/>
          <ac:spMkLst>
            <pc:docMk/>
            <pc:sldMk cId="3390475246" sldId="395"/>
            <ac:spMk id="2" creationId="{A7FA627E-B599-755E-0201-D963BB248D76}"/>
          </ac:spMkLst>
        </pc:spChg>
        <pc:spChg chg="mod">
          <ac:chgData name="Konruff, Ben" userId="d8253f11-d6d4-46b5-aea9-f56973e75775" providerId="ADAL" clId="{B26027F3-D6CE-426A-B958-D4498DB68D12}" dt="2025-04-15T12:29:36.401" v="1410" actId="20577"/>
          <ac:spMkLst>
            <pc:docMk/>
            <pc:sldMk cId="3390475246" sldId="395"/>
            <ac:spMk id="3" creationId="{CC9799FF-FBD0-7EF3-D436-39B2CB5FDEB9}"/>
          </ac:spMkLst>
        </pc:spChg>
      </pc:sldChg>
      <pc:sldChg chg="del">
        <pc:chgData name="Konruff, Ben" userId="d8253f11-d6d4-46b5-aea9-f56973e75775" providerId="ADAL" clId="{B26027F3-D6CE-426A-B958-D4498DB68D12}" dt="2025-04-11T19:53:43.428" v="4" actId="47"/>
        <pc:sldMkLst>
          <pc:docMk/>
          <pc:sldMk cId="3762923655" sldId="409"/>
        </pc:sldMkLst>
      </pc:sldChg>
      <pc:sldChg chg="del">
        <pc:chgData name="Konruff, Ben" userId="d8253f11-d6d4-46b5-aea9-f56973e75775" providerId="ADAL" clId="{B26027F3-D6CE-426A-B958-D4498DB68D12}" dt="2025-04-11T19:53:44.105" v="5" actId="47"/>
        <pc:sldMkLst>
          <pc:docMk/>
          <pc:sldMk cId="259253427" sldId="410"/>
        </pc:sldMkLst>
      </pc:sldChg>
      <pc:sldChg chg="add">
        <pc:chgData name="Konruff, Ben" userId="d8253f11-d6d4-46b5-aea9-f56973e75775" providerId="ADAL" clId="{B26027F3-D6CE-426A-B958-D4498DB68D12}" dt="2025-04-11T19:52:55.076" v="0"/>
        <pc:sldMkLst>
          <pc:docMk/>
          <pc:sldMk cId="2937431821" sldId="411"/>
        </pc:sldMkLst>
      </pc:sldChg>
      <pc:sldChg chg="add modNotesTx">
        <pc:chgData name="Konruff, Ben" userId="d8253f11-d6d4-46b5-aea9-f56973e75775" providerId="ADAL" clId="{B26027F3-D6CE-426A-B958-D4498DB68D12}" dt="2025-04-15T13:43:42.527" v="1965" actId="20577"/>
        <pc:sldMkLst>
          <pc:docMk/>
          <pc:sldMk cId="4258123175" sldId="412"/>
        </pc:sldMkLst>
      </pc:sldChg>
      <pc:sldChg chg="add modNotesTx">
        <pc:chgData name="Konruff, Ben" userId="d8253f11-d6d4-46b5-aea9-f56973e75775" providerId="ADAL" clId="{B26027F3-D6CE-426A-B958-D4498DB68D12}" dt="2025-04-14T19:28:20.558" v="708" actId="20577"/>
        <pc:sldMkLst>
          <pc:docMk/>
          <pc:sldMk cId="532640472" sldId="413"/>
        </pc:sldMkLst>
      </pc:sldChg>
      <pc:sldChg chg="add modNotesTx">
        <pc:chgData name="Konruff, Ben" userId="d8253f11-d6d4-46b5-aea9-f56973e75775" providerId="ADAL" clId="{B26027F3-D6CE-426A-B958-D4498DB68D12}" dt="2025-04-15T13:44:22.806" v="1966" actId="20577"/>
        <pc:sldMkLst>
          <pc:docMk/>
          <pc:sldMk cId="3114933380" sldId="414"/>
        </pc:sldMkLst>
      </pc:sldChg>
      <pc:sldChg chg="addSp delSp modSp add mod">
        <pc:chgData name="Konruff, Ben" userId="d8253f11-d6d4-46b5-aea9-f56973e75775" providerId="ADAL" clId="{B26027F3-D6CE-426A-B958-D4498DB68D12}" dt="2025-04-14T23:58:10.663" v="1151" actId="403"/>
        <pc:sldMkLst>
          <pc:docMk/>
          <pc:sldMk cId="2765111357" sldId="443"/>
        </pc:sldMkLst>
        <pc:spChg chg="mod">
          <ac:chgData name="Konruff, Ben" userId="d8253f11-d6d4-46b5-aea9-f56973e75775" providerId="ADAL" clId="{B26027F3-D6CE-426A-B958-D4498DB68D12}" dt="2025-04-14T19:23:40.930" v="502" actId="20577"/>
          <ac:spMkLst>
            <pc:docMk/>
            <pc:sldMk cId="2765111357" sldId="443"/>
            <ac:spMk id="2" creationId="{D52D5F2B-9B28-B231-FF20-0C716F1186AA}"/>
          </ac:spMkLst>
        </pc:spChg>
        <pc:spChg chg="add mod">
          <ac:chgData name="Konruff, Ben" userId="d8253f11-d6d4-46b5-aea9-f56973e75775" providerId="ADAL" clId="{B26027F3-D6CE-426A-B958-D4498DB68D12}" dt="2025-04-14T19:22:32.906" v="487" actId="113"/>
          <ac:spMkLst>
            <pc:docMk/>
            <pc:sldMk cId="2765111357" sldId="443"/>
            <ac:spMk id="3" creationId="{1526F223-A840-4F1E-2341-5037F5E80FCB}"/>
          </ac:spMkLst>
        </pc:spChg>
        <pc:spChg chg="add mod">
          <ac:chgData name="Konruff, Ben" userId="d8253f11-d6d4-46b5-aea9-f56973e75775" providerId="ADAL" clId="{B26027F3-D6CE-426A-B958-D4498DB68D12}" dt="2025-04-14T19:22:34.660" v="488" actId="113"/>
          <ac:spMkLst>
            <pc:docMk/>
            <pc:sldMk cId="2765111357" sldId="443"/>
            <ac:spMk id="4" creationId="{644DB8E7-195C-5BB1-2D30-0476E743D035}"/>
          </ac:spMkLst>
        </pc:spChg>
        <pc:spChg chg="add mod">
          <ac:chgData name="Konruff, Ben" userId="d8253f11-d6d4-46b5-aea9-f56973e75775" providerId="ADAL" clId="{B26027F3-D6CE-426A-B958-D4498DB68D12}" dt="2025-04-14T19:20:42.004" v="409" actId="1076"/>
          <ac:spMkLst>
            <pc:docMk/>
            <pc:sldMk cId="2765111357" sldId="443"/>
            <ac:spMk id="7" creationId="{0ED80D60-CF11-F862-FCFE-6E1416945523}"/>
          </ac:spMkLst>
        </pc:spChg>
        <pc:spChg chg="mod">
          <ac:chgData name="Konruff, Ben" userId="d8253f11-d6d4-46b5-aea9-f56973e75775" providerId="ADAL" clId="{B26027F3-D6CE-426A-B958-D4498DB68D12}" dt="2025-04-14T19:22:30.399" v="486" actId="113"/>
          <ac:spMkLst>
            <pc:docMk/>
            <pc:sldMk cId="2765111357" sldId="443"/>
            <ac:spMk id="8" creationId="{69442785-79A5-303C-E18C-8898E1C45AAE}"/>
          </ac:spMkLst>
        </pc:spChg>
        <pc:spChg chg="add mod">
          <ac:chgData name="Konruff, Ben" userId="d8253f11-d6d4-46b5-aea9-f56973e75775" providerId="ADAL" clId="{B26027F3-D6CE-426A-B958-D4498DB68D12}" dt="2025-04-14T19:21:11.248" v="413" actId="1076"/>
          <ac:spMkLst>
            <pc:docMk/>
            <pc:sldMk cId="2765111357" sldId="443"/>
            <ac:spMk id="10" creationId="{1BB0CB29-D7E4-5F60-58A8-3389D93CA854}"/>
          </ac:spMkLst>
        </pc:spChg>
        <pc:spChg chg="add mod">
          <ac:chgData name="Konruff, Ben" userId="d8253f11-d6d4-46b5-aea9-f56973e75775" providerId="ADAL" clId="{B26027F3-D6CE-426A-B958-D4498DB68D12}" dt="2025-04-14T19:22:20.312" v="485" actId="1037"/>
          <ac:spMkLst>
            <pc:docMk/>
            <pc:sldMk cId="2765111357" sldId="443"/>
            <ac:spMk id="12" creationId="{B88864DE-3DE6-3C74-75AD-67FD88BDF534}"/>
          </ac:spMkLst>
        </pc:spChg>
        <pc:spChg chg="add mod">
          <ac:chgData name="Konruff, Ben" userId="d8253f11-d6d4-46b5-aea9-f56973e75775" providerId="ADAL" clId="{B26027F3-D6CE-426A-B958-D4498DB68D12}" dt="2025-04-14T23:58:10.663" v="1151" actId="403"/>
          <ac:spMkLst>
            <pc:docMk/>
            <pc:sldMk cId="2765111357" sldId="443"/>
            <ac:spMk id="13" creationId="{21DF3632-D26B-A379-37A0-4320B7B8852A}"/>
          </ac:spMkLst>
        </pc:spChg>
        <pc:picChg chg="add mod">
          <ac:chgData name="Konruff, Ben" userId="d8253f11-d6d4-46b5-aea9-f56973e75775" providerId="ADAL" clId="{B26027F3-D6CE-426A-B958-D4498DB68D12}" dt="2025-04-14T19:20:42.004" v="409" actId="1076"/>
          <ac:picMkLst>
            <pc:docMk/>
            <pc:sldMk cId="2765111357" sldId="443"/>
            <ac:picMk id="5" creationId="{22015E83-EF08-E73D-CD86-DAB6FB36BE12}"/>
          </ac:picMkLst>
        </pc:picChg>
        <pc:picChg chg="add mod">
          <ac:chgData name="Konruff, Ben" userId="d8253f11-d6d4-46b5-aea9-f56973e75775" providerId="ADAL" clId="{B26027F3-D6CE-426A-B958-D4498DB68D12}" dt="2025-04-14T19:21:11.248" v="413" actId="1076"/>
          <ac:picMkLst>
            <pc:docMk/>
            <pc:sldMk cId="2765111357" sldId="443"/>
            <ac:picMk id="9" creationId="{243BB73B-CADE-B4A0-BC27-F4F370A06345}"/>
          </ac:picMkLst>
        </pc:picChg>
        <pc:picChg chg="add mod">
          <ac:chgData name="Konruff, Ben" userId="d8253f11-d6d4-46b5-aea9-f56973e75775" providerId="ADAL" clId="{B26027F3-D6CE-426A-B958-D4498DB68D12}" dt="2025-04-14T19:22:20.312" v="485" actId="1037"/>
          <ac:picMkLst>
            <pc:docMk/>
            <pc:sldMk cId="2765111357" sldId="443"/>
            <ac:picMk id="11" creationId="{FA62F2EA-ABEF-DCA1-9E9B-1B269582A91C}"/>
          </ac:picMkLst>
        </pc:picChg>
      </pc:sldChg>
      <pc:sldChg chg="add del modNotesTx">
        <pc:chgData name="Konruff, Ben" userId="d8253f11-d6d4-46b5-aea9-f56973e75775" providerId="ADAL" clId="{B26027F3-D6CE-426A-B958-D4498DB68D12}" dt="2025-04-14T19:18:17.344" v="387" actId="47"/>
        <pc:sldMkLst>
          <pc:docMk/>
          <pc:sldMk cId="2880629827" sldId="444"/>
        </pc:sldMkLst>
      </pc:sldChg>
      <pc:sldChg chg="add modNotesTx">
        <pc:chgData name="Konruff, Ben" userId="d8253f11-d6d4-46b5-aea9-f56973e75775" providerId="ADAL" clId="{B26027F3-D6CE-426A-B958-D4498DB68D12}" dt="2025-04-15T13:45:42.667" v="2261" actId="20577"/>
        <pc:sldMkLst>
          <pc:docMk/>
          <pc:sldMk cId="1535210739" sldId="445"/>
        </pc:sldMkLst>
      </pc:sldChg>
      <pc:sldChg chg="modSp new mod ord modNotesTx">
        <pc:chgData name="Konruff, Ben" userId="d8253f11-d6d4-46b5-aea9-f56973e75775" providerId="ADAL" clId="{B26027F3-D6CE-426A-B958-D4498DB68D12}" dt="2025-04-15T13:33:55.556" v="1418" actId="20577"/>
        <pc:sldMkLst>
          <pc:docMk/>
          <pc:sldMk cId="1505947587" sldId="446"/>
        </pc:sldMkLst>
        <pc:spChg chg="mod">
          <ac:chgData name="Konruff, Ben" userId="d8253f11-d6d4-46b5-aea9-f56973e75775" providerId="ADAL" clId="{B26027F3-D6CE-426A-B958-D4498DB68D12}" dt="2025-04-14T17:48:21.466" v="148" actId="113"/>
          <ac:spMkLst>
            <pc:docMk/>
            <pc:sldMk cId="1505947587" sldId="446"/>
            <ac:spMk id="2" creationId="{725BE077-E7BC-AD53-09EE-CFB9DADF3115}"/>
          </ac:spMkLst>
        </pc:spChg>
        <pc:spChg chg="mod">
          <ac:chgData name="Konruff, Ben" userId="d8253f11-d6d4-46b5-aea9-f56973e75775" providerId="ADAL" clId="{B26027F3-D6CE-426A-B958-D4498DB68D12}" dt="2025-04-14T17:49:14.951" v="171" actId="12"/>
          <ac:spMkLst>
            <pc:docMk/>
            <pc:sldMk cId="1505947587" sldId="446"/>
            <ac:spMk id="3" creationId="{EFA7E46B-AC8E-A213-B4CF-2E540A5929B7}"/>
          </ac:spMkLst>
        </pc:spChg>
      </pc:sldChg>
      <pc:sldChg chg="addSp delSp modSp new mod modAnim">
        <pc:chgData name="Konruff, Ben" userId="d8253f11-d6d4-46b5-aea9-f56973e75775" providerId="ADAL" clId="{B26027F3-D6CE-426A-B958-D4498DB68D12}" dt="2025-04-14T18:35:52.508" v="235" actId="20577"/>
        <pc:sldMkLst>
          <pc:docMk/>
          <pc:sldMk cId="2281673661" sldId="447"/>
        </pc:sldMkLst>
        <pc:spChg chg="mod">
          <ac:chgData name="Konruff, Ben" userId="d8253f11-d6d4-46b5-aea9-f56973e75775" providerId="ADAL" clId="{B26027F3-D6CE-426A-B958-D4498DB68D12}" dt="2025-04-14T18:35:52.508" v="235" actId="20577"/>
          <ac:spMkLst>
            <pc:docMk/>
            <pc:sldMk cId="2281673661" sldId="447"/>
            <ac:spMk id="2" creationId="{6BFB540C-5CA5-E6FC-1164-94F882F8A340}"/>
          </ac:spMkLst>
        </pc:spChg>
        <pc:picChg chg="add mod">
          <ac:chgData name="Konruff, Ben" userId="d8253f11-d6d4-46b5-aea9-f56973e75775" providerId="ADAL" clId="{B26027F3-D6CE-426A-B958-D4498DB68D12}" dt="2025-04-14T18:35:44.009" v="215"/>
          <ac:picMkLst>
            <pc:docMk/>
            <pc:sldMk cId="2281673661" sldId="447"/>
            <ac:picMk id="4" creationId="{A48DBDB6-08AA-7296-B27C-388ECC041034}"/>
          </ac:picMkLst>
        </pc:picChg>
      </pc:sldChg>
      <pc:sldChg chg="addSp delSp modSp new mod">
        <pc:chgData name="Konruff, Ben" userId="d8253f11-d6d4-46b5-aea9-f56973e75775" providerId="ADAL" clId="{B26027F3-D6CE-426A-B958-D4498DB68D12}" dt="2025-04-14T19:26:47.158" v="601" actId="26606"/>
        <pc:sldMkLst>
          <pc:docMk/>
          <pc:sldMk cId="3440879200" sldId="448"/>
        </pc:sldMkLst>
        <pc:spChg chg="mod">
          <ac:chgData name="Konruff, Ben" userId="d8253f11-d6d4-46b5-aea9-f56973e75775" providerId="ADAL" clId="{B26027F3-D6CE-426A-B958-D4498DB68D12}" dt="2025-04-14T19:26:47.158" v="601" actId="26606"/>
          <ac:spMkLst>
            <pc:docMk/>
            <pc:sldMk cId="3440879200" sldId="448"/>
            <ac:spMk id="2" creationId="{DB60F9E8-50D5-84F4-8B13-51AB327FE845}"/>
          </ac:spMkLst>
        </pc:spChg>
        <pc:graphicFrameChg chg="add">
          <ac:chgData name="Konruff, Ben" userId="d8253f11-d6d4-46b5-aea9-f56973e75775" providerId="ADAL" clId="{B26027F3-D6CE-426A-B958-D4498DB68D12}" dt="2025-04-14T19:26:47.158" v="601" actId="26606"/>
          <ac:graphicFrameMkLst>
            <pc:docMk/>
            <pc:sldMk cId="3440879200" sldId="448"/>
            <ac:graphicFrameMk id="5" creationId="{C5ADC6F0-6520-21C4-21A7-D3B8A833F1FE}"/>
          </ac:graphicFrameMkLst>
        </pc:graphicFrameChg>
      </pc:sldChg>
      <pc:sldChg chg="modSp new del mod">
        <pc:chgData name="Konruff, Ben" userId="d8253f11-d6d4-46b5-aea9-f56973e75775" providerId="ADAL" clId="{B26027F3-D6CE-426A-B958-D4498DB68D12}" dt="2025-04-15T12:28:42.177" v="1318" actId="47"/>
        <pc:sldMkLst>
          <pc:docMk/>
          <pc:sldMk cId="3792390242" sldId="449"/>
        </pc:sldMkLst>
      </pc:sldChg>
    </pc:docChg>
  </pc:docChgLst>
  <pc:docChgLst>
    <pc:chgData name="Konruff, Ben" userId="d8253f11-d6d4-46b5-aea9-f56973e75775" providerId="ADAL" clId="{533EAF3E-40BE-4263-B4C3-5C33A229A2F1}"/>
    <pc:docChg chg="modSld">
      <pc:chgData name="Konruff, Ben" userId="d8253f11-d6d4-46b5-aea9-f56973e75775" providerId="ADAL" clId="{533EAF3E-40BE-4263-B4C3-5C33A229A2F1}" dt="2025-05-14T20:52:17.679" v="13" actId="6549"/>
      <pc:docMkLst>
        <pc:docMk/>
      </pc:docMkLst>
      <pc:sldChg chg="modNotesTx">
        <pc:chgData name="Konruff, Ben" userId="d8253f11-d6d4-46b5-aea9-f56973e75775" providerId="ADAL" clId="{533EAF3E-40BE-4263-B4C3-5C33A229A2F1}" dt="2025-05-14T20:51:31.006" v="0" actId="6549"/>
        <pc:sldMkLst>
          <pc:docMk/>
          <pc:sldMk cId="3845613622" sldId="258"/>
        </pc:sldMkLst>
      </pc:sldChg>
      <pc:sldChg chg="modNotesTx">
        <pc:chgData name="Konruff, Ben" userId="d8253f11-d6d4-46b5-aea9-f56973e75775" providerId="ADAL" clId="{533EAF3E-40BE-4263-B4C3-5C33A229A2F1}" dt="2025-05-14T20:51:46.573" v="4" actId="6549"/>
        <pc:sldMkLst>
          <pc:docMk/>
          <pc:sldMk cId="2539002863" sldId="378"/>
        </pc:sldMkLst>
      </pc:sldChg>
      <pc:sldChg chg="modNotesTx">
        <pc:chgData name="Konruff, Ben" userId="d8253f11-d6d4-46b5-aea9-f56973e75775" providerId="ADAL" clId="{533EAF3E-40BE-4263-B4C3-5C33A229A2F1}" dt="2025-05-14T20:51:41.689" v="3" actId="6549"/>
        <pc:sldMkLst>
          <pc:docMk/>
          <pc:sldMk cId="2479921920" sldId="387"/>
        </pc:sldMkLst>
      </pc:sldChg>
      <pc:sldChg chg="modNotesTx">
        <pc:chgData name="Konruff, Ben" userId="d8253f11-d6d4-46b5-aea9-f56973e75775" providerId="ADAL" clId="{533EAF3E-40BE-4263-B4C3-5C33A229A2F1}" dt="2025-05-14T20:52:06.897" v="9" actId="6549"/>
        <pc:sldMkLst>
          <pc:docMk/>
          <pc:sldMk cId="2310076693" sldId="388"/>
        </pc:sldMkLst>
      </pc:sldChg>
      <pc:sldChg chg="modNotesTx">
        <pc:chgData name="Konruff, Ben" userId="d8253f11-d6d4-46b5-aea9-f56973e75775" providerId="ADAL" clId="{533EAF3E-40BE-4263-B4C3-5C33A229A2F1}" dt="2025-05-14T20:52:09.540" v="10" actId="6549"/>
        <pc:sldMkLst>
          <pc:docMk/>
          <pc:sldMk cId="3377944936" sldId="389"/>
        </pc:sldMkLst>
      </pc:sldChg>
      <pc:sldChg chg="modNotesTx">
        <pc:chgData name="Konruff, Ben" userId="d8253f11-d6d4-46b5-aea9-f56973e75775" providerId="ADAL" clId="{533EAF3E-40BE-4263-B4C3-5C33A229A2F1}" dt="2025-05-14T20:52:12.108" v="11" actId="6549"/>
        <pc:sldMkLst>
          <pc:docMk/>
          <pc:sldMk cId="1534589471" sldId="392"/>
        </pc:sldMkLst>
      </pc:sldChg>
      <pc:sldChg chg="modNotesTx">
        <pc:chgData name="Konruff, Ben" userId="d8253f11-d6d4-46b5-aea9-f56973e75775" providerId="ADAL" clId="{533EAF3E-40BE-4263-B4C3-5C33A229A2F1}" dt="2025-05-14T20:52:15.378" v="12" actId="6549"/>
        <pc:sldMkLst>
          <pc:docMk/>
          <pc:sldMk cId="4039780631" sldId="393"/>
        </pc:sldMkLst>
      </pc:sldChg>
      <pc:sldChg chg="modNotesTx">
        <pc:chgData name="Konruff, Ben" userId="d8253f11-d6d4-46b5-aea9-f56973e75775" providerId="ADAL" clId="{533EAF3E-40BE-4263-B4C3-5C33A229A2F1}" dt="2025-05-14T20:52:17.679" v="13" actId="6549"/>
        <pc:sldMkLst>
          <pc:docMk/>
          <pc:sldMk cId="3071977317" sldId="394"/>
        </pc:sldMkLst>
      </pc:sldChg>
      <pc:sldChg chg="modNotesTx">
        <pc:chgData name="Konruff, Ben" userId="d8253f11-d6d4-46b5-aea9-f56973e75775" providerId="ADAL" clId="{533EAF3E-40BE-4263-B4C3-5C33A229A2F1}" dt="2025-05-14T20:51:38.796" v="2" actId="6549"/>
        <pc:sldMkLst>
          <pc:docMk/>
          <pc:sldMk cId="2937431821" sldId="411"/>
        </pc:sldMkLst>
      </pc:sldChg>
      <pc:sldChg chg="modNotesTx">
        <pc:chgData name="Konruff, Ben" userId="d8253f11-d6d4-46b5-aea9-f56973e75775" providerId="ADAL" clId="{533EAF3E-40BE-4263-B4C3-5C33A229A2F1}" dt="2025-05-14T20:51:50.111" v="5" actId="6549"/>
        <pc:sldMkLst>
          <pc:docMk/>
          <pc:sldMk cId="4258123175" sldId="412"/>
        </pc:sldMkLst>
      </pc:sldChg>
      <pc:sldChg chg="modNotesTx">
        <pc:chgData name="Konruff, Ben" userId="d8253f11-d6d4-46b5-aea9-f56973e75775" providerId="ADAL" clId="{533EAF3E-40BE-4263-B4C3-5C33A229A2F1}" dt="2025-05-14T20:51:52.942" v="6" actId="6549"/>
        <pc:sldMkLst>
          <pc:docMk/>
          <pc:sldMk cId="532640472" sldId="413"/>
        </pc:sldMkLst>
      </pc:sldChg>
      <pc:sldChg chg="modNotesTx">
        <pc:chgData name="Konruff, Ben" userId="d8253f11-d6d4-46b5-aea9-f56973e75775" providerId="ADAL" clId="{533EAF3E-40BE-4263-B4C3-5C33A229A2F1}" dt="2025-05-14T20:51:55.787" v="7" actId="6549"/>
        <pc:sldMkLst>
          <pc:docMk/>
          <pc:sldMk cId="3114933380" sldId="414"/>
        </pc:sldMkLst>
      </pc:sldChg>
      <pc:sldChg chg="modNotesTx">
        <pc:chgData name="Konruff, Ben" userId="d8253f11-d6d4-46b5-aea9-f56973e75775" providerId="ADAL" clId="{533EAF3E-40BE-4263-B4C3-5C33A229A2F1}" dt="2025-05-14T20:52:02.660" v="8" actId="6549"/>
        <pc:sldMkLst>
          <pc:docMk/>
          <pc:sldMk cId="1535210739" sldId="445"/>
        </pc:sldMkLst>
      </pc:sldChg>
      <pc:sldChg chg="modNotesTx">
        <pc:chgData name="Konruff, Ben" userId="d8253f11-d6d4-46b5-aea9-f56973e75775" providerId="ADAL" clId="{533EAF3E-40BE-4263-B4C3-5C33A229A2F1}" dt="2025-05-14T20:51:34.003" v="1" actId="6549"/>
        <pc:sldMkLst>
          <pc:docMk/>
          <pc:sldMk cId="1505947587" sldId="44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wtcs-consus\shared\Office%20of%20Student%20Success\Accountability\WIOA\Annual%20Write-up\End%20of%20Year%20Summary%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Sheet1!$A$4</c:f>
              <c:strCache>
                <c:ptCount val="1"/>
                <c:pt idx="0">
                  <c:v>Total Served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Sheet1!$C$1:$G$1</c:f>
              <c:strCache>
                <c:ptCount val="5"/>
                <c:pt idx="0">
                  <c:v>2019-20</c:v>
                </c:pt>
                <c:pt idx="1">
                  <c:v>2020-21</c:v>
                </c:pt>
                <c:pt idx="2">
                  <c:v>2021-22</c:v>
                </c:pt>
                <c:pt idx="3">
                  <c:v>2022-23</c:v>
                </c:pt>
                <c:pt idx="4">
                  <c:v>2023-24</c:v>
                </c:pt>
              </c:strCache>
            </c:strRef>
          </c:cat>
          <c:val>
            <c:numRef>
              <c:f>Sheet1!$C$4:$G$4</c:f>
              <c:numCache>
                <c:formatCode>_(* #,##0_);_(* \(#,##0\);_(* "-"??_);_(@_)</c:formatCode>
                <c:ptCount val="5"/>
                <c:pt idx="0">
                  <c:v>13396</c:v>
                </c:pt>
                <c:pt idx="1">
                  <c:v>10123</c:v>
                </c:pt>
                <c:pt idx="2">
                  <c:v>13037</c:v>
                </c:pt>
                <c:pt idx="3">
                  <c:v>15345</c:v>
                </c:pt>
                <c:pt idx="4">
                  <c:v>17485</c:v>
                </c:pt>
              </c:numCache>
            </c:numRef>
          </c:val>
          <c:extLst>
            <c:ext xmlns:c16="http://schemas.microsoft.com/office/drawing/2014/chart" uri="{C3380CC4-5D6E-409C-BE32-E72D297353CC}">
              <c16:uniqueId val="{00000000-B74B-44F4-AA4E-E181A56581E5}"/>
            </c:ext>
          </c:extLst>
        </c:ser>
        <c:dLbls>
          <c:showLegendKey val="0"/>
          <c:showVal val="1"/>
          <c:showCatName val="0"/>
          <c:showSerName val="0"/>
          <c:showPercent val="0"/>
          <c:showBubbleSize val="0"/>
        </c:dLbls>
        <c:gapWidth val="150"/>
        <c:axId val="772954216"/>
        <c:axId val="772953496"/>
      </c:barChart>
      <c:catAx>
        <c:axId val="772954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772953496"/>
        <c:crosses val="autoZero"/>
        <c:auto val="1"/>
        <c:lblAlgn val="ctr"/>
        <c:lblOffset val="100"/>
        <c:noMultiLvlLbl val="0"/>
      </c:catAx>
      <c:valAx>
        <c:axId val="772953496"/>
        <c:scaling>
          <c:orientation val="minMax"/>
        </c:scaling>
        <c:delete val="1"/>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crossAx val="772954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400" b="1">
          <a:latin typeface="Aptos" panose="020B00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ED528-AA45-4140-BCA5-1B835BB4298B}"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en-US"/>
        </a:p>
      </dgm:t>
    </dgm:pt>
    <dgm:pt modelId="{A25E8E75-8A45-49DE-A51B-41FFE6757A44}">
      <dgm:prSet/>
      <dgm:spPr/>
      <dgm:t>
        <a:bodyPr/>
        <a:lstStyle/>
        <a:p>
          <a:r>
            <a:rPr lang="en-US"/>
            <a:t>Overview of AEFLA</a:t>
          </a:r>
        </a:p>
      </dgm:t>
    </dgm:pt>
    <dgm:pt modelId="{231E6B18-6898-4529-A397-6603F4A7C3EE}" type="parTrans" cxnId="{11AF0CDA-7A2A-4E4A-8245-11227DBBCDA6}">
      <dgm:prSet/>
      <dgm:spPr/>
      <dgm:t>
        <a:bodyPr/>
        <a:lstStyle/>
        <a:p>
          <a:endParaRPr lang="en-US"/>
        </a:p>
      </dgm:t>
    </dgm:pt>
    <dgm:pt modelId="{F41FDEAA-6147-44C4-9935-770219B320DD}" type="sibTrans" cxnId="{11AF0CDA-7A2A-4E4A-8245-11227DBBCDA6}">
      <dgm:prSet/>
      <dgm:spPr/>
      <dgm:t>
        <a:bodyPr/>
        <a:lstStyle/>
        <a:p>
          <a:endParaRPr lang="en-US"/>
        </a:p>
      </dgm:t>
    </dgm:pt>
    <dgm:pt modelId="{9D0AC128-5A6C-4276-ABFC-4A31354A951A}">
      <dgm:prSet/>
      <dgm:spPr/>
      <dgm:t>
        <a:bodyPr/>
        <a:lstStyle/>
        <a:p>
          <a:r>
            <a:rPr lang="en-US"/>
            <a:t>WTCS Grant Manager Partnership</a:t>
          </a:r>
        </a:p>
      </dgm:t>
    </dgm:pt>
    <dgm:pt modelId="{3B197BB9-DB18-4BC1-896A-30C34287056F}" type="parTrans" cxnId="{C166A831-7B84-4E8A-8E4C-5C49BC69CFF2}">
      <dgm:prSet/>
      <dgm:spPr/>
      <dgm:t>
        <a:bodyPr/>
        <a:lstStyle/>
        <a:p>
          <a:endParaRPr lang="en-US"/>
        </a:p>
      </dgm:t>
    </dgm:pt>
    <dgm:pt modelId="{94776146-0B4A-4F74-9D52-BFEEAC054981}" type="sibTrans" cxnId="{C166A831-7B84-4E8A-8E4C-5C49BC69CFF2}">
      <dgm:prSet/>
      <dgm:spPr/>
      <dgm:t>
        <a:bodyPr/>
        <a:lstStyle/>
        <a:p>
          <a:endParaRPr lang="en-US"/>
        </a:p>
      </dgm:t>
    </dgm:pt>
    <dgm:pt modelId="{9544A6DA-68B8-4571-8662-B844E46BEE68}">
      <dgm:prSet/>
      <dgm:spPr/>
      <dgm:t>
        <a:bodyPr/>
        <a:lstStyle/>
        <a:p>
          <a:r>
            <a:rPr lang="en-US"/>
            <a:t>Eligibility – who can be served?</a:t>
          </a:r>
        </a:p>
      </dgm:t>
    </dgm:pt>
    <dgm:pt modelId="{C9CFE24A-4798-4DBC-AF57-79B7D1CBFFCA}" type="parTrans" cxnId="{232B68FA-2D92-426C-9AA0-0B507528DD2C}">
      <dgm:prSet/>
      <dgm:spPr/>
      <dgm:t>
        <a:bodyPr/>
        <a:lstStyle/>
        <a:p>
          <a:endParaRPr lang="en-US"/>
        </a:p>
      </dgm:t>
    </dgm:pt>
    <dgm:pt modelId="{884098F4-1F52-45D8-AA2F-E527332B8EDE}" type="sibTrans" cxnId="{232B68FA-2D92-426C-9AA0-0B507528DD2C}">
      <dgm:prSet/>
      <dgm:spPr/>
      <dgm:t>
        <a:bodyPr/>
        <a:lstStyle/>
        <a:p>
          <a:endParaRPr lang="en-US"/>
        </a:p>
      </dgm:t>
    </dgm:pt>
    <dgm:pt modelId="{BCB4BB7F-2538-4F15-8AF7-E6A54F20F05D}" type="pres">
      <dgm:prSet presAssocID="{6E6ED528-AA45-4140-BCA5-1B835BB4298B}" presName="hierChild1" presStyleCnt="0">
        <dgm:presLayoutVars>
          <dgm:chPref val="1"/>
          <dgm:dir/>
          <dgm:animOne val="branch"/>
          <dgm:animLvl val="lvl"/>
          <dgm:resizeHandles/>
        </dgm:presLayoutVars>
      </dgm:prSet>
      <dgm:spPr/>
    </dgm:pt>
    <dgm:pt modelId="{7532DEC8-334F-4F53-83A6-C19F53450E22}" type="pres">
      <dgm:prSet presAssocID="{A25E8E75-8A45-49DE-A51B-41FFE6757A44}" presName="hierRoot1" presStyleCnt="0"/>
      <dgm:spPr/>
    </dgm:pt>
    <dgm:pt modelId="{7D96E85D-61D6-4DF7-BCF8-C765D9C65BDF}" type="pres">
      <dgm:prSet presAssocID="{A25E8E75-8A45-49DE-A51B-41FFE6757A44}" presName="composite" presStyleCnt="0"/>
      <dgm:spPr/>
    </dgm:pt>
    <dgm:pt modelId="{3150F80D-E1B6-4423-B924-637D0C8C82AD}" type="pres">
      <dgm:prSet presAssocID="{A25E8E75-8A45-49DE-A51B-41FFE6757A44}" presName="background" presStyleLbl="node0" presStyleIdx="0" presStyleCnt="3"/>
      <dgm:spPr/>
    </dgm:pt>
    <dgm:pt modelId="{C7BF3187-8AC0-4DBC-B317-992941008AE9}" type="pres">
      <dgm:prSet presAssocID="{A25E8E75-8A45-49DE-A51B-41FFE6757A44}" presName="text" presStyleLbl="fgAcc0" presStyleIdx="0" presStyleCnt="3">
        <dgm:presLayoutVars>
          <dgm:chPref val="3"/>
        </dgm:presLayoutVars>
      </dgm:prSet>
      <dgm:spPr/>
    </dgm:pt>
    <dgm:pt modelId="{B2E80856-95FE-458B-B8E5-ABB063882B28}" type="pres">
      <dgm:prSet presAssocID="{A25E8E75-8A45-49DE-A51B-41FFE6757A44}" presName="hierChild2" presStyleCnt="0"/>
      <dgm:spPr/>
    </dgm:pt>
    <dgm:pt modelId="{1ED349CC-533F-4B80-B035-1C161FCC5BA9}" type="pres">
      <dgm:prSet presAssocID="{9D0AC128-5A6C-4276-ABFC-4A31354A951A}" presName="hierRoot1" presStyleCnt="0"/>
      <dgm:spPr/>
    </dgm:pt>
    <dgm:pt modelId="{859B7ECD-7B79-401F-AB3D-253601CE1405}" type="pres">
      <dgm:prSet presAssocID="{9D0AC128-5A6C-4276-ABFC-4A31354A951A}" presName="composite" presStyleCnt="0"/>
      <dgm:spPr/>
    </dgm:pt>
    <dgm:pt modelId="{A326E582-920A-4F76-A48B-3A1374AF8710}" type="pres">
      <dgm:prSet presAssocID="{9D0AC128-5A6C-4276-ABFC-4A31354A951A}" presName="background" presStyleLbl="node0" presStyleIdx="1" presStyleCnt="3"/>
      <dgm:spPr/>
    </dgm:pt>
    <dgm:pt modelId="{EFF2E3D8-15DC-4A8A-B7CC-285F28E12BA0}" type="pres">
      <dgm:prSet presAssocID="{9D0AC128-5A6C-4276-ABFC-4A31354A951A}" presName="text" presStyleLbl="fgAcc0" presStyleIdx="1" presStyleCnt="3">
        <dgm:presLayoutVars>
          <dgm:chPref val="3"/>
        </dgm:presLayoutVars>
      </dgm:prSet>
      <dgm:spPr/>
    </dgm:pt>
    <dgm:pt modelId="{F9AB521E-C23E-4257-AF6D-35AD0C633C4E}" type="pres">
      <dgm:prSet presAssocID="{9D0AC128-5A6C-4276-ABFC-4A31354A951A}" presName="hierChild2" presStyleCnt="0"/>
      <dgm:spPr/>
    </dgm:pt>
    <dgm:pt modelId="{FA9F2E21-7E66-4A5F-93B9-9987AAF4CBDD}" type="pres">
      <dgm:prSet presAssocID="{9544A6DA-68B8-4571-8662-B844E46BEE68}" presName="hierRoot1" presStyleCnt="0"/>
      <dgm:spPr/>
    </dgm:pt>
    <dgm:pt modelId="{3719521E-9010-44E5-90E5-0638FA29F705}" type="pres">
      <dgm:prSet presAssocID="{9544A6DA-68B8-4571-8662-B844E46BEE68}" presName="composite" presStyleCnt="0"/>
      <dgm:spPr/>
    </dgm:pt>
    <dgm:pt modelId="{FF54E3E2-D64B-49EB-9DF7-5AC9FFEF34EA}" type="pres">
      <dgm:prSet presAssocID="{9544A6DA-68B8-4571-8662-B844E46BEE68}" presName="background" presStyleLbl="node0" presStyleIdx="2" presStyleCnt="3"/>
      <dgm:spPr/>
    </dgm:pt>
    <dgm:pt modelId="{F5B898EB-0031-4A06-92CB-AE9B081D101A}" type="pres">
      <dgm:prSet presAssocID="{9544A6DA-68B8-4571-8662-B844E46BEE68}" presName="text" presStyleLbl="fgAcc0" presStyleIdx="2" presStyleCnt="3">
        <dgm:presLayoutVars>
          <dgm:chPref val="3"/>
        </dgm:presLayoutVars>
      </dgm:prSet>
      <dgm:spPr/>
    </dgm:pt>
    <dgm:pt modelId="{8F7E8E53-25C2-4D41-AC8A-2B56C0DDA644}" type="pres">
      <dgm:prSet presAssocID="{9544A6DA-68B8-4571-8662-B844E46BEE68}" presName="hierChild2" presStyleCnt="0"/>
      <dgm:spPr/>
    </dgm:pt>
  </dgm:ptLst>
  <dgm:cxnLst>
    <dgm:cxn modelId="{673A020E-AD43-49DE-BCBD-935A1EEF86DB}" type="presOf" srcId="{9544A6DA-68B8-4571-8662-B844E46BEE68}" destId="{F5B898EB-0031-4A06-92CB-AE9B081D101A}" srcOrd="0" destOrd="0" presId="urn:microsoft.com/office/officeart/2005/8/layout/hierarchy1"/>
    <dgm:cxn modelId="{CE675827-AD5D-4AAD-BA40-057A820DE2EB}" type="presOf" srcId="{6E6ED528-AA45-4140-BCA5-1B835BB4298B}" destId="{BCB4BB7F-2538-4F15-8AF7-E6A54F20F05D}" srcOrd="0" destOrd="0" presId="urn:microsoft.com/office/officeart/2005/8/layout/hierarchy1"/>
    <dgm:cxn modelId="{C166A831-7B84-4E8A-8E4C-5C49BC69CFF2}" srcId="{6E6ED528-AA45-4140-BCA5-1B835BB4298B}" destId="{9D0AC128-5A6C-4276-ABFC-4A31354A951A}" srcOrd="1" destOrd="0" parTransId="{3B197BB9-DB18-4BC1-896A-30C34287056F}" sibTransId="{94776146-0B4A-4F74-9D52-BFEEAC054981}"/>
    <dgm:cxn modelId="{839F6890-974D-426D-8F90-8FBD0562211E}" type="presOf" srcId="{A25E8E75-8A45-49DE-A51B-41FFE6757A44}" destId="{C7BF3187-8AC0-4DBC-B317-992941008AE9}" srcOrd="0" destOrd="0" presId="urn:microsoft.com/office/officeart/2005/8/layout/hierarchy1"/>
    <dgm:cxn modelId="{11AF0CDA-7A2A-4E4A-8245-11227DBBCDA6}" srcId="{6E6ED528-AA45-4140-BCA5-1B835BB4298B}" destId="{A25E8E75-8A45-49DE-A51B-41FFE6757A44}" srcOrd="0" destOrd="0" parTransId="{231E6B18-6898-4529-A397-6603F4A7C3EE}" sibTransId="{F41FDEAA-6147-44C4-9935-770219B320DD}"/>
    <dgm:cxn modelId="{232B68FA-2D92-426C-9AA0-0B507528DD2C}" srcId="{6E6ED528-AA45-4140-BCA5-1B835BB4298B}" destId="{9544A6DA-68B8-4571-8662-B844E46BEE68}" srcOrd="2" destOrd="0" parTransId="{C9CFE24A-4798-4DBC-AF57-79B7D1CBFFCA}" sibTransId="{884098F4-1F52-45D8-AA2F-E527332B8EDE}"/>
    <dgm:cxn modelId="{0A6473FF-FB20-4AE9-8FF5-5E805E5F4847}" type="presOf" srcId="{9D0AC128-5A6C-4276-ABFC-4A31354A951A}" destId="{EFF2E3D8-15DC-4A8A-B7CC-285F28E12BA0}" srcOrd="0" destOrd="0" presId="urn:microsoft.com/office/officeart/2005/8/layout/hierarchy1"/>
    <dgm:cxn modelId="{E9ADCE68-BE88-4276-A41F-0F8414F6B408}" type="presParOf" srcId="{BCB4BB7F-2538-4F15-8AF7-E6A54F20F05D}" destId="{7532DEC8-334F-4F53-83A6-C19F53450E22}" srcOrd="0" destOrd="0" presId="urn:microsoft.com/office/officeart/2005/8/layout/hierarchy1"/>
    <dgm:cxn modelId="{6729E539-E6FB-4EDF-9FAC-5AE665DA813E}" type="presParOf" srcId="{7532DEC8-334F-4F53-83A6-C19F53450E22}" destId="{7D96E85D-61D6-4DF7-BCF8-C765D9C65BDF}" srcOrd="0" destOrd="0" presId="urn:microsoft.com/office/officeart/2005/8/layout/hierarchy1"/>
    <dgm:cxn modelId="{47D50E6B-7100-49B6-B1AA-D376A12DD959}" type="presParOf" srcId="{7D96E85D-61D6-4DF7-BCF8-C765D9C65BDF}" destId="{3150F80D-E1B6-4423-B924-637D0C8C82AD}" srcOrd="0" destOrd="0" presId="urn:microsoft.com/office/officeart/2005/8/layout/hierarchy1"/>
    <dgm:cxn modelId="{26A8487E-C0B6-4506-8B2A-1197CBEE22C0}" type="presParOf" srcId="{7D96E85D-61D6-4DF7-BCF8-C765D9C65BDF}" destId="{C7BF3187-8AC0-4DBC-B317-992941008AE9}" srcOrd="1" destOrd="0" presId="urn:microsoft.com/office/officeart/2005/8/layout/hierarchy1"/>
    <dgm:cxn modelId="{42E4BBB0-F93E-4390-9323-5EBFF58B27BA}" type="presParOf" srcId="{7532DEC8-334F-4F53-83A6-C19F53450E22}" destId="{B2E80856-95FE-458B-B8E5-ABB063882B28}" srcOrd="1" destOrd="0" presId="urn:microsoft.com/office/officeart/2005/8/layout/hierarchy1"/>
    <dgm:cxn modelId="{4A56BFB5-AA83-43E5-B3B5-83F42C00ABC0}" type="presParOf" srcId="{BCB4BB7F-2538-4F15-8AF7-E6A54F20F05D}" destId="{1ED349CC-533F-4B80-B035-1C161FCC5BA9}" srcOrd="1" destOrd="0" presId="urn:microsoft.com/office/officeart/2005/8/layout/hierarchy1"/>
    <dgm:cxn modelId="{5DBD8CD9-7D53-4844-80B5-771591EC6E6C}" type="presParOf" srcId="{1ED349CC-533F-4B80-B035-1C161FCC5BA9}" destId="{859B7ECD-7B79-401F-AB3D-253601CE1405}" srcOrd="0" destOrd="0" presId="urn:microsoft.com/office/officeart/2005/8/layout/hierarchy1"/>
    <dgm:cxn modelId="{69002173-CA6D-4B5A-A9A9-2D4D159A1C84}" type="presParOf" srcId="{859B7ECD-7B79-401F-AB3D-253601CE1405}" destId="{A326E582-920A-4F76-A48B-3A1374AF8710}" srcOrd="0" destOrd="0" presId="urn:microsoft.com/office/officeart/2005/8/layout/hierarchy1"/>
    <dgm:cxn modelId="{485D4282-A405-4951-B5D4-7111BBBF3E79}" type="presParOf" srcId="{859B7ECD-7B79-401F-AB3D-253601CE1405}" destId="{EFF2E3D8-15DC-4A8A-B7CC-285F28E12BA0}" srcOrd="1" destOrd="0" presId="urn:microsoft.com/office/officeart/2005/8/layout/hierarchy1"/>
    <dgm:cxn modelId="{01D43F90-965F-4B62-B973-89732AE19AC6}" type="presParOf" srcId="{1ED349CC-533F-4B80-B035-1C161FCC5BA9}" destId="{F9AB521E-C23E-4257-AF6D-35AD0C633C4E}" srcOrd="1" destOrd="0" presId="urn:microsoft.com/office/officeart/2005/8/layout/hierarchy1"/>
    <dgm:cxn modelId="{50160D2B-A20A-40A5-ADB2-1630BE1C3570}" type="presParOf" srcId="{BCB4BB7F-2538-4F15-8AF7-E6A54F20F05D}" destId="{FA9F2E21-7E66-4A5F-93B9-9987AAF4CBDD}" srcOrd="2" destOrd="0" presId="urn:microsoft.com/office/officeart/2005/8/layout/hierarchy1"/>
    <dgm:cxn modelId="{F4399DA9-035C-40A0-8EC2-F86CD715F74A}" type="presParOf" srcId="{FA9F2E21-7E66-4A5F-93B9-9987AAF4CBDD}" destId="{3719521E-9010-44E5-90E5-0638FA29F705}" srcOrd="0" destOrd="0" presId="urn:microsoft.com/office/officeart/2005/8/layout/hierarchy1"/>
    <dgm:cxn modelId="{D3FFE3A7-7C62-4B97-B3DE-31AF9C4024F8}" type="presParOf" srcId="{3719521E-9010-44E5-90E5-0638FA29F705}" destId="{FF54E3E2-D64B-49EB-9DF7-5AC9FFEF34EA}" srcOrd="0" destOrd="0" presId="urn:microsoft.com/office/officeart/2005/8/layout/hierarchy1"/>
    <dgm:cxn modelId="{58F63C07-2592-421C-96A3-D6D6627001D0}" type="presParOf" srcId="{3719521E-9010-44E5-90E5-0638FA29F705}" destId="{F5B898EB-0031-4A06-92CB-AE9B081D101A}" srcOrd="1" destOrd="0" presId="urn:microsoft.com/office/officeart/2005/8/layout/hierarchy1"/>
    <dgm:cxn modelId="{D4CA3978-0CED-4F77-A23C-82FE8F3740A8}" type="presParOf" srcId="{FA9F2E21-7E66-4A5F-93B9-9987AAF4CBDD}" destId="{8F7E8E53-25C2-4D41-AC8A-2B56C0DDA64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0F80D-E1B6-4423-B924-637D0C8C82AD}">
      <dsp:nvSpPr>
        <dsp:cNvPr id="0" name=""/>
        <dsp:cNvSpPr/>
      </dsp:nvSpPr>
      <dsp:spPr>
        <a:xfrm>
          <a:off x="0" y="1151025"/>
          <a:ext cx="2767228" cy="175719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7BF3187-8AC0-4DBC-B317-992941008AE9}">
      <dsp:nvSpPr>
        <dsp:cNvPr id="0" name=""/>
        <dsp:cNvSpPr/>
      </dsp:nvSpPr>
      <dsp:spPr>
        <a:xfrm>
          <a:off x="307469" y="1443122"/>
          <a:ext cx="2767228" cy="175719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Overview of AEFLA</a:t>
          </a:r>
        </a:p>
      </dsp:txBody>
      <dsp:txXfrm>
        <a:off x="358935" y="1494588"/>
        <a:ext cx="2664296" cy="1654258"/>
      </dsp:txXfrm>
    </dsp:sp>
    <dsp:sp modelId="{A326E582-920A-4F76-A48B-3A1374AF8710}">
      <dsp:nvSpPr>
        <dsp:cNvPr id="0" name=""/>
        <dsp:cNvSpPr/>
      </dsp:nvSpPr>
      <dsp:spPr>
        <a:xfrm>
          <a:off x="3382168" y="1151025"/>
          <a:ext cx="2767228" cy="175719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FF2E3D8-15DC-4A8A-B7CC-285F28E12BA0}">
      <dsp:nvSpPr>
        <dsp:cNvPr id="0" name=""/>
        <dsp:cNvSpPr/>
      </dsp:nvSpPr>
      <dsp:spPr>
        <a:xfrm>
          <a:off x="3689638" y="1443122"/>
          <a:ext cx="2767228" cy="175719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WTCS Grant Manager Partnership</a:t>
          </a:r>
        </a:p>
      </dsp:txBody>
      <dsp:txXfrm>
        <a:off x="3741104" y="1494588"/>
        <a:ext cx="2664296" cy="1654258"/>
      </dsp:txXfrm>
    </dsp:sp>
    <dsp:sp modelId="{FF54E3E2-D64B-49EB-9DF7-5AC9FFEF34EA}">
      <dsp:nvSpPr>
        <dsp:cNvPr id="0" name=""/>
        <dsp:cNvSpPr/>
      </dsp:nvSpPr>
      <dsp:spPr>
        <a:xfrm>
          <a:off x="6764337" y="1151025"/>
          <a:ext cx="2767228" cy="175719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5B898EB-0031-4A06-92CB-AE9B081D101A}">
      <dsp:nvSpPr>
        <dsp:cNvPr id="0" name=""/>
        <dsp:cNvSpPr/>
      </dsp:nvSpPr>
      <dsp:spPr>
        <a:xfrm>
          <a:off x="7071807" y="1443122"/>
          <a:ext cx="2767228" cy="175719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Eligibility – who can be served?</a:t>
          </a:r>
        </a:p>
      </dsp:txBody>
      <dsp:txXfrm>
        <a:off x="7123273" y="1494588"/>
        <a:ext cx="2664296" cy="16542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7BC4E0-4154-49E1-ABAB-953E0B2EDC0A}" type="datetimeFigureOut">
              <a:rPr lang="en-US" smtClean="0"/>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AECAA-F212-40C6-B7BB-F6E8144AE5D0}" type="slidenum">
              <a:rPr lang="en-US" smtClean="0"/>
              <a:t>‹#›</a:t>
            </a:fld>
            <a:endParaRPr lang="en-US"/>
          </a:p>
        </p:txBody>
      </p:sp>
    </p:spTree>
    <p:extLst>
      <p:ext uri="{BB962C8B-B14F-4D97-AF65-F5344CB8AC3E}">
        <p14:creationId xmlns:p14="http://schemas.microsoft.com/office/powerpoint/2010/main" val="362407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1</a:t>
            </a:fld>
            <a:endParaRPr lang="en-US"/>
          </a:p>
        </p:txBody>
      </p:sp>
    </p:spTree>
    <p:extLst>
      <p:ext uri="{BB962C8B-B14F-4D97-AF65-F5344CB8AC3E}">
        <p14:creationId xmlns:p14="http://schemas.microsoft.com/office/powerpoint/2010/main" val="1354996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F3C80DC-2E40-4676-A9B6-AC074AC01DB3}" type="slidenum">
              <a:rPr lang="en-US" smtClean="0"/>
              <a:t>12</a:t>
            </a:fld>
            <a:endParaRPr lang="en-US"/>
          </a:p>
        </p:txBody>
      </p:sp>
    </p:spTree>
    <p:extLst>
      <p:ext uri="{BB962C8B-B14F-4D97-AF65-F5344CB8AC3E}">
        <p14:creationId xmlns:p14="http://schemas.microsoft.com/office/powerpoint/2010/main" val="3902746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F3C80DC-2E40-4676-A9B6-AC074AC01DB3}" type="slidenum">
              <a:rPr lang="en-US" smtClean="0"/>
              <a:t>13</a:t>
            </a:fld>
            <a:endParaRPr lang="en-US"/>
          </a:p>
        </p:txBody>
      </p:sp>
    </p:spTree>
    <p:extLst>
      <p:ext uri="{BB962C8B-B14F-4D97-AF65-F5344CB8AC3E}">
        <p14:creationId xmlns:p14="http://schemas.microsoft.com/office/powerpoint/2010/main" val="1270101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F3C80DC-2E40-4676-A9B6-AC074AC01DB3}" type="slidenum">
              <a:rPr lang="en-US" smtClean="0"/>
              <a:t>14</a:t>
            </a:fld>
            <a:endParaRPr lang="en-US"/>
          </a:p>
        </p:txBody>
      </p:sp>
    </p:spTree>
    <p:extLst>
      <p:ext uri="{BB962C8B-B14F-4D97-AF65-F5344CB8AC3E}">
        <p14:creationId xmlns:p14="http://schemas.microsoft.com/office/powerpoint/2010/main" val="3811080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F3C80DC-2E40-4676-A9B6-AC074AC01DB3}" type="slidenum">
              <a:rPr lang="en-US" smtClean="0"/>
              <a:t>15</a:t>
            </a:fld>
            <a:endParaRPr lang="en-US"/>
          </a:p>
        </p:txBody>
      </p:sp>
    </p:spTree>
    <p:extLst>
      <p:ext uri="{BB962C8B-B14F-4D97-AF65-F5344CB8AC3E}">
        <p14:creationId xmlns:p14="http://schemas.microsoft.com/office/powerpoint/2010/main" val="3210716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F3C80DC-2E40-4676-A9B6-AC074AC01DB3}" type="slidenum">
              <a:rPr lang="en-US" smtClean="0"/>
              <a:t>16</a:t>
            </a:fld>
            <a:endParaRPr lang="en-US"/>
          </a:p>
        </p:txBody>
      </p:sp>
    </p:spTree>
    <p:extLst>
      <p:ext uri="{BB962C8B-B14F-4D97-AF65-F5344CB8AC3E}">
        <p14:creationId xmlns:p14="http://schemas.microsoft.com/office/powerpoint/2010/main" val="3687587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F3C80DC-2E40-4676-A9B6-AC074AC01DB3}" type="slidenum">
              <a:rPr lang="en-US" smtClean="0"/>
              <a:t>17</a:t>
            </a:fld>
            <a:endParaRPr lang="en-US"/>
          </a:p>
        </p:txBody>
      </p:sp>
    </p:spTree>
    <p:extLst>
      <p:ext uri="{BB962C8B-B14F-4D97-AF65-F5344CB8AC3E}">
        <p14:creationId xmlns:p14="http://schemas.microsoft.com/office/powerpoint/2010/main" val="2057856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18</a:t>
            </a:fld>
            <a:endParaRPr lang="en-US"/>
          </a:p>
        </p:txBody>
      </p:sp>
    </p:spTree>
    <p:extLst>
      <p:ext uri="{BB962C8B-B14F-4D97-AF65-F5344CB8AC3E}">
        <p14:creationId xmlns:p14="http://schemas.microsoft.com/office/powerpoint/2010/main" val="1086257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19</a:t>
            </a:fld>
            <a:endParaRPr lang="en-US"/>
          </a:p>
        </p:txBody>
      </p:sp>
    </p:spTree>
    <p:extLst>
      <p:ext uri="{BB962C8B-B14F-4D97-AF65-F5344CB8AC3E}">
        <p14:creationId xmlns:p14="http://schemas.microsoft.com/office/powerpoint/2010/main" val="420134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2</a:t>
            </a:fld>
            <a:endParaRPr lang="en-US"/>
          </a:p>
        </p:txBody>
      </p:sp>
    </p:spTree>
    <p:extLst>
      <p:ext uri="{BB962C8B-B14F-4D97-AF65-F5344CB8AC3E}">
        <p14:creationId xmlns:p14="http://schemas.microsoft.com/office/powerpoint/2010/main" val="2010647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F3C80DC-2E40-4676-A9B6-AC074AC01DB3}" type="slidenum">
              <a:rPr lang="en-US" smtClean="0"/>
              <a:t>4</a:t>
            </a:fld>
            <a:endParaRPr lang="en-US"/>
          </a:p>
        </p:txBody>
      </p:sp>
    </p:spTree>
    <p:extLst>
      <p:ext uri="{BB962C8B-B14F-4D97-AF65-F5344CB8AC3E}">
        <p14:creationId xmlns:p14="http://schemas.microsoft.com/office/powerpoint/2010/main" val="127010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1C1772-1108-427A-A721-58FE4F0EC46A}" type="slidenum">
              <a:rPr lang="en-US" smtClean="0"/>
              <a:t>5</a:t>
            </a:fld>
            <a:endParaRPr lang="en-US"/>
          </a:p>
        </p:txBody>
      </p:sp>
    </p:spTree>
    <p:extLst>
      <p:ext uri="{BB962C8B-B14F-4D97-AF65-F5344CB8AC3E}">
        <p14:creationId xmlns:p14="http://schemas.microsoft.com/office/powerpoint/2010/main" val="314377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FE82C-3D80-4C80-B7E5-E54E1C1E47C9}" type="slidenum">
              <a:rPr lang="en-US" smtClean="0"/>
              <a:t>7</a:t>
            </a:fld>
            <a:endParaRPr lang="en-US"/>
          </a:p>
        </p:txBody>
      </p:sp>
    </p:spTree>
    <p:extLst>
      <p:ext uri="{BB962C8B-B14F-4D97-AF65-F5344CB8AC3E}">
        <p14:creationId xmlns:p14="http://schemas.microsoft.com/office/powerpoint/2010/main" val="1508349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FE82C-3D80-4C80-B7E5-E54E1C1E47C9}" type="slidenum">
              <a:rPr lang="en-US" smtClean="0"/>
              <a:t>8</a:t>
            </a:fld>
            <a:endParaRPr lang="en-US"/>
          </a:p>
        </p:txBody>
      </p:sp>
    </p:spTree>
    <p:extLst>
      <p:ext uri="{BB962C8B-B14F-4D97-AF65-F5344CB8AC3E}">
        <p14:creationId xmlns:p14="http://schemas.microsoft.com/office/powerpoint/2010/main" val="1870571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FE82C-3D80-4C80-B7E5-E54E1C1E47C9}" type="slidenum">
              <a:rPr lang="en-US" smtClean="0"/>
              <a:t>9</a:t>
            </a:fld>
            <a:endParaRPr lang="en-US"/>
          </a:p>
        </p:txBody>
      </p:sp>
    </p:spTree>
    <p:extLst>
      <p:ext uri="{BB962C8B-B14F-4D97-AF65-F5344CB8AC3E}">
        <p14:creationId xmlns:p14="http://schemas.microsoft.com/office/powerpoint/2010/main" val="1629526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FE82C-3D80-4C80-B7E5-E54E1C1E47C9}" type="slidenum">
              <a:rPr lang="en-US" smtClean="0"/>
              <a:t>10</a:t>
            </a:fld>
            <a:endParaRPr lang="en-US"/>
          </a:p>
        </p:txBody>
      </p:sp>
    </p:spTree>
    <p:extLst>
      <p:ext uri="{BB962C8B-B14F-4D97-AF65-F5344CB8AC3E}">
        <p14:creationId xmlns:p14="http://schemas.microsoft.com/office/powerpoint/2010/main" val="279726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120F7-8277-107D-9B4D-14E3F3343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329A42-ABEB-0DFF-BCF7-E06A1F4472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F275A6-468B-3959-5009-E344E1DE3F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FCE8C6-D9AF-041A-10A1-6E9B95BBF2D0}"/>
              </a:ext>
            </a:extLst>
          </p:cNvPr>
          <p:cNvSpPr>
            <a:spLocks noGrp="1"/>
          </p:cNvSpPr>
          <p:nvPr>
            <p:ph type="sldNum" sz="quarter" idx="5"/>
          </p:nvPr>
        </p:nvSpPr>
        <p:spPr/>
        <p:txBody>
          <a:bodyPr/>
          <a:lstStyle/>
          <a:p>
            <a:fld id="{1F3C80DC-2E40-4676-A9B6-AC074AC01DB3}" type="slidenum">
              <a:rPr lang="en-US" smtClean="0"/>
              <a:t>11</a:t>
            </a:fld>
            <a:endParaRPr lang="en-US"/>
          </a:p>
        </p:txBody>
      </p:sp>
    </p:spTree>
    <p:extLst>
      <p:ext uri="{BB962C8B-B14F-4D97-AF65-F5344CB8AC3E}">
        <p14:creationId xmlns:p14="http://schemas.microsoft.com/office/powerpoint/2010/main" val="2373477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3CE8-36F4-4B9F-B2C2-84AE08779EC1}"/>
              </a:ext>
            </a:extLst>
          </p:cNvPr>
          <p:cNvSpPr>
            <a:spLocks noGrp="1"/>
          </p:cNvSpPr>
          <p:nvPr>
            <p:ph type="ctrTitle"/>
          </p:nvPr>
        </p:nvSpPr>
        <p:spPr>
          <a:xfrm>
            <a:off x="1524000" y="1600199"/>
            <a:ext cx="9144000" cy="19097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0FDE69-1B7E-4DF2-831E-8C8B5B54DC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74261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B1DE1-AF17-4460-B985-32CDFDA8E0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B9AC35-549C-46D8-ACF8-A0FB11873C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1612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0EC232-FF2B-4A00-A3A7-DD41B654BF3F}"/>
              </a:ext>
            </a:extLst>
          </p:cNvPr>
          <p:cNvSpPr>
            <a:spLocks noGrp="1"/>
          </p:cNvSpPr>
          <p:nvPr>
            <p:ph type="title" orient="vert"/>
          </p:nvPr>
        </p:nvSpPr>
        <p:spPr>
          <a:xfrm>
            <a:off x="8724900" y="365125"/>
            <a:ext cx="1564409"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D79470-563A-43C6-BC32-7FFE44CA2D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9842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6"/>
          <p:cNvSpPr/>
          <p:nvPr/>
        </p:nvSpPr>
        <p:spPr bwMode="auto">
          <a:xfrm>
            <a:off x="-2" y="0"/>
            <a:ext cx="12192000" cy="6456419"/>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chemeClr val="accent2">
              <a:lumMod val="75000"/>
            </a:schemeClr>
          </a:solid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2888055"/>
            <a:ext cx="10572000" cy="1532143"/>
          </a:xfrm>
        </p:spPr>
        <p:txBody>
          <a:bodyPr/>
          <a:lstStyle>
            <a:lvl1pPr algn="ctr">
              <a:defRPr sz="5400" b="0">
                <a:latin typeface="Calibri Light" panose="020F0302020204030204" pitchFamily="34" charset="0"/>
                <a:cs typeface="Calibri Light" panose="020F0302020204030204" pitchFamily="34" charset="0"/>
              </a:defRPr>
            </a:lvl1pPr>
          </a:lstStyle>
          <a:p>
            <a:r>
              <a:rPr lang="en-US"/>
              <a:t>Click to edit Master title style</a:t>
            </a:r>
          </a:p>
        </p:txBody>
      </p:sp>
      <p:pic>
        <p:nvPicPr>
          <p:cNvPr id="8" name="Picture 7" descr="A picture containing text&#10;&#10;Description automatically generated">
            <a:extLst>
              <a:ext uri="{FF2B5EF4-FFF2-40B4-BE49-F238E27FC236}">
                <a16:creationId xmlns:a16="http://schemas.microsoft.com/office/drawing/2014/main" id="{5DF901DC-266A-4C56-AA0E-3A5F51A9A0CD}"/>
              </a:ext>
            </a:extLst>
          </p:cNvPr>
          <p:cNvPicPr>
            <a:picLocks noChangeAspect="1"/>
          </p:cNvPicPr>
          <p:nvPr userDrawn="1"/>
        </p:nvPicPr>
        <p:blipFill>
          <a:blip r:embed="rId2"/>
          <a:stretch>
            <a:fillRect/>
          </a:stretch>
        </p:blipFill>
        <p:spPr>
          <a:xfrm>
            <a:off x="4689413" y="401581"/>
            <a:ext cx="2813173" cy="914400"/>
          </a:xfrm>
          <a:prstGeom prst="rect">
            <a:avLst/>
          </a:prstGeom>
        </p:spPr>
      </p:pic>
      <p:sp>
        <p:nvSpPr>
          <p:cNvPr id="9" name="TextBox 8">
            <a:extLst>
              <a:ext uri="{FF2B5EF4-FFF2-40B4-BE49-F238E27FC236}">
                <a16:creationId xmlns:a16="http://schemas.microsoft.com/office/drawing/2014/main" id="{6518AFAE-5947-49DC-8E96-65CDE960C22F}"/>
              </a:ext>
            </a:extLst>
          </p:cNvPr>
          <p:cNvSpPr txBox="1"/>
          <p:nvPr userDrawn="1"/>
        </p:nvSpPr>
        <p:spPr>
          <a:xfrm>
            <a:off x="3289424" y="6222887"/>
            <a:ext cx="5613149" cy="430887"/>
          </a:xfrm>
          <a:prstGeom prst="rect">
            <a:avLst/>
          </a:prstGeom>
          <a:noFill/>
        </p:spPr>
        <p:txBody>
          <a:bodyPr wrap="square" rtlCol="0">
            <a:spAutoFit/>
          </a:bodyPr>
          <a:lstStyle/>
          <a:p>
            <a:pPr algn="ctr"/>
            <a:r>
              <a:rPr lang="en-US" sz="2200" i="1">
                <a:latin typeface="Calibri Light" panose="020F0302020204030204" pitchFamily="34" charset="0"/>
                <a:cs typeface="Calibri Light" panose="020F0302020204030204" pitchFamily="34" charset="0"/>
              </a:rPr>
              <a:t>We were built for this moment</a:t>
            </a:r>
          </a:p>
        </p:txBody>
      </p:sp>
    </p:spTree>
    <p:extLst>
      <p:ext uri="{BB962C8B-B14F-4D97-AF65-F5344CB8AC3E}">
        <p14:creationId xmlns:p14="http://schemas.microsoft.com/office/powerpoint/2010/main" val="799405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ext&#10;&#10;Description automatically generated">
            <a:extLst>
              <a:ext uri="{FF2B5EF4-FFF2-40B4-BE49-F238E27FC236}">
                <a16:creationId xmlns:a16="http://schemas.microsoft.com/office/drawing/2014/main" id="{A4DA7965-24B4-4FA3-8670-80509B4E8A11}"/>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353596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0" cap="none">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latin typeface="Calibri Light" panose="020F0302020204030204" pitchFamily="34" charset="0"/>
                <a:cs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picture containing text&#10;&#10;Description automatically generated">
            <a:extLst>
              <a:ext uri="{FF2B5EF4-FFF2-40B4-BE49-F238E27FC236}">
                <a16:creationId xmlns:a16="http://schemas.microsoft.com/office/drawing/2014/main" id="{55FC6F07-7BFC-4382-851D-51E0CDB5C973}"/>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2147323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text&#10;&#10;Description automatically generated">
            <a:extLst>
              <a:ext uri="{FF2B5EF4-FFF2-40B4-BE49-F238E27FC236}">
                <a16:creationId xmlns:a16="http://schemas.microsoft.com/office/drawing/2014/main" id="{C58117F5-0A38-4A79-B0EB-E42BBCFB78D5}"/>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1134894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picture containing text&#10;&#10;Description automatically generated">
            <a:extLst>
              <a:ext uri="{FF2B5EF4-FFF2-40B4-BE49-F238E27FC236}">
                <a16:creationId xmlns:a16="http://schemas.microsoft.com/office/drawing/2014/main" id="{8E215B40-9BA1-4A10-AC27-547BCA6976E2}"/>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4102349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pic>
        <p:nvPicPr>
          <p:cNvPr id="7" name="Picture 6" descr="A picture containing text&#10;&#10;Description automatically generated">
            <a:extLst>
              <a:ext uri="{FF2B5EF4-FFF2-40B4-BE49-F238E27FC236}">
                <a16:creationId xmlns:a16="http://schemas.microsoft.com/office/drawing/2014/main" id="{28EA5B4F-A31A-4006-9233-B94B6D011DAA}"/>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2604079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1C040225-0FB1-4145-817A-4DB8AF56033A}"/>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3215381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descr="A picture containing text&#10;&#10;Description automatically generated">
            <a:extLst>
              <a:ext uri="{FF2B5EF4-FFF2-40B4-BE49-F238E27FC236}">
                <a16:creationId xmlns:a16="http://schemas.microsoft.com/office/drawing/2014/main" id="{7DFD6F59-A587-4266-8283-CFAC78B0B107}"/>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389518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ADF68-9568-4189-9B92-960DB74E37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1C8122-35DE-469C-9C4E-B96395E0A8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3585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A picture containing text&#10;&#10;Description automatically generated">
            <a:extLst>
              <a:ext uri="{FF2B5EF4-FFF2-40B4-BE49-F238E27FC236}">
                <a16:creationId xmlns:a16="http://schemas.microsoft.com/office/drawing/2014/main" id="{A23D4D0A-4291-45AC-AC4A-0DDA954DB2A3}"/>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2950581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A picture containing text&#10;&#10;Description automatically generated">
            <a:extLst>
              <a:ext uri="{FF2B5EF4-FFF2-40B4-BE49-F238E27FC236}">
                <a16:creationId xmlns:a16="http://schemas.microsoft.com/office/drawing/2014/main" id="{5B06A2DD-FE4F-4618-A91A-51B7C596C30F}"/>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3417328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0" cap="none">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latin typeface="Calibri Light" panose="020F0302020204030204" pitchFamily="34" charset="0"/>
                <a:cs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atin typeface="Calibri Light" panose="020F0302020204030204" pitchFamily="34" charset="0"/>
                <a:cs typeface="Calibri Light" panose="020F0302020204030204" pitchFamily="34" charset="0"/>
              </a:defRPr>
            </a:lvl1pPr>
          </a:lstStyle>
          <a:p>
            <a:pPr lvl="0"/>
            <a:r>
              <a:rPr lang="en-US"/>
              <a:t>Click to edit Master text styles</a:t>
            </a:r>
          </a:p>
        </p:txBody>
      </p:sp>
      <p:pic>
        <p:nvPicPr>
          <p:cNvPr id="10" name="Picture 9" descr="A picture containing text&#10;&#10;Description automatically generated">
            <a:extLst>
              <a:ext uri="{FF2B5EF4-FFF2-40B4-BE49-F238E27FC236}">
                <a16:creationId xmlns:a16="http://schemas.microsoft.com/office/drawing/2014/main" id="{ED67AD30-992E-426E-9277-2B2456EC75E9}"/>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3611505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atin typeface="Calibri Light" panose="020F0302020204030204" pitchFamily="34" charset="0"/>
                <a:cs typeface="Calibri Light" panose="020F0302020204030204" pitchFamily="34" charset="0"/>
              </a:defRPr>
            </a:lvl1pPr>
          </a:lstStyle>
          <a:p>
            <a:pPr lvl="0"/>
            <a:r>
              <a:rPr lang="en-US"/>
              <a:t>Click to edit Master text styles</a:t>
            </a:r>
          </a:p>
        </p:txBody>
      </p:sp>
      <p:pic>
        <p:nvPicPr>
          <p:cNvPr id="8" name="Picture 7" descr="A picture containing text&#10;&#10;Description automatically generated">
            <a:extLst>
              <a:ext uri="{FF2B5EF4-FFF2-40B4-BE49-F238E27FC236}">
                <a16:creationId xmlns:a16="http://schemas.microsoft.com/office/drawing/2014/main" id="{4F5EC094-CBFA-476D-A958-37100BD562EE}"/>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448098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ext&#10;&#10;Description automatically generated">
            <a:extLst>
              <a:ext uri="{FF2B5EF4-FFF2-40B4-BE49-F238E27FC236}">
                <a16:creationId xmlns:a16="http://schemas.microsoft.com/office/drawing/2014/main" id="{390D6727-2855-472C-9651-F762CDAF1117}"/>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2070270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ext&#10;&#10;Description automatically generated">
            <a:extLst>
              <a:ext uri="{FF2B5EF4-FFF2-40B4-BE49-F238E27FC236}">
                <a16:creationId xmlns:a16="http://schemas.microsoft.com/office/drawing/2014/main" id="{BD13E444-D9F5-402C-A9FD-78015E7D4443}"/>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180923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5378-5A98-487F-A1F4-F2A5F36902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F38DAC-EB76-4E6E-B0D6-E8071666DB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78008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85FC7-261F-43DD-AE92-F14C9CA49B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10F224-2524-4356-BB1B-A9AB7B192C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E9D782-8227-46F8-ABBC-0050A4AEE9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4727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C0109-51E0-4E60-826B-8151522D6E49}"/>
              </a:ext>
            </a:extLst>
          </p:cNvPr>
          <p:cNvSpPr>
            <a:spLocks noGrp="1"/>
          </p:cNvSpPr>
          <p:nvPr>
            <p:ph type="title"/>
          </p:nvPr>
        </p:nvSpPr>
        <p:spPr>
          <a:xfrm>
            <a:off x="839788" y="365125"/>
            <a:ext cx="934792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376BB0-C5E6-4A53-84AF-BED73BDAB7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AB9485-E5E8-4005-BD8D-56364AD98D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6F3524-7169-47E0-B0A3-2476142BC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6F330B-FDD1-426D-B26A-15DE2E2064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516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FC54B-1695-4798-8EF3-E8D374A3B86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815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62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26E73-09EC-46F8-A1D5-13FE79F187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54B612-FA65-43F7-8192-9EECCFCDB311}"/>
              </a:ext>
            </a:extLst>
          </p:cNvPr>
          <p:cNvSpPr>
            <a:spLocks noGrp="1"/>
          </p:cNvSpPr>
          <p:nvPr>
            <p:ph idx="1"/>
          </p:nvPr>
        </p:nvSpPr>
        <p:spPr>
          <a:xfrm>
            <a:off x="5183188" y="1579418"/>
            <a:ext cx="6172200" cy="428163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038107-EAB8-4B7B-B8D3-4B93F6323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0843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0A5F-B5B1-421D-B195-06EB104689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98F32-42B2-468C-A9D5-36503D5968EB}"/>
              </a:ext>
            </a:extLst>
          </p:cNvPr>
          <p:cNvSpPr>
            <a:spLocks noGrp="1"/>
          </p:cNvSpPr>
          <p:nvPr>
            <p:ph type="pic" idx="1"/>
          </p:nvPr>
        </p:nvSpPr>
        <p:spPr>
          <a:xfrm>
            <a:off x="5183188" y="1625600"/>
            <a:ext cx="6172200" cy="4235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15DE85-E9CC-48A0-B0F9-82560806C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5327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A5146A-D53D-457E-9533-855D734DF1F2}"/>
              </a:ext>
            </a:extLst>
          </p:cNvPr>
          <p:cNvSpPr>
            <a:spLocks noGrp="1"/>
          </p:cNvSpPr>
          <p:nvPr>
            <p:ph type="title"/>
          </p:nvPr>
        </p:nvSpPr>
        <p:spPr>
          <a:xfrm>
            <a:off x="1274628" y="559089"/>
            <a:ext cx="8432790" cy="9002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437297-B248-4A59-95E3-D0532BF6FEF4}"/>
              </a:ext>
            </a:extLst>
          </p:cNvPr>
          <p:cNvSpPr>
            <a:spLocks noGrp="1"/>
          </p:cNvSpPr>
          <p:nvPr>
            <p:ph type="body" idx="1"/>
          </p:nvPr>
        </p:nvSpPr>
        <p:spPr>
          <a:xfrm>
            <a:off x="1274628" y="1574800"/>
            <a:ext cx="983903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lowchart: Data 14">
            <a:extLst>
              <a:ext uri="{FF2B5EF4-FFF2-40B4-BE49-F238E27FC236}">
                <a16:creationId xmlns:a16="http://schemas.microsoft.com/office/drawing/2014/main" id="{49CD411F-8015-432F-BC57-A8D3A615B8D6}"/>
              </a:ext>
            </a:extLst>
          </p:cNvPr>
          <p:cNvSpPr/>
          <p:nvPr userDrawn="1"/>
        </p:nvSpPr>
        <p:spPr>
          <a:xfrm>
            <a:off x="-1801081" y="0"/>
            <a:ext cx="3075709" cy="1459346"/>
          </a:xfrm>
          <a:prstGeom prst="flowChartInputOutput">
            <a:avLst/>
          </a:prstGeom>
          <a:solidFill>
            <a:srgbClr val="006CB3"/>
          </a:solidFill>
          <a:ln>
            <a:solidFill>
              <a:srgbClr val="7E92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ata 16">
            <a:extLst>
              <a:ext uri="{FF2B5EF4-FFF2-40B4-BE49-F238E27FC236}">
                <a16:creationId xmlns:a16="http://schemas.microsoft.com/office/drawing/2014/main" id="{487F3A6E-9ACF-4F66-B356-D20CC9CAE469}"/>
              </a:ext>
            </a:extLst>
          </p:cNvPr>
          <p:cNvSpPr/>
          <p:nvPr userDrawn="1"/>
        </p:nvSpPr>
        <p:spPr>
          <a:xfrm>
            <a:off x="-2470727" y="1574800"/>
            <a:ext cx="3075709" cy="1459346"/>
          </a:xfrm>
          <a:prstGeom prst="flowChartInputOutput">
            <a:avLst/>
          </a:prstGeom>
          <a:solidFill>
            <a:srgbClr val="7E929F"/>
          </a:solidFill>
          <a:ln>
            <a:solidFill>
              <a:srgbClr val="006C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Logo, company name&#10;&#10;Description automatically generated">
            <a:extLst>
              <a:ext uri="{FF2B5EF4-FFF2-40B4-BE49-F238E27FC236}">
                <a16:creationId xmlns:a16="http://schemas.microsoft.com/office/drawing/2014/main" id="{C87748F5-9DF8-4A3B-966B-F4749CE4402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58106" y="557786"/>
            <a:ext cx="1311115" cy="914400"/>
          </a:xfrm>
          <a:prstGeom prst="rect">
            <a:avLst/>
          </a:prstGeom>
        </p:spPr>
      </p:pic>
    </p:spTree>
    <p:extLst>
      <p:ext uri="{BB962C8B-B14F-4D97-AF65-F5344CB8AC3E}">
        <p14:creationId xmlns:p14="http://schemas.microsoft.com/office/powerpoint/2010/main" val="2411667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5/14/2025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48981721"/>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ywtcs.wtcsystem.edu/wp-content/uploads/2024/07/WTCS-AEFLA-Grant-Guidelines-July-1-2025-June-30-2029-1.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ben.konruff@wtcsystem.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view.officeapps.live.com/op/view.aspx?src=https%3A%2F%2Fohss.dhs.gov%2Fsites%2Fdefault%2Ffiles%2F2024-09%2F2024_0906_ohss_yearbook_lawful_permanent_residents_fy2023_0.xlsx&amp;wdOrigin=BROWSELINK" TargetMode="External"/><Relationship Id="rId5" Type="http://schemas.openxmlformats.org/officeDocument/2006/relationships/hyperlink" Target="https://nces.ed.gov/surveys/piaac/skillsmap/" TargetMode="External"/><Relationship Id="rId4" Type="http://schemas.openxmlformats.org/officeDocument/2006/relationships/hyperlink" Target="https://data.census.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TgBzbcrP-0Y?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4185-317E-488B-9E43-9E93636D05DE}"/>
              </a:ext>
            </a:extLst>
          </p:cNvPr>
          <p:cNvSpPr>
            <a:spLocks noGrp="1"/>
          </p:cNvSpPr>
          <p:nvPr>
            <p:ph type="ctrTitle"/>
          </p:nvPr>
        </p:nvSpPr>
        <p:spPr>
          <a:xfrm>
            <a:off x="810000" y="3155093"/>
            <a:ext cx="10572000" cy="886086"/>
          </a:xfrm>
        </p:spPr>
        <p:txBody>
          <a:bodyPr/>
          <a:lstStyle/>
          <a:p>
            <a:r>
              <a:rPr lang="en-US" dirty="0">
                <a:latin typeface="Calibri Light"/>
                <a:cs typeface="Calibri Light"/>
              </a:rPr>
              <a:t>Overview of AEFLA, Eligibility, &amp; WTCS Grant Manager Partnership</a:t>
            </a:r>
          </a:p>
        </p:txBody>
      </p:sp>
    </p:spTree>
    <p:extLst>
      <p:ext uri="{BB962C8B-B14F-4D97-AF65-F5344CB8AC3E}">
        <p14:creationId xmlns:p14="http://schemas.microsoft.com/office/powerpoint/2010/main" val="3845613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A8630E-6BD2-3E3D-1B9B-1950EAC9FC00}"/>
              </a:ext>
            </a:extLst>
          </p:cNvPr>
          <p:cNvSpPr/>
          <p:nvPr/>
        </p:nvSpPr>
        <p:spPr>
          <a:xfrm>
            <a:off x="801589" y="1478523"/>
            <a:ext cx="5809096" cy="51720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24130" indent="-342900">
              <a:spcBef>
                <a:spcPts val="380"/>
              </a:spcBef>
              <a:buFont typeface="Wingdings" panose="05000000000000000000" pitchFamily="2" charset="2"/>
              <a:buChar char=""/>
            </a:pPr>
            <a:r>
              <a:rPr lang="en-US" sz="3200" b="1" dirty="0">
                <a:latin typeface="Aptos" panose="020B0004020202020204" pitchFamily="34" charset="0"/>
                <a:ea typeface="Arial" panose="020B0604020202020204" pitchFamily="34" charset="0"/>
              </a:rPr>
              <a:t>Exceeded </a:t>
            </a:r>
            <a:r>
              <a:rPr lang="en-US" sz="2000" b="1" dirty="0">
                <a:latin typeface="Aptos" panose="020B0004020202020204" pitchFamily="34" charset="0"/>
                <a:ea typeface="Arial" panose="020B0604020202020204" pitchFamily="34" charset="0"/>
              </a:rPr>
              <a:t>the nation in all federal indicators of performance related to education and employment</a:t>
            </a:r>
            <a:endParaRPr lang="en-US" sz="2000" dirty="0">
              <a:effectLst/>
              <a:latin typeface="Arial" panose="020B0604020202020204" pitchFamily="34" charset="0"/>
              <a:ea typeface="Arial" panose="020B0604020202020204" pitchFamily="34" charset="0"/>
            </a:endParaRPr>
          </a:p>
          <a:p>
            <a:pPr marL="342900" marR="24130" lvl="0" indent="-342900">
              <a:spcBef>
                <a:spcPts val="380"/>
              </a:spcBef>
              <a:spcAft>
                <a:spcPts val="0"/>
              </a:spcAft>
              <a:buFont typeface="Wingdings" panose="05000000000000000000" pitchFamily="2" charset="2"/>
              <a:buChar char=""/>
            </a:pPr>
            <a:r>
              <a:rPr lang="en-US" sz="3200" b="1" dirty="0">
                <a:effectLst/>
                <a:latin typeface="Aptos" panose="020B0004020202020204" pitchFamily="34" charset="0"/>
                <a:ea typeface="Arial" panose="020B0604020202020204" pitchFamily="34" charset="0"/>
              </a:rPr>
              <a:t>4,400+ </a:t>
            </a:r>
            <a:r>
              <a:rPr lang="en-US" sz="2000" b="1" dirty="0">
                <a:effectLst/>
                <a:latin typeface="Aptos" panose="020B0004020202020204" pitchFamily="34" charset="0"/>
                <a:ea typeface="Arial" panose="020B0604020202020204" pitchFamily="34" charset="0"/>
              </a:rPr>
              <a:t>participants significantly increased their reading, writing, mathematics, or English competence</a:t>
            </a:r>
            <a:endParaRPr lang="en-US" dirty="0">
              <a:effectLst/>
              <a:latin typeface="Arial" panose="020B0604020202020204" pitchFamily="34" charset="0"/>
              <a:ea typeface="Arial" panose="020B0604020202020204" pitchFamily="34" charset="0"/>
            </a:endParaRPr>
          </a:p>
          <a:p>
            <a:pPr marL="342900" marR="24130" lvl="0" indent="-342900">
              <a:spcBef>
                <a:spcPts val="380"/>
              </a:spcBef>
              <a:spcAft>
                <a:spcPts val="0"/>
              </a:spcAft>
              <a:buFont typeface="Wingdings" panose="05000000000000000000" pitchFamily="2" charset="2"/>
              <a:buChar char=""/>
            </a:pPr>
            <a:r>
              <a:rPr lang="en-US" sz="3200" b="1" dirty="0">
                <a:effectLst/>
                <a:latin typeface="Aptos" panose="020B0004020202020204" pitchFamily="34" charset="0"/>
                <a:ea typeface="Arial" panose="020B0604020202020204" pitchFamily="34" charset="0"/>
              </a:rPr>
              <a:t>2,700+</a:t>
            </a:r>
            <a:r>
              <a:rPr lang="en-US" sz="2000" b="1" dirty="0">
                <a:effectLst/>
                <a:latin typeface="Aptos" panose="020B0004020202020204" pitchFamily="34" charset="0"/>
                <a:ea typeface="Arial" panose="020B0604020202020204" pitchFamily="34" charset="0"/>
              </a:rPr>
              <a:t> participants earned a high school equivalency diploma</a:t>
            </a:r>
            <a:endParaRPr lang="en-US" dirty="0">
              <a:effectLst/>
              <a:latin typeface="Arial" panose="020B0604020202020204" pitchFamily="34" charset="0"/>
              <a:ea typeface="Arial" panose="020B0604020202020204" pitchFamily="34" charset="0"/>
            </a:endParaRPr>
          </a:p>
          <a:p>
            <a:pPr marL="342900" marR="24130" lvl="0" indent="-342900">
              <a:spcBef>
                <a:spcPts val="380"/>
              </a:spcBef>
              <a:spcAft>
                <a:spcPts val="0"/>
              </a:spcAft>
              <a:buFont typeface="Wingdings" panose="05000000000000000000" pitchFamily="2" charset="2"/>
              <a:buChar char=""/>
            </a:pPr>
            <a:r>
              <a:rPr lang="en-US" sz="3200" b="1" dirty="0">
                <a:effectLst/>
                <a:latin typeface="Aptos" panose="020B0004020202020204" pitchFamily="34" charset="0"/>
                <a:ea typeface="Arial" panose="020B0604020202020204" pitchFamily="34" charset="0"/>
              </a:rPr>
              <a:t>2,500+</a:t>
            </a:r>
            <a:r>
              <a:rPr lang="en-US" sz="2000" b="1" dirty="0">
                <a:effectLst/>
                <a:latin typeface="Aptos" panose="020B0004020202020204" pitchFamily="34" charset="0"/>
                <a:ea typeface="Arial" panose="020B0604020202020204" pitchFamily="34" charset="0"/>
              </a:rPr>
              <a:t> participants enrolled in postsecondary education within the year</a:t>
            </a:r>
          </a:p>
          <a:p>
            <a:pPr marL="342900" marR="24130" lvl="0" indent="-342900">
              <a:spcBef>
                <a:spcPts val="380"/>
              </a:spcBef>
              <a:spcAft>
                <a:spcPts val="0"/>
              </a:spcAft>
              <a:buFont typeface="Wingdings" panose="05000000000000000000" pitchFamily="2" charset="2"/>
              <a:buChar char=""/>
            </a:pPr>
            <a:r>
              <a:rPr lang="en-US" sz="3200" b="1" dirty="0">
                <a:latin typeface="Aptos" panose="020B0004020202020204" pitchFamily="34" charset="0"/>
                <a:ea typeface="Arial" panose="020B0604020202020204" pitchFamily="34" charset="0"/>
              </a:rPr>
              <a:t>45% </a:t>
            </a:r>
            <a:r>
              <a:rPr lang="en-US" sz="2000" b="1" dirty="0">
                <a:latin typeface="Aptos" panose="020B0004020202020204" pitchFamily="34" charset="0"/>
                <a:ea typeface="Arial" panose="020B0604020202020204" pitchFamily="34" charset="0"/>
              </a:rPr>
              <a:t>reduction in recidivism among justice involved populations</a:t>
            </a:r>
          </a:p>
        </p:txBody>
      </p:sp>
      <p:sp>
        <p:nvSpPr>
          <p:cNvPr id="9" name="Text Box 2">
            <a:extLst>
              <a:ext uri="{FF2B5EF4-FFF2-40B4-BE49-F238E27FC236}">
                <a16:creationId xmlns:a16="http://schemas.microsoft.com/office/drawing/2014/main" id="{A36B55A7-C23A-C3F7-2979-5882FF0C7D6D}"/>
              </a:ext>
            </a:extLst>
          </p:cNvPr>
          <p:cNvSpPr txBox="1">
            <a:spLocks noChangeArrowheads="1"/>
          </p:cNvSpPr>
          <p:nvPr/>
        </p:nvSpPr>
        <p:spPr bwMode="auto">
          <a:xfrm>
            <a:off x="1302972" y="222538"/>
            <a:ext cx="6859953" cy="40957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400"/>
              </a:spcAft>
            </a:pPr>
            <a:r>
              <a:rPr lang="en-US" sz="3600" b="1" dirty="0">
                <a:effectLst/>
                <a:latin typeface="Arial" panose="020B0604020202020204" pitchFamily="34" charset="0"/>
                <a:ea typeface="Arial" panose="020B0604020202020204" pitchFamily="34" charset="0"/>
              </a:rPr>
              <a:t>Enhancing Mobility &amp; Career Pathways Engagement</a:t>
            </a:r>
            <a:endParaRPr lang="en-US" sz="3600" dirty="0">
              <a:effectLst/>
              <a:latin typeface="Arial" panose="020B0604020202020204" pitchFamily="34" charset="0"/>
              <a:ea typeface="Arial" panose="020B0604020202020204" pitchFamily="34" charset="0"/>
            </a:endParaRPr>
          </a:p>
        </p:txBody>
      </p:sp>
      <p:pic>
        <p:nvPicPr>
          <p:cNvPr id="12" name="Picture 11">
            <a:extLst>
              <a:ext uri="{FF2B5EF4-FFF2-40B4-BE49-F238E27FC236}">
                <a16:creationId xmlns:a16="http://schemas.microsoft.com/office/drawing/2014/main" id="{4B261967-127D-3952-CF30-3E79B496BBE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85314" y="1533525"/>
            <a:ext cx="3348368" cy="2511276"/>
          </a:xfrm>
          <a:prstGeom prst="round2DiagRect">
            <a:avLst/>
          </a:prstGeom>
          <a:ln w="25400">
            <a:solidFill>
              <a:schemeClr val="bg1"/>
            </a:solidFill>
          </a:ln>
        </p:spPr>
      </p:pic>
      <p:pic>
        <p:nvPicPr>
          <p:cNvPr id="2" name="Picture 4" descr="A person in a graduation gown&#10;&#10;Description automatically generated">
            <a:extLst>
              <a:ext uri="{FF2B5EF4-FFF2-40B4-BE49-F238E27FC236}">
                <a16:creationId xmlns:a16="http://schemas.microsoft.com/office/drawing/2014/main" id="{D1CD65A0-A8C7-F3C2-6118-8E9419615C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3189" y="4139322"/>
            <a:ext cx="3253741" cy="251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933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FB199-A339-BA84-7DB9-F40EB954B3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8DAA58-E580-69C1-74DA-40A4CE76CA3C}"/>
              </a:ext>
            </a:extLst>
          </p:cNvPr>
          <p:cNvSpPr>
            <a:spLocks noGrp="1"/>
          </p:cNvSpPr>
          <p:nvPr>
            <p:ph type="title"/>
          </p:nvPr>
        </p:nvSpPr>
        <p:spPr/>
        <p:txBody>
          <a:bodyPr>
            <a:normAutofit/>
          </a:bodyPr>
          <a:lstStyle/>
          <a:p>
            <a:r>
              <a:rPr lang="en-US" b="1" dirty="0"/>
              <a:t>Wisconsin’s AEFLA Competition</a:t>
            </a:r>
          </a:p>
        </p:txBody>
      </p:sp>
      <p:sp>
        <p:nvSpPr>
          <p:cNvPr id="5" name="TextBox 4">
            <a:extLst>
              <a:ext uri="{FF2B5EF4-FFF2-40B4-BE49-F238E27FC236}">
                <a16:creationId xmlns:a16="http://schemas.microsoft.com/office/drawing/2014/main" id="{636CBC37-3136-F9B1-C466-4709D4B5ECB8}"/>
              </a:ext>
            </a:extLst>
          </p:cNvPr>
          <p:cNvSpPr txBox="1"/>
          <p:nvPr/>
        </p:nvSpPr>
        <p:spPr>
          <a:xfrm>
            <a:off x="766856" y="1466171"/>
            <a:ext cx="5953182" cy="569386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600" dirty="0"/>
              <a:t>Competition occurs every 4 years</a:t>
            </a:r>
          </a:p>
          <a:p>
            <a:pPr marL="285750" indent="-285750">
              <a:buFont typeface="Arial" panose="020B0604020202020204" pitchFamily="34" charset="0"/>
              <a:buChar char="•"/>
            </a:pPr>
            <a:r>
              <a:rPr lang="en-US" sz="2600" dirty="0"/>
              <a:t>Wisconsin AEFLA grant guidelines are our “Request for Proposal” or  RFP</a:t>
            </a:r>
            <a:endParaRPr lang="en-US" sz="2600" dirty="0">
              <a:ea typeface="Calibri"/>
              <a:cs typeface="Calibri"/>
            </a:endParaRPr>
          </a:p>
          <a:p>
            <a:pPr marL="285750" indent="-285750">
              <a:buFont typeface="Arial" panose="020B0604020202020204" pitchFamily="34" charset="0"/>
              <a:buChar char="•"/>
            </a:pPr>
            <a:r>
              <a:rPr lang="en-US" sz="2600" dirty="0"/>
              <a:t>Running a fair and equitable competition</a:t>
            </a:r>
            <a:endParaRPr lang="en-US" sz="2600" dirty="0">
              <a:ea typeface="Calibri"/>
              <a:cs typeface="Calibri"/>
            </a:endParaRPr>
          </a:p>
          <a:p>
            <a:pPr marL="742950" lvl="1" indent="-285750">
              <a:buFont typeface="Arial" panose="020B0604020202020204" pitchFamily="34" charset="0"/>
              <a:buChar char="•"/>
            </a:pPr>
            <a:r>
              <a:rPr lang="en-US" sz="2600" dirty="0"/>
              <a:t>WI Public Service posting</a:t>
            </a:r>
            <a:endParaRPr lang="en-US" sz="2600" dirty="0">
              <a:ea typeface="Calibri"/>
              <a:cs typeface="Calibri"/>
            </a:endParaRPr>
          </a:p>
          <a:p>
            <a:pPr marL="285750" indent="-285750">
              <a:buFont typeface="Arial" panose="020B0604020202020204" pitchFamily="34" charset="0"/>
              <a:buChar char="•"/>
            </a:pPr>
            <a:r>
              <a:rPr lang="en-US" sz="2600" dirty="0"/>
              <a:t>Panel reviews – individual review with group consensus</a:t>
            </a:r>
            <a:endParaRPr lang="en-US" sz="2600" dirty="0">
              <a:ea typeface="Calibri"/>
              <a:cs typeface="Calibri"/>
            </a:endParaRPr>
          </a:p>
          <a:p>
            <a:pPr marL="742950" lvl="1" indent="-285750">
              <a:buFont typeface="Arial" panose="020B0604020202020204" pitchFamily="34" charset="0"/>
              <a:buChar char="•"/>
            </a:pPr>
            <a:r>
              <a:rPr lang="en-US" sz="2600" dirty="0"/>
              <a:t>NASDAE solicitation &amp; state partners</a:t>
            </a:r>
            <a:endParaRPr lang="en-US" sz="2600" dirty="0">
              <a:ea typeface="Calibri"/>
              <a:cs typeface="Calibri"/>
            </a:endParaRPr>
          </a:p>
          <a:p>
            <a:pPr marL="285750" indent="-285750">
              <a:buFont typeface="Arial" panose="020B0604020202020204" pitchFamily="34" charset="0"/>
              <a:buChar char="•"/>
            </a:pPr>
            <a:r>
              <a:rPr lang="en-US" sz="2600" dirty="0">
                <a:ea typeface="Calibri"/>
                <a:cs typeface="Calibri"/>
              </a:rPr>
              <a:t>Don't assume reviewers know your program</a:t>
            </a:r>
            <a:endParaRPr lang="en-US" sz="2600" dirty="0"/>
          </a:p>
          <a:p>
            <a:pPr marL="285750" indent="-285750">
              <a:buFont typeface="Arial" panose="020B0604020202020204" pitchFamily="34" charset="0"/>
              <a:buChar char="•"/>
            </a:pPr>
            <a:r>
              <a:rPr lang="en-US" sz="2600" dirty="0"/>
              <a:t>Rubric for scoring applications across 13 considerations, output areas, etc.</a:t>
            </a:r>
            <a:endParaRPr lang="en-US" dirty="0"/>
          </a:p>
          <a:p>
            <a:pPr marL="285750" indent="-285750">
              <a:buFont typeface="Arial" panose="020B0604020202020204" pitchFamily="34" charset="0"/>
              <a:buChar char="•"/>
            </a:pPr>
            <a:endParaRPr lang="en-US" sz="2600" dirty="0"/>
          </a:p>
          <a:p>
            <a:endParaRPr lang="en-US" sz="2600" dirty="0"/>
          </a:p>
        </p:txBody>
      </p:sp>
      <p:pic>
        <p:nvPicPr>
          <p:cNvPr id="7" name="Picture 6">
            <a:extLst>
              <a:ext uri="{FF2B5EF4-FFF2-40B4-BE49-F238E27FC236}">
                <a16:creationId xmlns:a16="http://schemas.microsoft.com/office/drawing/2014/main" id="{BDE99AD0-E951-7BCE-C9FC-A2A167C4DAFD}"/>
              </a:ext>
            </a:extLst>
          </p:cNvPr>
          <p:cNvPicPr>
            <a:picLocks noChangeAspect="1"/>
          </p:cNvPicPr>
          <p:nvPr/>
        </p:nvPicPr>
        <p:blipFill>
          <a:blip r:embed="rId3"/>
          <a:stretch>
            <a:fillRect/>
          </a:stretch>
        </p:blipFill>
        <p:spPr>
          <a:xfrm>
            <a:off x="7488454" y="2192344"/>
            <a:ext cx="3226358" cy="38175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35210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D5F2B-9B28-B231-FF20-0C716F1186AA}"/>
              </a:ext>
            </a:extLst>
          </p:cNvPr>
          <p:cNvSpPr>
            <a:spLocks noGrp="1"/>
          </p:cNvSpPr>
          <p:nvPr>
            <p:ph type="title"/>
          </p:nvPr>
        </p:nvSpPr>
        <p:spPr/>
        <p:txBody>
          <a:bodyPr/>
          <a:lstStyle/>
          <a:p>
            <a:r>
              <a:rPr lang="en-US" b="1" dirty="0"/>
              <a:t>AEFLA Grant Managers</a:t>
            </a:r>
          </a:p>
        </p:txBody>
      </p:sp>
      <p:sp>
        <p:nvSpPr>
          <p:cNvPr id="8" name="TextBox 7">
            <a:extLst>
              <a:ext uri="{FF2B5EF4-FFF2-40B4-BE49-F238E27FC236}">
                <a16:creationId xmlns:a16="http://schemas.microsoft.com/office/drawing/2014/main" id="{69442785-79A5-303C-E18C-8898E1C45AAE}"/>
              </a:ext>
            </a:extLst>
          </p:cNvPr>
          <p:cNvSpPr txBox="1"/>
          <p:nvPr/>
        </p:nvSpPr>
        <p:spPr>
          <a:xfrm>
            <a:off x="-124810" y="1774596"/>
            <a:ext cx="4482987" cy="707886"/>
          </a:xfrm>
          <a:prstGeom prst="rect">
            <a:avLst/>
          </a:prstGeom>
          <a:noFill/>
        </p:spPr>
        <p:txBody>
          <a:bodyPr wrap="square" rtlCol="0">
            <a:spAutoFit/>
          </a:bodyPr>
          <a:lstStyle/>
          <a:p>
            <a:pPr algn="ctr"/>
            <a:r>
              <a:rPr lang="en-US" sz="2000" b="1" dirty="0"/>
              <a:t>Adult Education Section 231</a:t>
            </a:r>
            <a:br>
              <a:rPr lang="en-US" sz="2000" dirty="0"/>
            </a:br>
            <a:r>
              <a:rPr lang="en-US" sz="2000" dirty="0"/>
              <a:t>Available: $5,431,820</a:t>
            </a:r>
          </a:p>
        </p:txBody>
      </p:sp>
      <p:sp>
        <p:nvSpPr>
          <p:cNvPr id="3" name="TextBox 2">
            <a:extLst>
              <a:ext uri="{FF2B5EF4-FFF2-40B4-BE49-F238E27FC236}">
                <a16:creationId xmlns:a16="http://schemas.microsoft.com/office/drawing/2014/main" id="{1526F223-A840-4F1E-2341-5037F5E80FCB}"/>
              </a:ext>
            </a:extLst>
          </p:cNvPr>
          <p:cNvSpPr txBox="1"/>
          <p:nvPr/>
        </p:nvSpPr>
        <p:spPr>
          <a:xfrm>
            <a:off x="4075836" y="1774596"/>
            <a:ext cx="4482987" cy="954107"/>
          </a:xfrm>
          <a:prstGeom prst="rect">
            <a:avLst/>
          </a:prstGeom>
          <a:noFill/>
        </p:spPr>
        <p:txBody>
          <a:bodyPr wrap="square" rtlCol="0">
            <a:spAutoFit/>
          </a:bodyPr>
          <a:lstStyle/>
          <a:p>
            <a:pPr algn="ctr"/>
            <a:r>
              <a:rPr lang="en-US" sz="2000" b="1" dirty="0"/>
              <a:t>Corrections Section 225</a:t>
            </a:r>
            <a:br>
              <a:rPr lang="en-US" sz="2000" dirty="0"/>
            </a:br>
            <a:r>
              <a:rPr lang="en-US" sz="2000" dirty="0"/>
              <a:t>Available: $700,000</a:t>
            </a:r>
          </a:p>
          <a:p>
            <a:pPr marL="742950" lvl="1" indent="-285750" algn="ctr">
              <a:buFont typeface="Arial" panose="020B0604020202020204" pitchFamily="34" charset="0"/>
              <a:buChar char="•"/>
            </a:pPr>
            <a:endParaRPr lang="en-US" sz="1600" b="1" dirty="0">
              <a:solidFill>
                <a:srgbClr val="FF0000"/>
              </a:solidFill>
            </a:endParaRPr>
          </a:p>
        </p:txBody>
      </p:sp>
      <p:sp>
        <p:nvSpPr>
          <p:cNvPr id="4" name="TextBox 3">
            <a:extLst>
              <a:ext uri="{FF2B5EF4-FFF2-40B4-BE49-F238E27FC236}">
                <a16:creationId xmlns:a16="http://schemas.microsoft.com/office/drawing/2014/main" id="{644DB8E7-195C-5BB1-2D30-0476E743D035}"/>
              </a:ext>
            </a:extLst>
          </p:cNvPr>
          <p:cNvSpPr txBox="1"/>
          <p:nvPr/>
        </p:nvSpPr>
        <p:spPr>
          <a:xfrm>
            <a:off x="8502651" y="1790199"/>
            <a:ext cx="2610284" cy="707886"/>
          </a:xfrm>
          <a:prstGeom prst="rect">
            <a:avLst/>
          </a:prstGeom>
          <a:noFill/>
        </p:spPr>
        <p:txBody>
          <a:bodyPr wrap="square" rtlCol="0">
            <a:spAutoFit/>
          </a:bodyPr>
          <a:lstStyle/>
          <a:p>
            <a:pPr algn="ctr"/>
            <a:r>
              <a:rPr lang="en-US" sz="2000" b="1" dirty="0"/>
              <a:t>IELCE Section 243</a:t>
            </a:r>
            <a:br>
              <a:rPr lang="en-US" sz="2000" dirty="0"/>
            </a:br>
            <a:r>
              <a:rPr lang="en-US" sz="2000" dirty="0"/>
              <a:t>Available: $516,009</a:t>
            </a:r>
          </a:p>
        </p:txBody>
      </p:sp>
      <p:pic>
        <p:nvPicPr>
          <p:cNvPr id="5" name="Picture 4" descr="A person in a pink shirt&#10;&#10;Description automatically generated">
            <a:extLst>
              <a:ext uri="{FF2B5EF4-FFF2-40B4-BE49-F238E27FC236}">
                <a16:creationId xmlns:a16="http://schemas.microsoft.com/office/drawing/2014/main" id="{22015E83-EF08-E73D-CD86-DAB6FB36BE12}"/>
              </a:ext>
            </a:extLst>
          </p:cNvPr>
          <p:cNvPicPr>
            <a:picLocks noChangeAspect="1"/>
          </p:cNvPicPr>
          <p:nvPr/>
        </p:nvPicPr>
        <p:blipFill>
          <a:blip r:embed="rId3"/>
          <a:srcRect l="40942" r="4944" b="2"/>
          <a:stretch/>
        </p:blipFill>
        <p:spPr>
          <a:xfrm>
            <a:off x="8777486" y="2510260"/>
            <a:ext cx="1899619" cy="1974546"/>
          </a:xfrm>
          <a:prstGeom prst="rect">
            <a:avLst/>
          </a:prstGeom>
          <a:ln>
            <a:solidFill>
              <a:schemeClr val="tx1"/>
            </a:solidFill>
          </a:ln>
        </p:spPr>
      </p:pic>
      <p:sp>
        <p:nvSpPr>
          <p:cNvPr id="7" name="TextBox 6">
            <a:extLst>
              <a:ext uri="{FF2B5EF4-FFF2-40B4-BE49-F238E27FC236}">
                <a16:creationId xmlns:a16="http://schemas.microsoft.com/office/drawing/2014/main" id="{0ED80D60-CF11-F862-FCFE-6E1416945523}"/>
              </a:ext>
            </a:extLst>
          </p:cNvPr>
          <p:cNvSpPr txBox="1"/>
          <p:nvPr/>
        </p:nvSpPr>
        <p:spPr>
          <a:xfrm>
            <a:off x="7817041" y="4484806"/>
            <a:ext cx="3981505" cy="553998"/>
          </a:xfrm>
          <a:prstGeom prst="rect">
            <a:avLst/>
          </a:prstGeom>
          <a:noFill/>
        </p:spPr>
        <p:txBody>
          <a:bodyPr wrap="square" rtlCol="0">
            <a:spAutoFit/>
          </a:bodyPr>
          <a:lstStyle/>
          <a:p>
            <a:pPr algn="ctr"/>
            <a:r>
              <a:rPr lang="en-US" sz="1600" b="1" dirty="0"/>
              <a:t>Cristina Parente, M.Ed.</a:t>
            </a:r>
          </a:p>
          <a:p>
            <a:pPr algn="ctr"/>
            <a:r>
              <a:rPr lang="en-US" sz="1400" dirty="0"/>
              <a:t>Director - English Language Learning</a:t>
            </a:r>
          </a:p>
        </p:txBody>
      </p:sp>
      <p:pic>
        <p:nvPicPr>
          <p:cNvPr id="9" name="Picture 8">
            <a:extLst>
              <a:ext uri="{FF2B5EF4-FFF2-40B4-BE49-F238E27FC236}">
                <a16:creationId xmlns:a16="http://schemas.microsoft.com/office/drawing/2014/main" id="{243BB73B-CADE-B4A0-BC27-F4F370A06345}"/>
              </a:ext>
            </a:extLst>
          </p:cNvPr>
          <p:cNvPicPr>
            <a:picLocks noChangeAspect="1"/>
          </p:cNvPicPr>
          <p:nvPr/>
        </p:nvPicPr>
        <p:blipFill>
          <a:blip r:embed="rId4"/>
          <a:stretch>
            <a:fillRect/>
          </a:stretch>
        </p:blipFill>
        <p:spPr>
          <a:xfrm>
            <a:off x="1202081" y="2549896"/>
            <a:ext cx="1899619" cy="1899619"/>
          </a:xfrm>
          <a:prstGeom prst="rect">
            <a:avLst/>
          </a:prstGeom>
          <a:ln>
            <a:solidFill>
              <a:schemeClr val="tx1"/>
            </a:solidFill>
          </a:ln>
        </p:spPr>
      </p:pic>
      <p:sp>
        <p:nvSpPr>
          <p:cNvPr id="10" name="TextBox 9">
            <a:extLst>
              <a:ext uri="{FF2B5EF4-FFF2-40B4-BE49-F238E27FC236}">
                <a16:creationId xmlns:a16="http://schemas.microsoft.com/office/drawing/2014/main" id="{1BB0CB29-D7E4-5F60-58A8-3389D93CA854}"/>
              </a:ext>
            </a:extLst>
          </p:cNvPr>
          <p:cNvSpPr txBox="1"/>
          <p:nvPr/>
        </p:nvSpPr>
        <p:spPr>
          <a:xfrm>
            <a:off x="109660" y="4449515"/>
            <a:ext cx="4084460" cy="553998"/>
          </a:xfrm>
          <a:prstGeom prst="rect">
            <a:avLst/>
          </a:prstGeom>
          <a:noFill/>
        </p:spPr>
        <p:txBody>
          <a:bodyPr wrap="square" rtlCol="0">
            <a:spAutoFit/>
          </a:bodyPr>
          <a:lstStyle/>
          <a:p>
            <a:pPr algn="ctr"/>
            <a:r>
              <a:rPr lang="en-US" sz="1600" b="1" dirty="0"/>
              <a:t>Ben Konruff, Ph.D.</a:t>
            </a:r>
          </a:p>
          <a:p>
            <a:pPr algn="ctr"/>
            <a:r>
              <a:rPr lang="en-US" sz="1400" dirty="0"/>
              <a:t>State Director Adult Education &amp; Literacy Services</a:t>
            </a:r>
          </a:p>
        </p:txBody>
      </p:sp>
      <p:pic>
        <p:nvPicPr>
          <p:cNvPr id="11" name="Picture 10" descr="A person in a black suit&#10;&#10;Description automatically generated">
            <a:extLst>
              <a:ext uri="{FF2B5EF4-FFF2-40B4-BE49-F238E27FC236}">
                <a16:creationId xmlns:a16="http://schemas.microsoft.com/office/drawing/2014/main" id="{FA62F2EA-ABEF-DCA1-9E9B-1B269582A91C}"/>
              </a:ext>
            </a:extLst>
          </p:cNvPr>
          <p:cNvPicPr>
            <a:picLocks noChangeAspect="1"/>
          </p:cNvPicPr>
          <p:nvPr/>
        </p:nvPicPr>
        <p:blipFill>
          <a:blip r:embed="rId5"/>
          <a:srcRect t="996" r="4" b="19749"/>
          <a:stretch/>
        </p:blipFill>
        <p:spPr>
          <a:xfrm>
            <a:off x="5247726" y="2549896"/>
            <a:ext cx="1790368" cy="1947085"/>
          </a:xfrm>
          <a:prstGeom prst="rect">
            <a:avLst/>
          </a:prstGeom>
          <a:ln>
            <a:solidFill>
              <a:schemeClr val="tx1"/>
            </a:solidFill>
          </a:ln>
        </p:spPr>
      </p:pic>
      <p:sp>
        <p:nvSpPr>
          <p:cNvPr id="12" name="TextBox 11">
            <a:extLst>
              <a:ext uri="{FF2B5EF4-FFF2-40B4-BE49-F238E27FC236}">
                <a16:creationId xmlns:a16="http://schemas.microsoft.com/office/drawing/2014/main" id="{B88864DE-3DE6-3C74-75AD-67FD88BDF534}"/>
              </a:ext>
            </a:extLst>
          </p:cNvPr>
          <p:cNvSpPr txBox="1"/>
          <p:nvPr/>
        </p:nvSpPr>
        <p:spPr>
          <a:xfrm>
            <a:off x="4152157" y="4496981"/>
            <a:ext cx="3981505" cy="553998"/>
          </a:xfrm>
          <a:prstGeom prst="rect">
            <a:avLst/>
          </a:prstGeom>
          <a:noFill/>
        </p:spPr>
        <p:txBody>
          <a:bodyPr wrap="square" rtlCol="0">
            <a:spAutoFit/>
          </a:bodyPr>
          <a:lstStyle/>
          <a:p>
            <a:pPr algn="ctr"/>
            <a:r>
              <a:rPr lang="en-US" sz="1600" b="1" dirty="0"/>
              <a:t>Lenard Simpson</a:t>
            </a:r>
          </a:p>
          <a:p>
            <a:pPr algn="ctr"/>
            <a:r>
              <a:rPr lang="en-US" sz="1400" dirty="0"/>
              <a:t>Director – Justice Involved Populations</a:t>
            </a:r>
          </a:p>
        </p:txBody>
      </p:sp>
      <p:sp>
        <p:nvSpPr>
          <p:cNvPr id="13" name="Rectangle 12">
            <a:extLst>
              <a:ext uri="{FF2B5EF4-FFF2-40B4-BE49-F238E27FC236}">
                <a16:creationId xmlns:a16="http://schemas.microsoft.com/office/drawing/2014/main" id="{21DF3632-D26B-A379-37A0-4320B7B8852A}"/>
              </a:ext>
            </a:extLst>
          </p:cNvPr>
          <p:cNvSpPr/>
          <p:nvPr/>
        </p:nvSpPr>
        <p:spPr>
          <a:xfrm>
            <a:off x="1026766" y="5530736"/>
            <a:ext cx="10138467" cy="8183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Your point of contact for the AEFLA grant award! Revisions, required reports, allowable activities, accessing the grant in the WTCS Apply Portal.</a:t>
            </a:r>
          </a:p>
        </p:txBody>
      </p:sp>
    </p:spTree>
    <p:extLst>
      <p:ext uri="{BB962C8B-B14F-4D97-AF65-F5344CB8AC3E}">
        <p14:creationId xmlns:p14="http://schemas.microsoft.com/office/powerpoint/2010/main" val="2765111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AA7CFFF-8A29-0380-7AD2-68418DC9B96C}"/>
              </a:ext>
            </a:extLst>
          </p:cNvPr>
          <p:cNvSpPr/>
          <p:nvPr/>
        </p:nvSpPr>
        <p:spPr>
          <a:xfrm>
            <a:off x="1622738" y="2723882"/>
            <a:ext cx="9375820" cy="12556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Who can receive AEFLA supported services?!?!</a:t>
            </a:r>
          </a:p>
        </p:txBody>
      </p:sp>
    </p:spTree>
    <p:extLst>
      <p:ext uri="{BB962C8B-B14F-4D97-AF65-F5344CB8AC3E}">
        <p14:creationId xmlns:p14="http://schemas.microsoft.com/office/powerpoint/2010/main" val="2310076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14E4-7D64-41DF-80CC-EACDC38DA697}"/>
              </a:ext>
            </a:extLst>
          </p:cNvPr>
          <p:cNvSpPr>
            <a:spLocks noGrp="1"/>
          </p:cNvSpPr>
          <p:nvPr>
            <p:ph type="title"/>
          </p:nvPr>
        </p:nvSpPr>
        <p:spPr>
          <a:xfrm>
            <a:off x="1252036" y="371422"/>
            <a:ext cx="8965389" cy="900257"/>
          </a:xfrm>
        </p:spPr>
        <p:txBody>
          <a:bodyPr>
            <a:noAutofit/>
          </a:bodyPr>
          <a:lstStyle/>
          <a:p>
            <a:r>
              <a:rPr lang="en-US" sz="4000" b="1" dirty="0"/>
              <a:t>Eligible Individuals Under WIOA</a:t>
            </a:r>
            <a:endParaRPr lang="en-US" sz="4000" b="1" dirty="0">
              <a:cs typeface="Calibri Light"/>
            </a:endParaRPr>
          </a:p>
        </p:txBody>
      </p:sp>
      <p:sp>
        <p:nvSpPr>
          <p:cNvPr id="4" name="TextBox 3">
            <a:extLst>
              <a:ext uri="{FF2B5EF4-FFF2-40B4-BE49-F238E27FC236}">
                <a16:creationId xmlns:a16="http://schemas.microsoft.com/office/drawing/2014/main" id="{CD548744-721A-3E79-E8AC-E11694C23141}"/>
              </a:ext>
            </a:extLst>
          </p:cNvPr>
          <p:cNvSpPr txBox="1"/>
          <p:nvPr/>
        </p:nvSpPr>
        <p:spPr>
          <a:xfrm>
            <a:off x="859271" y="1064210"/>
            <a:ext cx="10689465" cy="5401479"/>
          </a:xfrm>
          <a:prstGeom prst="rect">
            <a:avLst/>
          </a:prstGeom>
          <a:noFill/>
        </p:spPr>
        <p:txBody>
          <a:bodyPr wrap="square">
            <a:spAutoFit/>
          </a:bodyPr>
          <a:lstStyle/>
          <a:p>
            <a:pPr marL="0" marR="0">
              <a:spcBef>
                <a:spcPts val="0"/>
              </a:spcBef>
              <a:spcAft>
                <a:spcPts val="0"/>
              </a:spcAft>
            </a:pPr>
            <a:r>
              <a:rPr lang="en-US" sz="23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Section 203(4) of WIOA defines eligible individuals as an individual:  </a:t>
            </a:r>
            <a:endParaRPr lang="en-US" sz="2300" dirty="0">
              <a:effectLst/>
              <a:highlight>
                <a:srgbClr val="FFFFFF"/>
              </a:highligh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UcPeriod"/>
              <a:tabLst>
                <a:tab pos="457200" algn="l"/>
              </a:tabLst>
            </a:pPr>
            <a:r>
              <a:rPr lang="en-US" sz="23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Who has attained 16 years of age;</a:t>
            </a:r>
            <a:endParaRPr lang="en-US" sz="2300" dirty="0">
              <a:effectLst/>
              <a:highlight>
                <a:srgbClr val="FFFFFF"/>
              </a:highligh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UcPeriod"/>
              <a:tabLst>
                <a:tab pos="457200" algn="l"/>
              </a:tabLst>
            </a:pPr>
            <a:r>
              <a:rPr lang="en-US" sz="23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Who is not enrolled or required to be enrolled in secondary school under State law; and</a:t>
            </a:r>
            <a:endParaRPr lang="en-US" sz="2300" dirty="0">
              <a:effectLst/>
              <a:highlight>
                <a:srgbClr val="FFFFFF"/>
              </a:highligh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UcPeriod"/>
              <a:tabLst>
                <a:tab pos="457200" algn="l"/>
              </a:tabLst>
            </a:pPr>
            <a:r>
              <a:rPr lang="en-US" sz="23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Who is:</a:t>
            </a:r>
            <a:endParaRPr lang="en-US" sz="2300" dirty="0">
              <a:effectLst/>
              <a:highlight>
                <a:srgbClr val="FFFFFF"/>
              </a:highlight>
              <a:latin typeface="Calibri" panose="020F0502020204030204" pitchFamily="34" charset="0"/>
              <a:ea typeface="Calibri" panose="020F0502020204030204" pitchFamily="34" charset="0"/>
            </a:endParaRPr>
          </a:p>
          <a:p>
            <a:pPr marL="800100" lvl="1" indent="-342900">
              <a:buFont typeface="+mj-lt"/>
              <a:buAutoNum type="romanLcPeriod"/>
              <a:tabLst>
                <a:tab pos="457200" algn="l"/>
              </a:tabLst>
            </a:pPr>
            <a:r>
              <a:rPr lang="en-US" sz="23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Basic skills deficient which is defined by WIOA to mean, with respect to an individual </a:t>
            </a:r>
          </a:p>
          <a:p>
            <a:pPr marL="1257300" lvl="2" indent="-342900">
              <a:buFont typeface="+mj-lt"/>
              <a:buAutoNum type="romanLcPeriod"/>
              <a:tabLst>
                <a:tab pos="457200" algn="l"/>
              </a:tabLst>
            </a:pPr>
            <a:r>
              <a:rPr lang="en-US" sz="23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who has English reading, writing, or computing skills at or below the 8</a:t>
            </a:r>
            <a:r>
              <a:rPr lang="en-US" sz="2300" baseline="300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th</a:t>
            </a:r>
            <a:r>
              <a:rPr lang="en-US" sz="23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 grade level on a generally accepted standardized test; or </a:t>
            </a:r>
          </a:p>
          <a:p>
            <a:pPr marL="1257300" lvl="2" indent="-342900">
              <a:buFont typeface="+mj-lt"/>
              <a:buAutoNum type="romanLcPeriod"/>
              <a:tabLst>
                <a:tab pos="457200" algn="l"/>
              </a:tabLst>
            </a:pPr>
            <a:r>
              <a:rPr lang="en-US" sz="23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who is unable to compute or solve problems, or read, write, or speak English, at a level necessary to function on the job, in the individual’s family, or in society; </a:t>
            </a:r>
            <a:endParaRPr lang="en-US" sz="2300" dirty="0">
              <a:effectLst/>
              <a:highlight>
                <a:srgbClr val="FFFFFF"/>
              </a:highlight>
              <a:latin typeface="Calibri" panose="020F0502020204030204" pitchFamily="34" charset="0"/>
              <a:ea typeface="Calibri" panose="020F0502020204030204" pitchFamily="34" charset="0"/>
            </a:endParaRPr>
          </a:p>
          <a:p>
            <a:pPr marL="800100" lvl="1" indent="-342900">
              <a:buFont typeface="+mj-lt"/>
              <a:buAutoNum type="romanLcPeriod"/>
              <a:tabLst>
                <a:tab pos="457200" algn="l"/>
              </a:tabLst>
            </a:pPr>
            <a:r>
              <a:rPr lang="en-US" sz="23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An individual who does not have a secondary school diploma or its recognized equivalent and has not achieved an equivalent level of education; or </a:t>
            </a:r>
            <a:endParaRPr lang="en-US" sz="2300" dirty="0">
              <a:effectLst/>
              <a:highlight>
                <a:srgbClr val="FFFFFF"/>
              </a:highlight>
              <a:latin typeface="Calibri" panose="020F0502020204030204" pitchFamily="34" charset="0"/>
              <a:ea typeface="Calibri" panose="020F0502020204030204" pitchFamily="34" charset="0"/>
            </a:endParaRPr>
          </a:p>
          <a:p>
            <a:pPr marL="800100" lvl="1" indent="-342900">
              <a:spcAft>
                <a:spcPts val="600"/>
              </a:spcAft>
              <a:buFont typeface="+mj-lt"/>
              <a:buAutoNum type="romanLcPeriod"/>
              <a:tabLst>
                <a:tab pos="457200" algn="l"/>
              </a:tabLst>
            </a:pPr>
            <a:r>
              <a:rPr lang="en-US" sz="23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An English language learner.  </a:t>
            </a:r>
            <a:r>
              <a:rPr lang="en-US" sz="2300" dirty="0">
                <a:solidFill>
                  <a:srgbClr val="00000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 </a:t>
            </a:r>
            <a:endParaRPr lang="en-US" sz="2300" dirty="0">
              <a:effectLst/>
              <a:highlight>
                <a:srgbClr val="FFFFFF"/>
              </a:highligh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77944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14E4-7D64-41DF-80CC-EACDC38DA697}"/>
              </a:ext>
            </a:extLst>
          </p:cNvPr>
          <p:cNvSpPr>
            <a:spLocks noGrp="1"/>
          </p:cNvSpPr>
          <p:nvPr>
            <p:ph type="title"/>
          </p:nvPr>
        </p:nvSpPr>
        <p:spPr>
          <a:xfrm>
            <a:off x="1252036" y="371422"/>
            <a:ext cx="8965389" cy="900257"/>
          </a:xfrm>
        </p:spPr>
        <p:txBody>
          <a:bodyPr>
            <a:noAutofit/>
          </a:bodyPr>
          <a:lstStyle/>
          <a:p>
            <a:r>
              <a:rPr lang="en-US" sz="4000" b="1" dirty="0"/>
              <a:t>Eligible Individuals Under WIOA</a:t>
            </a:r>
            <a:endParaRPr lang="en-US" sz="4000" b="1" dirty="0">
              <a:cs typeface="Calibri Light"/>
            </a:endParaRPr>
          </a:p>
        </p:txBody>
      </p:sp>
      <p:sp>
        <p:nvSpPr>
          <p:cNvPr id="4" name="TextBox 3">
            <a:extLst>
              <a:ext uri="{FF2B5EF4-FFF2-40B4-BE49-F238E27FC236}">
                <a16:creationId xmlns:a16="http://schemas.microsoft.com/office/drawing/2014/main" id="{CD548744-721A-3E79-E8AC-E11694C23141}"/>
              </a:ext>
            </a:extLst>
          </p:cNvPr>
          <p:cNvSpPr txBox="1"/>
          <p:nvPr/>
        </p:nvSpPr>
        <p:spPr>
          <a:xfrm>
            <a:off x="825709" y="1164719"/>
            <a:ext cx="10689465" cy="5401479"/>
          </a:xfrm>
          <a:prstGeom prst="rect">
            <a:avLst/>
          </a:prstGeom>
          <a:noFill/>
        </p:spPr>
        <p:txBody>
          <a:bodyPr wrap="square">
            <a:spAutoFit/>
          </a:bodyPr>
          <a:lstStyle/>
          <a:p>
            <a:pPr marL="0" marR="0">
              <a:spcBef>
                <a:spcPts val="0"/>
              </a:spcBef>
              <a:spcAft>
                <a:spcPts val="0"/>
              </a:spcAft>
            </a:pPr>
            <a:r>
              <a:rPr lang="en-US" sz="23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Section 203(4) of WIOA defines eligible individuals as an individual:  </a:t>
            </a:r>
            <a:endParaRPr lang="en-US" sz="2300" dirty="0">
              <a:effectLst/>
              <a:highlight>
                <a:srgbClr val="FFFFFF"/>
              </a:highligh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UcPeriod"/>
              <a:tabLst>
                <a:tab pos="457200" algn="l"/>
              </a:tabLst>
            </a:pPr>
            <a:r>
              <a:rPr lang="en-US" sz="23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Who has attained 16 years of age;</a:t>
            </a:r>
            <a:endParaRPr lang="en-US" sz="2300" dirty="0">
              <a:effectLst/>
              <a:highlight>
                <a:srgbClr val="FFFFFF"/>
              </a:highligh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UcPeriod"/>
              <a:tabLst>
                <a:tab pos="457200" algn="l"/>
              </a:tabLst>
            </a:pPr>
            <a:r>
              <a:rPr lang="en-US" sz="2300" u="sng"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Who is not enrolled or required to be enrolled in secondary school under State law</a:t>
            </a:r>
            <a:r>
              <a:rPr lang="en-US" sz="23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 and</a:t>
            </a:r>
            <a:endParaRPr lang="en-US" sz="2300" dirty="0">
              <a:effectLst/>
              <a:highlight>
                <a:srgbClr val="FFFFFF"/>
              </a:highligh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UcPeriod"/>
              <a:tabLst>
                <a:tab pos="457200" algn="l"/>
              </a:tabLst>
            </a:pPr>
            <a:r>
              <a:rPr lang="en-US" sz="23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Who is:</a:t>
            </a:r>
            <a:endParaRPr lang="en-US" sz="2300" dirty="0">
              <a:effectLst/>
              <a:highlight>
                <a:srgbClr val="FFFFFF"/>
              </a:highlight>
              <a:latin typeface="Calibri" panose="020F0502020204030204" pitchFamily="34" charset="0"/>
              <a:ea typeface="Calibri" panose="020F0502020204030204" pitchFamily="34" charset="0"/>
            </a:endParaRPr>
          </a:p>
          <a:p>
            <a:pPr marL="800100" lvl="1" indent="-342900">
              <a:buFont typeface="+mj-lt"/>
              <a:buAutoNum type="romanLcPeriod"/>
              <a:tabLst>
                <a:tab pos="457200" algn="l"/>
              </a:tabLst>
            </a:pPr>
            <a:r>
              <a:rPr lang="en-US" sz="23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Basic skills deficient which is defined by WIOA to mean, with respect to an individual </a:t>
            </a:r>
          </a:p>
          <a:p>
            <a:pPr marL="1257300" lvl="2" indent="-342900">
              <a:buFont typeface="+mj-lt"/>
              <a:buAutoNum type="romanLcPeriod"/>
              <a:tabLst>
                <a:tab pos="457200" algn="l"/>
              </a:tabLst>
            </a:pPr>
            <a:r>
              <a:rPr lang="en-US" sz="23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who has English reading, writing, or computing skills at or below the 8</a:t>
            </a:r>
            <a:r>
              <a:rPr lang="en-US" sz="2300" baseline="300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th</a:t>
            </a:r>
            <a:r>
              <a:rPr lang="en-US" sz="23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 grade level on a generally accepted standardized test; or </a:t>
            </a:r>
          </a:p>
          <a:p>
            <a:pPr marL="1257300" lvl="2" indent="-342900">
              <a:buFont typeface="+mj-lt"/>
              <a:buAutoNum type="romanLcPeriod"/>
              <a:tabLst>
                <a:tab pos="457200" algn="l"/>
              </a:tabLst>
            </a:pPr>
            <a:r>
              <a:rPr lang="en-US" sz="23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who is unable to compute or solve problems, or read, write, or speak English, at a level necessary to function on the job, in the individual’s family, or in society; </a:t>
            </a:r>
            <a:endParaRPr lang="en-US" sz="2300" dirty="0">
              <a:effectLst/>
              <a:highlight>
                <a:srgbClr val="FFFFFF"/>
              </a:highlight>
              <a:latin typeface="Calibri" panose="020F0502020204030204" pitchFamily="34" charset="0"/>
              <a:ea typeface="Calibri" panose="020F0502020204030204" pitchFamily="34" charset="0"/>
            </a:endParaRPr>
          </a:p>
          <a:p>
            <a:pPr marL="800100" lvl="1" indent="-342900">
              <a:buFont typeface="+mj-lt"/>
              <a:buAutoNum type="romanLcPeriod"/>
              <a:tabLst>
                <a:tab pos="457200" algn="l"/>
              </a:tabLst>
            </a:pPr>
            <a:r>
              <a:rPr lang="en-US" sz="23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An individual who does not have a secondary school diploma or its recognized equivalent and has not achieved an equivalent level of education; or </a:t>
            </a:r>
            <a:endParaRPr lang="en-US" sz="2300" dirty="0">
              <a:effectLst/>
              <a:highlight>
                <a:srgbClr val="FFFFFF"/>
              </a:highlight>
              <a:latin typeface="Calibri" panose="020F0502020204030204" pitchFamily="34" charset="0"/>
              <a:ea typeface="Calibri" panose="020F0502020204030204" pitchFamily="34" charset="0"/>
            </a:endParaRPr>
          </a:p>
          <a:p>
            <a:pPr marL="800100" lvl="1" indent="-342900">
              <a:spcAft>
                <a:spcPts val="600"/>
              </a:spcAft>
              <a:buFont typeface="+mj-lt"/>
              <a:buAutoNum type="romanLcPeriod"/>
              <a:tabLst>
                <a:tab pos="457200" algn="l"/>
              </a:tabLst>
            </a:pPr>
            <a:r>
              <a:rPr lang="en-US" sz="23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An English language learner.  </a:t>
            </a:r>
            <a:r>
              <a:rPr lang="en-US" sz="2300" dirty="0">
                <a:solidFill>
                  <a:srgbClr val="000000"/>
                </a:solidFill>
                <a:effectLst/>
                <a:highlight>
                  <a:srgbClr val="FFFFFF"/>
                </a:highlight>
                <a:latin typeface="Calibri" panose="020F0502020204030204" pitchFamily="34" charset="0"/>
                <a:ea typeface="Arial" panose="020B0604020202020204" pitchFamily="34" charset="0"/>
                <a:cs typeface="Calibri" panose="020F0502020204030204" pitchFamily="34" charset="0"/>
              </a:rPr>
              <a:t> </a:t>
            </a:r>
            <a:endParaRPr lang="en-US" sz="2300" dirty="0">
              <a:effectLst/>
              <a:highlight>
                <a:srgbClr val="FFFFFF"/>
              </a:highlight>
              <a:latin typeface="Calibri" panose="020F0502020204030204" pitchFamily="34" charset="0"/>
              <a:ea typeface="Calibri" panose="020F0502020204030204" pitchFamily="34" charset="0"/>
            </a:endParaRPr>
          </a:p>
        </p:txBody>
      </p:sp>
      <p:sp>
        <p:nvSpPr>
          <p:cNvPr id="3" name="Arrow: Down 2">
            <a:extLst>
              <a:ext uri="{FF2B5EF4-FFF2-40B4-BE49-F238E27FC236}">
                <a16:creationId xmlns:a16="http://schemas.microsoft.com/office/drawing/2014/main" id="{0F5B9A0F-6F08-4AD7-433E-833127900D42}"/>
              </a:ext>
            </a:extLst>
          </p:cNvPr>
          <p:cNvSpPr/>
          <p:nvPr/>
        </p:nvSpPr>
        <p:spPr>
          <a:xfrm>
            <a:off x="9372600" y="891124"/>
            <a:ext cx="844825" cy="97366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589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14E4-7D64-41DF-80CC-EACDC38DA697}"/>
              </a:ext>
            </a:extLst>
          </p:cNvPr>
          <p:cNvSpPr>
            <a:spLocks noGrp="1"/>
          </p:cNvSpPr>
          <p:nvPr>
            <p:ph type="title"/>
          </p:nvPr>
        </p:nvSpPr>
        <p:spPr>
          <a:xfrm>
            <a:off x="1252036" y="371422"/>
            <a:ext cx="8965389" cy="900257"/>
          </a:xfrm>
        </p:spPr>
        <p:txBody>
          <a:bodyPr>
            <a:noAutofit/>
          </a:bodyPr>
          <a:lstStyle/>
          <a:p>
            <a:r>
              <a:rPr lang="en-US" sz="4000" b="1" dirty="0"/>
              <a:t>Wisconsin State Law &amp; Eligible Individuals</a:t>
            </a:r>
            <a:endParaRPr lang="en-US" sz="4000" b="1" dirty="0">
              <a:cs typeface="Calibri Light"/>
            </a:endParaRPr>
          </a:p>
        </p:txBody>
      </p:sp>
      <p:sp>
        <p:nvSpPr>
          <p:cNvPr id="4" name="TextBox 3">
            <a:extLst>
              <a:ext uri="{FF2B5EF4-FFF2-40B4-BE49-F238E27FC236}">
                <a16:creationId xmlns:a16="http://schemas.microsoft.com/office/drawing/2014/main" id="{CD548744-721A-3E79-E8AC-E11694C23141}"/>
              </a:ext>
            </a:extLst>
          </p:cNvPr>
          <p:cNvSpPr txBox="1"/>
          <p:nvPr/>
        </p:nvSpPr>
        <p:spPr>
          <a:xfrm>
            <a:off x="940158" y="1588625"/>
            <a:ext cx="10689465" cy="2246769"/>
          </a:xfrm>
          <a:prstGeom prst="rect">
            <a:avLst/>
          </a:prstGeom>
          <a:noFill/>
        </p:spPr>
        <p:txBody>
          <a:bodyPr wrap="square">
            <a:spAutoFit/>
          </a:bodyPr>
          <a:lstStyle/>
          <a:p>
            <a:pPr marL="0" marR="0">
              <a:spcBef>
                <a:spcPts val="0"/>
              </a:spcBef>
              <a:spcAft>
                <a:spcPts val="0"/>
              </a:spcAft>
            </a:pPr>
            <a:r>
              <a:rPr lang="en-US" sz="2800" dirty="0">
                <a:effectLst/>
                <a:latin typeface="Calibri" panose="020F0502020204030204" pitchFamily="34" charset="0"/>
                <a:ea typeface="Arial" panose="020B0604020202020204" pitchFamily="34" charset="0"/>
              </a:rPr>
              <a:t>s.118.15(1), Wis. Stats., defines compulsory school attendance and requires, </a:t>
            </a:r>
            <a:r>
              <a:rPr lang="en-US" sz="2800" u="sng" dirty="0">
                <a:effectLst/>
                <a:latin typeface="Calibri" panose="020F0502020204030204" pitchFamily="34" charset="0"/>
                <a:ea typeface="Arial" panose="020B0604020202020204" pitchFamily="34" charset="0"/>
              </a:rPr>
              <a:t>with limited exceptions</a:t>
            </a:r>
            <a:r>
              <a:rPr lang="en-US" sz="2800" dirty="0">
                <a:effectLst/>
                <a:latin typeface="Calibri" panose="020F0502020204030204" pitchFamily="34" charset="0"/>
                <a:ea typeface="Arial" panose="020B0604020202020204" pitchFamily="34" charset="0"/>
              </a:rPr>
              <a:t>, all persons between the ages of 6 and 18 years to attend a secondary public, private, or tribal school for the full period and hours that the school is in session until the end of the school term in which the person becomes 18 years of age. </a:t>
            </a:r>
            <a:endParaRPr lang="en-US" sz="3600" dirty="0">
              <a:effectLst/>
              <a:highlight>
                <a:srgbClr val="FFFFFF"/>
              </a:highligh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39780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14E4-7D64-41DF-80CC-EACDC38DA697}"/>
              </a:ext>
            </a:extLst>
          </p:cNvPr>
          <p:cNvSpPr>
            <a:spLocks noGrp="1"/>
          </p:cNvSpPr>
          <p:nvPr>
            <p:ph type="title"/>
          </p:nvPr>
        </p:nvSpPr>
        <p:spPr>
          <a:xfrm>
            <a:off x="1252036" y="371422"/>
            <a:ext cx="8965389" cy="900257"/>
          </a:xfrm>
        </p:spPr>
        <p:txBody>
          <a:bodyPr>
            <a:noAutofit/>
          </a:bodyPr>
          <a:lstStyle/>
          <a:p>
            <a:r>
              <a:rPr lang="en-US" sz="4000" b="1" dirty="0"/>
              <a:t>Wisconsin State Law &amp; Eligible Individuals</a:t>
            </a:r>
            <a:endParaRPr lang="en-US" sz="4000" b="1" dirty="0">
              <a:cs typeface="Calibri Light"/>
            </a:endParaRPr>
          </a:p>
        </p:txBody>
      </p:sp>
      <p:sp>
        <p:nvSpPr>
          <p:cNvPr id="4" name="TextBox 3">
            <a:extLst>
              <a:ext uri="{FF2B5EF4-FFF2-40B4-BE49-F238E27FC236}">
                <a16:creationId xmlns:a16="http://schemas.microsoft.com/office/drawing/2014/main" id="{CD548744-721A-3E79-E8AC-E11694C23141}"/>
              </a:ext>
            </a:extLst>
          </p:cNvPr>
          <p:cNvSpPr txBox="1"/>
          <p:nvPr/>
        </p:nvSpPr>
        <p:spPr>
          <a:xfrm>
            <a:off x="940158" y="1524231"/>
            <a:ext cx="10689465" cy="2246769"/>
          </a:xfrm>
          <a:prstGeom prst="rect">
            <a:avLst/>
          </a:prstGeom>
          <a:noFill/>
        </p:spPr>
        <p:txBody>
          <a:bodyPr wrap="square">
            <a:spAutoFit/>
          </a:bodyPr>
          <a:lstStyle/>
          <a:p>
            <a:pPr marL="0" marR="0">
              <a:spcBef>
                <a:spcPts val="0"/>
              </a:spcBef>
              <a:spcAft>
                <a:spcPts val="0"/>
              </a:spcAft>
            </a:pPr>
            <a:r>
              <a:rPr lang="en-US" sz="2800" dirty="0">
                <a:effectLst/>
                <a:latin typeface="Calibri" panose="020F0502020204030204" pitchFamily="34" charset="0"/>
                <a:ea typeface="Arial" panose="020B0604020202020204" pitchFamily="34" charset="0"/>
              </a:rPr>
              <a:t>s.118.15(1), Wis. Stats., defines compulsory school attendance and requires, </a:t>
            </a:r>
            <a:r>
              <a:rPr lang="en-US" sz="2800" u="sng" dirty="0">
                <a:effectLst/>
                <a:latin typeface="Calibri" panose="020F0502020204030204" pitchFamily="34" charset="0"/>
                <a:ea typeface="Arial" panose="020B0604020202020204" pitchFamily="34" charset="0"/>
              </a:rPr>
              <a:t>with limited exceptions</a:t>
            </a:r>
            <a:r>
              <a:rPr lang="en-US" sz="2800" dirty="0">
                <a:effectLst/>
                <a:latin typeface="Calibri" panose="020F0502020204030204" pitchFamily="34" charset="0"/>
                <a:ea typeface="Arial" panose="020B0604020202020204" pitchFamily="34" charset="0"/>
              </a:rPr>
              <a:t>, all persons between the ages of 6 and 18 years to attend a secondary public, private, or tribal school for the full period and hours that the school is in session until the end of the school term in which the person becomes 18 years of age. </a:t>
            </a:r>
            <a:endParaRPr lang="en-US" sz="3600" dirty="0">
              <a:effectLst/>
              <a:highlight>
                <a:srgbClr val="FFFFFF"/>
              </a:highlight>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2E8F7DC9-30DC-8FF3-9085-CDBAC664732D}"/>
              </a:ext>
            </a:extLst>
          </p:cNvPr>
          <p:cNvSpPr/>
          <p:nvPr/>
        </p:nvSpPr>
        <p:spPr>
          <a:xfrm>
            <a:off x="1803042" y="4200428"/>
            <a:ext cx="3200400" cy="12924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Exception #1</a:t>
            </a:r>
            <a:br>
              <a:rPr lang="en-US" sz="2800" dirty="0"/>
            </a:br>
            <a:r>
              <a:rPr lang="en-US" sz="2800" dirty="0"/>
              <a:t>At Risk</a:t>
            </a:r>
          </a:p>
        </p:txBody>
      </p:sp>
      <p:sp>
        <p:nvSpPr>
          <p:cNvPr id="6" name="Rectangle 5">
            <a:extLst>
              <a:ext uri="{FF2B5EF4-FFF2-40B4-BE49-F238E27FC236}">
                <a16:creationId xmlns:a16="http://schemas.microsoft.com/office/drawing/2014/main" id="{F7F8E0EB-E59E-D600-3FF0-59F077C5D9E5}"/>
              </a:ext>
            </a:extLst>
          </p:cNvPr>
          <p:cNvSpPr/>
          <p:nvPr/>
        </p:nvSpPr>
        <p:spPr>
          <a:xfrm>
            <a:off x="7188560" y="4200428"/>
            <a:ext cx="3200400" cy="12924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Exception #2</a:t>
            </a:r>
            <a:br>
              <a:rPr lang="en-US" sz="2800" dirty="0"/>
            </a:br>
            <a:r>
              <a:rPr lang="en-US" sz="2800" dirty="0"/>
              <a:t>Previously Justice Involved Juveniles</a:t>
            </a:r>
          </a:p>
        </p:txBody>
      </p:sp>
    </p:spTree>
    <p:extLst>
      <p:ext uri="{BB962C8B-B14F-4D97-AF65-F5344CB8AC3E}">
        <p14:creationId xmlns:p14="http://schemas.microsoft.com/office/powerpoint/2010/main" val="3071977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A627E-B599-755E-0201-D963BB248D76}"/>
              </a:ext>
            </a:extLst>
          </p:cNvPr>
          <p:cNvSpPr>
            <a:spLocks noGrp="1"/>
          </p:cNvSpPr>
          <p:nvPr>
            <p:ph type="title"/>
          </p:nvPr>
        </p:nvSpPr>
        <p:spPr/>
        <p:txBody>
          <a:bodyPr/>
          <a:lstStyle/>
          <a:p>
            <a:r>
              <a:rPr lang="en-US" b="1" dirty="0"/>
              <a:t>Eligibility Activity</a:t>
            </a:r>
          </a:p>
        </p:txBody>
      </p:sp>
      <p:sp>
        <p:nvSpPr>
          <p:cNvPr id="3" name="Content Placeholder 2">
            <a:extLst>
              <a:ext uri="{FF2B5EF4-FFF2-40B4-BE49-F238E27FC236}">
                <a16:creationId xmlns:a16="http://schemas.microsoft.com/office/drawing/2014/main" id="{CC9799FF-FBD0-7EF3-D436-39B2CB5FDEB9}"/>
              </a:ext>
            </a:extLst>
          </p:cNvPr>
          <p:cNvSpPr>
            <a:spLocks noGrp="1"/>
          </p:cNvSpPr>
          <p:nvPr>
            <p:ph idx="1"/>
          </p:nvPr>
        </p:nvSpPr>
        <p:spPr/>
        <p:txBody>
          <a:bodyPr/>
          <a:lstStyle/>
          <a:p>
            <a:r>
              <a:rPr lang="en-US" dirty="0"/>
              <a:t>Breakout Discussions. Identify a notetaker to share highlights from your discussion.</a:t>
            </a:r>
          </a:p>
          <a:p>
            <a:r>
              <a:rPr lang="en-US" dirty="0"/>
              <a:t>Review Section 3: Eligible Individuals details in the </a:t>
            </a:r>
            <a:r>
              <a:rPr lang="en-US" dirty="0">
                <a:hlinkClick r:id="rId3"/>
              </a:rPr>
              <a:t>AEFLA grant guidelines</a:t>
            </a:r>
            <a:endParaRPr lang="en-US" dirty="0"/>
          </a:p>
          <a:p>
            <a:r>
              <a:rPr lang="en-US" dirty="0"/>
              <a:t>Open the scenarios document attached in the meeting invite</a:t>
            </a:r>
          </a:p>
          <a:p>
            <a:r>
              <a:rPr lang="en-US" dirty="0"/>
              <a:t>Review the scenario and reflect:</a:t>
            </a:r>
          </a:p>
          <a:p>
            <a:pPr lvl="1"/>
            <a:r>
              <a:rPr lang="en-US" dirty="0"/>
              <a:t>Is the learner eligible for services? Why or why not?</a:t>
            </a:r>
          </a:p>
          <a:p>
            <a:pPr lvl="1"/>
            <a:r>
              <a:rPr lang="en-US" dirty="0"/>
              <a:t>What questions do you have related to who is eligible for AEFLA services?</a:t>
            </a:r>
          </a:p>
          <a:p>
            <a:pPr lvl="1"/>
            <a:endParaRPr lang="en-US" dirty="0"/>
          </a:p>
        </p:txBody>
      </p:sp>
    </p:spTree>
    <p:extLst>
      <p:ext uri="{BB962C8B-B14F-4D97-AF65-F5344CB8AC3E}">
        <p14:creationId xmlns:p14="http://schemas.microsoft.com/office/powerpoint/2010/main" val="3390475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B9D1-FAD0-49E6-9552-3D0BE0A15F93}"/>
              </a:ext>
            </a:extLst>
          </p:cNvPr>
          <p:cNvSpPr>
            <a:spLocks noGrp="1"/>
          </p:cNvSpPr>
          <p:nvPr>
            <p:ph type="title"/>
          </p:nvPr>
        </p:nvSpPr>
        <p:spPr>
          <a:xfrm>
            <a:off x="1024236" y="2890960"/>
            <a:ext cx="10143527" cy="900257"/>
          </a:xfrm>
        </p:spPr>
        <p:txBody>
          <a:bodyPr>
            <a:noAutofit/>
          </a:bodyPr>
          <a:lstStyle/>
          <a:p>
            <a:pPr marL="0" marR="0" algn="ctr">
              <a:spcBef>
                <a:spcPts val="0"/>
              </a:spcBef>
              <a:spcAft>
                <a:spcPts val="0"/>
              </a:spcAft>
            </a:pPr>
            <a:r>
              <a:rPr lang="en-US" sz="3600" b="1" dirty="0">
                <a:effectLst/>
                <a:latin typeface="Calibri" panose="020F0502020204030204" pitchFamily="34" charset="0"/>
                <a:ea typeface="Calibri" panose="020F0502020204030204" pitchFamily="34" charset="0"/>
              </a:rPr>
              <a:t>Ben Konruff, Ph.D.</a:t>
            </a:r>
            <a:br>
              <a:rPr lang="en-US" sz="3600" dirty="0">
                <a:effectLst/>
                <a:latin typeface="Calibri" panose="020F0502020204030204" pitchFamily="34" charset="0"/>
                <a:ea typeface="Calibri" panose="020F0502020204030204" pitchFamily="34" charset="0"/>
              </a:rPr>
            </a:br>
            <a:r>
              <a:rPr lang="en-US" sz="3600" dirty="0">
                <a:effectLst/>
                <a:latin typeface="Calibri" panose="020F0502020204030204" pitchFamily="34" charset="0"/>
                <a:ea typeface="Calibri" panose="020F0502020204030204" pitchFamily="34" charset="0"/>
              </a:rPr>
              <a:t>State Director of Adult Education &amp; Literacy Services</a:t>
            </a:r>
            <a:br>
              <a:rPr lang="en-US" sz="3600" dirty="0">
                <a:effectLst/>
                <a:latin typeface="Calibri" panose="020F0502020204030204" pitchFamily="34" charset="0"/>
                <a:ea typeface="Calibri" panose="020F0502020204030204" pitchFamily="34" charset="0"/>
              </a:rPr>
            </a:br>
            <a:r>
              <a:rPr lang="en-US" sz="3600" dirty="0">
                <a:effectLst/>
                <a:latin typeface="Calibri" panose="020F0502020204030204" pitchFamily="34" charset="0"/>
                <a:ea typeface="Calibri" panose="020F0502020204030204" pitchFamily="34" charset="0"/>
              </a:rPr>
              <a:t>Wisconsin Technical College System</a:t>
            </a:r>
            <a:br>
              <a:rPr lang="en-US" sz="3600" dirty="0">
                <a:effectLst/>
                <a:latin typeface="Calibri" panose="020F0502020204030204" pitchFamily="34" charset="0"/>
                <a:ea typeface="Calibri" panose="020F0502020204030204" pitchFamily="34" charset="0"/>
              </a:rPr>
            </a:br>
            <a:r>
              <a:rPr lang="en-US" sz="3600" dirty="0">
                <a:effectLst/>
                <a:latin typeface="Calibri" panose="020F0502020204030204" pitchFamily="34" charset="0"/>
                <a:ea typeface="Calibri" panose="020F0502020204030204" pitchFamily="34" charset="0"/>
              </a:rPr>
              <a:t>E-mail:</a:t>
            </a:r>
            <a:r>
              <a:rPr lang="en-US" sz="3600" dirty="0">
                <a:solidFill>
                  <a:srgbClr val="1F497D"/>
                </a:solidFill>
                <a:effectLst/>
                <a:latin typeface="Calibri" panose="020F0502020204030204" pitchFamily="34" charset="0"/>
                <a:ea typeface="Calibri" panose="020F0502020204030204" pitchFamily="34" charset="0"/>
              </a:rPr>
              <a:t> </a:t>
            </a:r>
            <a:r>
              <a:rPr lang="en-US" sz="3600" u="sng" dirty="0">
                <a:solidFill>
                  <a:srgbClr val="0563C1"/>
                </a:solidFill>
                <a:effectLst/>
                <a:latin typeface="Calibri" panose="020F0502020204030204" pitchFamily="34" charset="0"/>
                <a:ea typeface="Calibri" panose="020F0502020204030204" pitchFamily="34" charset="0"/>
                <a:hlinkClick r:id="rId3"/>
              </a:rPr>
              <a:t>ben.konruff@wtcsystem.edu</a:t>
            </a:r>
            <a:endParaRPr lang="en-US" sz="3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0753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BE077-E7BC-AD53-09EE-CFB9DADF3115}"/>
              </a:ext>
            </a:extLst>
          </p:cNvPr>
          <p:cNvSpPr>
            <a:spLocks noGrp="1"/>
          </p:cNvSpPr>
          <p:nvPr>
            <p:ph type="title"/>
          </p:nvPr>
        </p:nvSpPr>
        <p:spPr/>
        <p:txBody>
          <a:bodyPr/>
          <a:lstStyle/>
          <a:p>
            <a:r>
              <a:rPr lang="en-US" b="1" dirty="0"/>
              <a:t>Timeline of AEFLA Sessions</a:t>
            </a:r>
          </a:p>
        </p:txBody>
      </p:sp>
      <p:sp>
        <p:nvSpPr>
          <p:cNvPr id="3" name="Content Placeholder 2">
            <a:extLst>
              <a:ext uri="{FF2B5EF4-FFF2-40B4-BE49-F238E27FC236}">
                <a16:creationId xmlns:a16="http://schemas.microsoft.com/office/drawing/2014/main" id="{EFA7E46B-AC8E-A213-B4CF-2E540A5929B7}"/>
              </a:ext>
            </a:extLst>
          </p:cNvPr>
          <p:cNvSpPr>
            <a:spLocks noGrp="1"/>
          </p:cNvSpPr>
          <p:nvPr>
            <p:ph idx="1"/>
          </p:nvPr>
        </p:nvSpPr>
        <p:spPr>
          <a:xfrm>
            <a:off x="904461" y="1574800"/>
            <a:ext cx="10209203" cy="4351338"/>
          </a:xfrm>
        </p:spPr>
        <p:txBody>
          <a:bodyPr>
            <a:normAutofit/>
          </a:bodyPr>
          <a:lstStyle/>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April 15 </a:t>
            </a:r>
            <a:r>
              <a:rPr lang="en-US" dirty="0">
                <a:effectLst/>
                <a:latin typeface="Aptos" panose="020B0004020202020204" pitchFamily="34" charset="0"/>
                <a:ea typeface="Times New Roman" panose="02020603050405020304" pitchFamily="18" charset="0"/>
                <a:cs typeface="Aptos" panose="020B0004020202020204" pitchFamily="34" charset="0"/>
              </a:rPr>
              <a:t>- Overview of AEFLA, Eligibility, &amp; WTCS Grant Manager Partnership​</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April 22 </a:t>
            </a:r>
            <a:r>
              <a:rPr lang="en-US" dirty="0">
                <a:effectLst/>
                <a:latin typeface="Aptos" panose="020B0004020202020204" pitchFamily="34" charset="0"/>
                <a:ea typeface="Times New Roman" panose="02020603050405020304" pitchFamily="18" charset="0"/>
                <a:cs typeface="Aptos" panose="020B0004020202020204" pitchFamily="34" charset="0"/>
              </a:rPr>
              <a:t>– AEFLA Assessment Policy &amp; Alternative Placement​</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April 29</a:t>
            </a:r>
            <a:r>
              <a:rPr lang="en-US" dirty="0">
                <a:effectLst/>
                <a:latin typeface="Aptos" panose="020B0004020202020204" pitchFamily="34" charset="0"/>
                <a:ea typeface="Times New Roman" panose="02020603050405020304" pitchFamily="18" charset="0"/>
                <a:cs typeface="Aptos" panose="020B0004020202020204" pitchFamily="34" charset="0"/>
              </a:rPr>
              <a:t> – WIDS &amp; Course Content Standards​</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May 6</a:t>
            </a:r>
            <a:r>
              <a:rPr lang="en-US" dirty="0">
                <a:effectLst/>
                <a:latin typeface="Aptos" panose="020B0004020202020204" pitchFamily="34" charset="0"/>
                <a:ea typeface="Times New Roman" panose="02020603050405020304" pitchFamily="18" charset="0"/>
                <a:cs typeface="Aptos" panose="020B0004020202020204" pitchFamily="34" charset="0"/>
              </a:rPr>
              <a:t> – Program Design Foundations​ e.g., program orientations, Integrated Education &amp; Training, etc.</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May 13 </a:t>
            </a:r>
            <a:r>
              <a:rPr lang="en-US" dirty="0">
                <a:effectLst/>
                <a:latin typeface="Aptos" panose="020B0004020202020204" pitchFamily="34" charset="0"/>
                <a:ea typeface="Times New Roman" panose="02020603050405020304" pitchFamily="18" charset="0"/>
                <a:cs typeface="Aptos" panose="020B0004020202020204" pitchFamily="34" charset="0"/>
              </a:rPr>
              <a:t>– AEFLA Performance Accountability​</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May 20 </a:t>
            </a:r>
            <a:r>
              <a:rPr lang="en-US" dirty="0">
                <a:effectLst/>
                <a:latin typeface="Aptos" panose="020B0004020202020204" pitchFamily="34" charset="0"/>
                <a:ea typeface="Times New Roman" panose="02020603050405020304" pitchFamily="18" charset="0"/>
                <a:cs typeface="Aptos" panose="020B0004020202020204" pitchFamily="34" charset="0"/>
              </a:rPr>
              <a:t>– AEFLA Fiscal &amp; Grant Management​</a:t>
            </a:r>
            <a:endParaRPr lang="en-US" dirty="0">
              <a:effectLst/>
              <a:latin typeface="Aptos" panose="020B0004020202020204" pitchFamily="34" charset="0"/>
              <a:ea typeface="Aptos" panose="020B0004020202020204" pitchFamily="34" charset="0"/>
              <a:cs typeface="Aptos" panose="020B0004020202020204" pitchFamily="34" charset="0"/>
            </a:endParaRPr>
          </a:p>
          <a:p>
            <a:endParaRPr lang="en-US" sz="4000" dirty="0">
              <a:latin typeface="Aptos" panose="020B0004020202020204" pitchFamily="34" charset="0"/>
            </a:endParaRPr>
          </a:p>
        </p:txBody>
      </p:sp>
    </p:spTree>
    <p:extLst>
      <p:ext uri="{BB962C8B-B14F-4D97-AF65-F5344CB8AC3E}">
        <p14:creationId xmlns:p14="http://schemas.microsoft.com/office/powerpoint/2010/main" val="150594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0F9E8-50D5-84F4-8B13-51AB327FE845}"/>
              </a:ext>
            </a:extLst>
          </p:cNvPr>
          <p:cNvSpPr>
            <a:spLocks noGrp="1"/>
          </p:cNvSpPr>
          <p:nvPr>
            <p:ph type="title"/>
          </p:nvPr>
        </p:nvSpPr>
        <p:spPr>
          <a:xfrm>
            <a:off x="1274628" y="559089"/>
            <a:ext cx="8432790" cy="900257"/>
          </a:xfrm>
        </p:spPr>
        <p:txBody>
          <a:bodyPr anchor="ctr">
            <a:normAutofit/>
          </a:bodyPr>
          <a:lstStyle/>
          <a:p>
            <a:r>
              <a:rPr lang="en-US" dirty="0"/>
              <a:t>Todays Agenda</a:t>
            </a:r>
          </a:p>
        </p:txBody>
      </p:sp>
      <p:graphicFrame>
        <p:nvGraphicFramePr>
          <p:cNvPr id="5" name="Content Placeholder 2">
            <a:extLst>
              <a:ext uri="{FF2B5EF4-FFF2-40B4-BE49-F238E27FC236}">
                <a16:creationId xmlns:a16="http://schemas.microsoft.com/office/drawing/2014/main" id="{C5ADC6F0-6520-21C4-21A7-D3B8A833F1FE}"/>
              </a:ext>
            </a:extLst>
          </p:cNvPr>
          <p:cNvGraphicFramePr>
            <a:graphicFrameLocks noGrp="1"/>
          </p:cNvGraphicFramePr>
          <p:nvPr>
            <p:ph idx="1"/>
            <p:extLst>
              <p:ext uri="{D42A27DB-BD31-4B8C-83A1-F6EECF244321}">
                <p14:modId xmlns:p14="http://schemas.microsoft.com/office/powerpoint/2010/main" val="967419437"/>
              </p:ext>
            </p:extLst>
          </p:nvPr>
        </p:nvGraphicFramePr>
        <p:xfrm>
          <a:off x="1274628" y="1574800"/>
          <a:ext cx="983903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087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14E4-7D64-41DF-80CC-EACDC38DA697}"/>
              </a:ext>
            </a:extLst>
          </p:cNvPr>
          <p:cNvSpPr>
            <a:spLocks noGrp="1"/>
          </p:cNvSpPr>
          <p:nvPr>
            <p:ph type="title"/>
          </p:nvPr>
        </p:nvSpPr>
        <p:spPr>
          <a:xfrm>
            <a:off x="1252036" y="371422"/>
            <a:ext cx="8965389" cy="900257"/>
          </a:xfrm>
        </p:spPr>
        <p:txBody>
          <a:bodyPr>
            <a:noAutofit/>
          </a:bodyPr>
          <a:lstStyle/>
          <a:p>
            <a:r>
              <a:rPr lang="en-US" sz="4000" b="1"/>
              <a:t>The Need for Wisconsin’s Adult Education Program</a:t>
            </a:r>
            <a:endParaRPr lang="en-US" sz="4000" b="1">
              <a:cs typeface="Calibri Light"/>
            </a:endParaRPr>
          </a:p>
        </p:txBody>
      </p:sp>
      <p:pic>
        <p:nvPicPr>
          <p:cNvPr id="5" name="Picture 4">
            <a:extLst>
              <a:ext uri="{FF2B5EF4-FFF2-40B4-BE49-F238E27FC236}">
                <a16:creationId xmlns:a16="http://schemas.microsoft.com/office/drawing/2014/main" id="{5FB59EBD-1F36-EF94-0E1A-A9AF45383C4B}"/>
              </a:ext>
            </a:extLst>
          </p:cNvPr>
          <p:cNvPicPr>
            <a:picLocks noChangeAspect="1"/>
          </p:cNvPicPr>
          <p:nvPr/>
        </p:nvPicPr>
        <p:blipFill>
          <a:blip r:embed="rId3"/>
          <a:stretch>
            <a:fillRect/>
          </a:stretch>
        </p:blipFill>
        <p:spPr>
          <a:xfrm>
            <a:off x="641713" y="1454261"/>
            <a:ext cx="4837343" cy="4690523"/>
          </a:xfrm>
          <a:prstGeom prst="rect">
            <a:avLst/>
          </a:prstGeom>
        </p:spPr>
      </p:pic>
      <p:sp>
        <p:nvSpPr>
          <p:cNvPr id="7" name="Rectangle 6">
            <a:extLst>
              <a:ext uri="{FF2B5EF4-FFF2-40B4-BE49-F238E27FC236}">
                <a16:creationId xmlns:a16="http://schemas.microsoft.com/office/drawing/2014/main" id="{78EFF66F-9FCB-5F5D-D6C0-769FB42C518A}"/>
              </a:ext>
            </a:extLst>
          </p:cNvPr>
          <p:cNvSpPr/>
          <p:nvPr/>
        </p:nvSpPr>
        <p:spPr>
          <a:xfrm>
            <a:off x="764560" y="2363449"/>
            <a:ext cx="3218330" cy="59615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354,000+ </a:t>
            </a:r>
            <a:r>
              <a:rPr lang="en-US" dirty="0"/>
              <a:t>adults without a high school degree – (</a:t>
            </a:r>
            <a:r>
              <a:rPr lang="en-US" dirty="0">
                <a:solidFill>
                  <a:schemeClr val="accent2"/>
                </a:solidFill>
                <a:hlinkClick r:id="rId4">
                  <a:extLst>
                    <a:ext uri="{A12FA001-AC4F-418D-AE19-62706E023703}">
                      <ahyp:hlinkClr xmlns:ahyp="http://schemas.microsoft.com/office/drawing/2018/hyperlinkcolor" val="tx"/>
                    </a:ext>
                  </a:extLst>
                </a:hlinkClick>
              </a:rPr>
              <a:t>US Census</a:t>
            </a:r>
            <a:r>
              <a:rPr lang="en-US" dirty="0"/>
              <a:t>)</a:t>
            </a:r>
          </a:p>
        </p:txBody>
      </p:sp>
      <p:sp>
        <p:nvSpPr>
          <p:cNvPr id="8" name="Rectangle 7">
            <a:extLst>
              <a:ext uri="{FF2B5EF4-FFF2-40B4-BE49-F238E27FC236}">
                <a16:creationId xmlns:a16="http://schemas.microsoft.com/office/drawing/2014/main" id="{3E3FE3D7-19C7-E121-526E-3B92C1FDDED1}"/>
              </a:ext>
            </a:extLst>
          </p:cNvPr>
          <p:cNvSpPr/>
          <p:nvPr/>
        </p:nvSpPr>
        <p:spPr>
          <a:xfrm>
            <a:off x="1520594" y="3501445"/>
            <a:ext cx="3764530" cy="59615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142,000+ </a:t>
            </a:r>
            <a:r>
              <a:rPr lang="en-US" dirty="0"/>
              <a:t>adults do not speak English very well or at all – (</a:t>
            </a:r>
            <a:r>
              <a:rPr lang="en-US" dirty="0">
                <a:solidFill>
                  <a:schemeClr val="accent2"/>
                </a:solidFill>
                <a:hlinkClick r:id="rId4">
                  <a:extLst>
                    <a:ext uri="{A12FA001-AC4F-418D-AE19-62706E023703}">
                      <ahyp:hlinkClr xmlns:ahyp="http://schemas.microsoft.com/office/drawing/2018/hyperlinkcolor" val="tx"/>
                    </a:ext>
                  </a:extLst>
                </a:hlinkClick>
              </a:rPr>
              <a:t>US Census</a:t>
            </a:r>
            <a:r>
              <a:rPr lang="en-US" dirty="0"/>
              <a:t>)</a:t>
            </a:r>
          </a:p>
        </p:txBody>
      </p:sp>
      <p:sp>
        <p:nvSpPr>
          <p:cNvPr id="11" name="Rectangle 10">
            <a:extLst>
              <a:ext uri="{FF2B5EF4-FFF2-40B4-BE49-F238E27FC236}">
                <a16:creationId xmlns:a16="http://schemas.microsoft.com/office/drawing/2014/main" id="{037566CB-45AA-CEFE-EB9F-4D3B0F18466F}"/>
              </a:ext>
            </a:extLst>
          </p:cNvPr>
          <p:cNvSpPr/>
          <p:nvPr/>
        </p:nvSpPr>
        <p:spPr>
          <a:xfrm>
            <a:off x="5479056" y="5014021"/>
            <a:ext cx="4664854" cy="987292"/>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Wisconsin adults without a high school diploma are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twice as likely </a:t>
            </a:r>
            <a:r>
              <a:rPr lang="en-US" dirty="0">
                <a:effectLst/>
                <a:latin typeface="Calibri" panose="020F0502020204030204" pitchFamily="34" charset="0"/>
                <a:ea typeface="Calibri" panose="020F0502020204030204" pitchFamily="34" charset="0"/>
                <a:cs typeface="Times New Roman" panose="02020603050405020304" pitchFamily="18" charset="0"/>
              </a:rPr>
              <a:t>to live in poverty than those with a high school diploma </a:t>
            </a:r>
            <a:r>
              <a:rPr lang="en-US" dirty="0"/>
              <a:t>– (</a:t>
            </a:r>
            <a:r>
              <a:rPr lang="en-US" dirty="0">
                <a:solidFill>
                  <a:schemeClr val="accent2"/>
                </a:solidFill>
                <a:hlinkClick r:id="rId4">
                  <a:extLst>
                    <a:ext uri="{A12FA001-AC4F-418D-AE19-62706E023703}">
                      <ahyp:hlinkClr xmlns:ahyp="http://schemas.microsoft.com/office/drawing/2018/hyperlinkcolor" val="tx"/>
                    </a:ext>
                  </a:extLst>
                </a:hlinkClick>
              </a:rPr>
              <a:t>US Census</a:t>
            </a:r>
            <a:r>
              <a:rPr lang="en-US" dirty="0"/>
              <a:t>)</a:t>
            </a: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D9822AF7-5CCA-6983-B976-86D99DCC9994}"/>
              </a:ext>
            </a:extLst>
          </p:cNvPr>
          <p:cNvSpPr/>
          <p:nvPr/>
        </p:nvSpPr>
        <p:spPr>
          <a:xfrm>
            <a:off x="5479056" y="1731628"/>
            <a:ext cx="5327210" cy="1024683"/>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effectLst/>
                <a:latin typeface="Calibri" panose="020F0502020204030204" pitchFamily="34" charset="0"/>
                <a:ea typeface="Calibri" panose="020F0502020204030204" pitchFamily="34" charset="0"/>
              </a:rPr>
              <a:t>One in seven </a:t>
            </a:r>
            <a:r>
              <a:rPr lang="en-US" sz="1800" dirty="0">
                <a:effectLst/>
                <a:latin typeface="Calibri" panose="020F0502020204030204" pitchFamily="34" charset="0"/>
                <a:ea typeface="Calibri" panose="020F0502020204030204" pitchFamily="34" charset="0"/>
              </a:rPr>
              <a:t>Wisconsin adults have low literacy and struggle to comprehend short sentences, fill out forms, and follow printed instructions – (</a:t>
            </a:r>
            <a:r>
              <a:rPr lang="en-US" sz="1800" dirty="0">
                <a:solidFill>
                  <a:schemeClr val="accent2"/>
                </a:solidFill>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PIAAC data</a:t>
            </a:r>
            <a:r>
              <a:rPr lang="en-US" sz="1800" dirty="0">
                <a:effectLst/>
                <a:latin typeface="Calibri" panose="020F0502020204030204" pitchFamily="34" charset="0"/>
                <a:ea typeface="Calibri" panose="020F0502020204030204" pitchFamily="34" charset="0"/>
              </a:rPr>
              <a:t>)</a:t>
            </a:r>
          </a:p>
        </p:txBody>
      </p:sp>
      <p:sp>
        <p:nvSpPr>
          <p:cNvPr id="9" name="Rectangle 8">
            <a:extLst>
              <a:ext uri="{FF2B5EF4-FFF2-40B4-BE49-F238E27FC236}">
                <a16:creationId xmlns:a16="http://schemas.microsoft.com/office/drawing/2014/main" id="{65AA6432-0713-314F-2675-17537A0B86D8}"/>
              </a:ext>
            </a:extLst>
          </p:cNvPr>
          <p:cNvSpPr/>
          <p:nvPr/>
        </p:nvSpPr>
        <p:spPr>
          <a:xfrm>
            <a:off x="6357937" y="3456660"/>
            <a:ext cx="5408116" cy="1024683"/>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ea typeface="Calibri" panose="020F0502020204030204" pitchFamily="34" charset="0"/>
              </a:rPr>
              <a:t>O</a:t>
            </a:r>
            <a:r>
              <a:rPr lang="en-US" sz="2000" b="1" dirty="0">
                <a:effectLst/>
                <a:latin typeface="Calibri" panose="020F0502020204030204" pitchFamily="34" charset="0"/>
                <a:ea typeface="Calibri" panose="020F0502020204030204" pitchFamily="34" charset="0"/>
              </a:rPr>
              <a:t>ne in four </a:t>
            </a:r>
            <a:r>
              <a:rPr lang="en-US" sz="1800" dirty="0">
                <a:effectLst/>
                <a:latin typeface="Calibri" panose="020F0502020204030204" pitchFamily="34" charset="0"/>
                <a:ea typeface="Calibri" panose="020F0502020204030204" pitchFamily="34" charset="0"/>
              </a:rPr>
              <a:t>Wisconsin adults have low numeracy skills and struggle to understand and calculate ratios and percentages – (</a:t>
            </a:r>
            <a:r>
              <a:rPr lang="en-US" sz="1800" dirty="0">
                <a:solidFill>
                  <a:schemeClr val="accent2"/>
                </a:solidFill>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PIAAC data</a:t>
            </a:r>
            <a:r>
              <a:rPr lang="en-US" sz="1800" dirty="0">
                <a:effectLst/>
                <a:latin typeface="Calibri" panose="020F0502020204030204" pitchFamily="34" charset="0"/>
                <a:ea typeface="Calibri" panose="020F0502020204030204" pitchFamily="34" charset="0"/>
              </a:rPr>
              <a:t>)</a:t>
            </a:r>
            <a:endParaRPr lang="en-US" dirty="0"/>
          </a:p>
        </p:txBody>
      </p:sp>
      <p:sp>
        <p:nvSpPr>
          <p:cNvPr id="10" name="Rectangle 9">
            <a:extLst>
              <a:ext uri="{FF2B5EF4-FFF2-40B4-BE49-F238E27FC236}">
                <a16:creationId xmlns:a16="http://schemas.microsoft.com/office/drawing/2014/main" id="{D4AB427F-9021-22B4-EEDB-5813AB7C35AD}"/>
              </a:ext>
            </a:extLst>
          </p:cNvPr>
          <p:cNvSpPr/>
          <p:nvPr/>
        </p:nvSpPr>
        <p:spPr>
          <a:xfrm>
            <a:off x="1017011" y="4723076"/>
            <a:ext cx="3932676" cy="95415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Body)"/>
              </a:rPr>
              <a:t>63,000+ </a:t>
            </a:r>
            <a:r>
              <a:rPr lang="en-US" sz="1800" b="0" i="0" u="none" strike="noStrike" baseline="0" dirty="0">
                <a:solidFill>
                  <a:srgbClr val="000000"/>
                </a:solidFill>
                <a:latin typeface="Calibri (Body)"/>
              </a:rPr>
              <a:t> </a:t>
            </a:r>
            <a:r>
              <a:rPr lang="en-US" sz="1800" b="0" i="0" u="none" strike="noStrike" baseline="0" dirty="0">
                <a:solidFill>
                  <a:schemeClr val="bg1"/>
                </a:solidFill>
                <a:latin typeface="Calibri (Body)"/>
              </a:rPr>
              <a:t>immigrants admitted for legal permanent residence </a:t>
            </a:r>
            <a:r>
              <a:rPr lang="en-US" dirty="0"/>
              <a:t>– (</a:t>
            </a:r>
            <a:r>
              <a:rPr lang="en-US" dirty="0">
                <a:solidFill>
                  <a:schemeClr val="accent2"/>
                </a:solidFill>
                <a:hlinkClick r:id="rId6">
                  <a:extLst>
                    <a:ext uri="{A12FA001-AC4F-418D-AE19-62706E023703}">
                      <ahyp:hlinkClr xmlns:ahyp="http://schemas.microsoft.com/office/drawing/2018/hyperlinkcolor" val="tx"/>
                    </a:ext>
                  </a:extLst>
                </a:hlinkClick>
              </a:rPr>
              <a:t>US Homeland Security 2014-23</a:t>
            </a:r>
            <a:r>
              <a:rPr lang="en-US" dirty="0"/>
              <a:t>)</a:t>
            </a:r>
          </a:p>
        </p:txBody>
      </p:sp>
    </p:spTree>
    <p:extLst>
      <p:ext uri="{BB962C8B-B14F-4D97-AF65-F5344CB8AC3E}">
        <p14:creationId xmlns:p14="http://schemas.microsoft.com/office/powerpoint/2010/main" val="2937431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kforce Innovation and Opportunity ...">
            <a:extLst>
              <a:ext uri="{FF2B5EF4-FFF2-40B4-BE49-F238E27FC236}">
                <a16:creationId xmlns:a16="http://schemas.microsoft.com/office/drawing/2014/main" id="{BA5B8C8B-FB86-632E-CC28-FE2A7C57D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679" y="1889557"/>
            <a:ext cx="4846991" cy="1628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ult Education ...">
            <a:extLst>
              <a:ext uri="{FF2B5EF4-FFF2-40B4-BE49-F238E27FC236}">
                <a16:creationId xmlns:a16="http://schemas.microsoft.com/office/drawing/2014/main" id="{D625E599-44C4-D4A5-E3EA-99B012D8D6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486" y="1318010"/>
            <a:ext cx="5057264" cy="252863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2">
            <a:extLst>
              <a:ext uri="{FF2B5EF4-FFF2-40B4-BE49-F238E27FC236}">
                <a16:creationId xmlns:a16="http://schemas.microsoft.com/office/drawing/2014/main" id="{0CCD2700-F02C-2B49-0108-10CF38FD30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3833" y="4078462"/>
            <a:ext cx="4442570" cy="143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921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B540C-5CA5-E6FC-1164-94F882F8A340}"/>
              </a:ext>
            </a:extLst>
          </p:cNvPr>
          <p:cNvSpPr>
            <a:spLocks noGrp="1"/>
          </p:cNvSpPr>
          <p:nvPr>
            <p:ph type="title"/>
          </p:nvPr>
        </p:nvSpPr>
        <p:spPr/>
        <p:txBody>
          <a:bodyPr/>
          <a:lstStyle/>
          <a:p>
            <a:r>
              <a:rPr lang="en-US" dirty="0"/>
              <a:t>Start at 1 min 6 sec</a:t>
            </a:r>
          </a:p>
        </p:txBody>
      </p:sp>
      <p:pic>
        <p:nvPicPr>
          <p:cNvPr id="4" name="Online Media 3" title="WIOA Basics: History of the Workforce Innovation and Opportunity Act">
            <a:hlinkClick r:id="" action="ppaction://media"/>
            <a:extLst>
              <a:ext uri="{FF2B5EF4-FFF2-40B4-BE49-F238E27FC236}">
                <a16:creationId xmlns:a16="http://schemas.microsoft.com/office/drawing/2014/main" id="{A48DBDB6-08AA-7296-B27C-388ECC041034}"/>
              </a:ext>
            </a:extLst>
          </p:cNvPr>
          <p:cNvPicPr>
            <a:picLocks noGrp="1" noRot="1" noChangeAspect="1"/>
          </p:cNvPicPr>
          <p:nvPr>
            <p:ph idx="1"/>
            <a:videoFile r:link="rId1"/>
          </p:nvPr>
        </p:nvPicPr>
        <p:blipFill>
          <a:blip r:embed="rId3"/>
          <a:stretch>
            <a:fillRect/>
          </a:stretch>
        </p:blipFill>
        <p:spPr>
          <a:xfrm>
            <a:off x="2343150" y="1574800"/>
            <a:ext cx="7700963" cy="4351338"/>
          </a:xfrm>
          <a:prstGeom prst="rect">
            <a:avLst/>
          </a:prstGeom>
        </p:spPr>
      </p:pic>
    </p:spTree>
    <p:extLst>
      <p:ext uri="{BB962C8B-B14F-4D97-AF65-F5344CB8AC3E}">
        <p14:creationId xmlns:p14="http://schemas.microsoft.com/office/powerpoint/2010/main" val="228167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C174-F8EE-D144-9904-E2AF00EBA37C}"/>
              </a:ext>
            </a:extLst>
          </p:cNvPr>
          <p:cNvSpPr>
            <a:spLocks noGrp="1"/>
          </p:cNvSpPr>
          <p:nvPr>
            <p:ph type="title"/>
          </p:nvPr>
        </p:nvSpPr>
        <p:spPr/>
        <p:txBody>
          <a:bodyPr/>
          <a:lstStyle/>
          <a:p>
            <a:r>
              <a:rPr lang="en-US" b="1" dirty="0"/>
              <a:t>Purpose of AEFLA</a:t>
            </a:r>
          </a:p>
        </p:txBody>
      </p:sp>
      <p:sp>
        <p:nvSpPr>
          <p:cNvPr id="3" name="Content Placeholder 2">
            <a:extLst>
              <a:ext uri="{FF2B5EF4-FFF2-40B4-BE49-F238E27FC236}">
                <a16:creationId xmlns:a16="http://schemas.microsoft.com/office/drawing/2014/main" id="{17349044-94CA-E221-A0DC-1F869D7D5259}"/>
              </a:ext>
            </a:extLst>
          </p:cNvPr>
          <p:cNvSpPr>
            <a:spLocks noGrp="1"/>
          </p:cNvSpPr>
          <p:nvPr>
            <p:ph idx="1"/>
          </p:nvPr>
        </p:nvSpPr>
        <p:spPr>
          <a:xfrm>
            <a:off x="872729" y="2595528"/>
            <a:ext cx="10753060" cy="3703383"/>
          </a:xfrm>
        </p:spPr>
        <p:txBody>
          <a:bodyPr>
            <a:normAutofit/>
          </a:bodyPr>
          <a:lstStyle/>
          <a:p>
            <a:r>
              <a:rPr lang="en-US" dirty="0"/>
              <a:t>Enhance literacy and numeracy skills</a:t>
            </a:r>
          </a:p>
          <a:p>
            <a:r>
              <a:rPr lang="en-US" dirty="0"/>
              <a:t>Assist learners in attaining a secondary school diploma and transition to postsecondary through career pathways</a:t>
            </a:r>
          </a:p>
          <a:p>
            <a:r>
              <a:rPr lang="en-US" dirty="0"/>
              <a:t>Assist immigrants and English language learners in improving their math, reading, writing, speaking, and comprehension skills in English and acquiring an understanding of the American system of Government, individual freedom, and the responsibilities of citizenship</a:t>
            </a:r>
          </a:p>
          <a:p>
            <a:r>
              <a:rPr lang="en-US" dirty="0"/>
              <a:t>Enhance economic opportunities for families</a:t>
            </a:r>
          </a:p>
          <a:p>
            <a:endParaRPr lang="en-US" dirty="0"/>
          </a:p>
        </p:txBody>
      </p:sp>
      <p:sp>
        <p:nvSpPr>
          <p:cNvPr id="4" name="Rectangle 3">
            <a:extLst>
              <a:ext uri="{FF2B5EF4-FFF2-40B4-BE49-F238E27FC236}">
                <a16:creationId xmlns:a16="http://schemas.microsoft.com/office/drawing/2014/main" id="{9CAA1B47-6DDB-2AB1-55C6-85785F4C9948}"/>
              </a:ext>
            </a:extLst>
          </p:cNvPr>
          <p:cNvSpPr/>
          <p:nvPr/>
        </p:nvSpPr>
        <p:spPr>
          <a:xfrm>
            <a:off x="1640978" y="1657795"/>
            <a:ext cx="9216562" cy="6704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24130" lvl="0" algn="ctr">
              <a:spcBef>
                <a:spcPts val="380"/>
              </a:spcBef>
              <a:spcAft>
                <a:spcPts val="0"/>
              </a:spcAft>
            </a:pPr>
            <a:r>
              <a:rPr lang="en-US" sz="2000" b="1" dirty="0">
                <a:effectLst/>
                <a:latin typeface="Arial" panose="020B0604020202020204" pitchFamily="34" charset="0"/>
                <a:ea typeface="Arial" panose="020B0604020202020204" pitchFamily="34" charset="0"/>
              </a:rPr>
              <a:t>Largest federal investment in Adult Education ~ $715+ million FY 2024-25</a:t>
            </a:r>
          </a:p>
        </p:txBody>
      </p:sp>
    </p:spTree>
    <p:extLst>
      <p:ext uri="{BB962C8B-B14F-4D97-AF65-F5344CB8AC3E}">
        <p14:creationId xmlns:p14="http://schemas.microsoft.com/office/powerpoint/2010/main" val="253900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6F928-76FF-3AAA-41A4-C73EBFC4FD74}"/>
              </a:ext>
            </a:extLst>
          </p:cNvPr>
          <p:cNvSpPr>
            <a:spLocks noGrp="1"/>
          </p:cNvSpPr>
          <p:nvPr>
            <p:ph type="title"/>
          </p:nvPr>
        </p:nvSpPr>
        <p:spPr/>
        <p:txBody>
          <a:bodyPr/>
          <a:lstStyle/>
          <a:p>
            <a:r>
              <a:rPr lang="en-US" b="1" dirty="0"/>
              <a:t>Wisconsin Adult Education Services</a:t>
            </a:r>
          </a:p>
        </p:txBody>
      </p:sp>
      <p:sp>
        <p:nvSpPr>
          <p:cNvPr id="3" name="Content Placeholder 2">
            <a:extLst>
              <a:ext uri="{FF2B5EF4-FFF2-40B4-BE49-F238E27FC236}">
                <a16:creationId xmlns:a16="http://schemas.microsoft.com/office/drawing/2014/main" id="{38213805-1CF5-707F-3B32-8C1FD6DD4A8F}"/>
              </a:ext>
            </a:extLst>
          </p:cNvPr>
          <p:cNvSpPr>
            <a:spLocks noGrp="1"/>
          </p:cNvSpPr>
          <p:nvPr>
            <p:ph idx="1"/>
          </p:nvPr>
        </p:nvSpPr>
        <p:spPr>
          <a:xfrm>
            <a:off x="612710" y="1710560"/>
            <a:ext cx="7260840" cy="4855778"/>
          </a:xfrm>
        </p:spPr>
        <p:txBody>
          <a:bodyPr>
            <a:normAutofit fontScale="32500" lnSpcReduction="20000"/>
          </a:bodyPr>
          <a:lstStyle/>
          <a:p>
            <a:pPr marL="0" indent="0" algn="l">
              <a:buNone/>
            </a:pPr>
            <a:r>
              <a:rPr lang="en-US" sz="6800" b="0" i="0" dirty="0">
                <a:solidFill>
                  <a:srgbClr val="373737"/>
                </a:solidFill>
                <a:effectLst/>
                <a:latin typeface="Calibri (Body)"/>
              </a:rPr>
              <a:t>The Wisconsin Adult Education program helps students:</a:t>
            </a:r>
          </a:p>
          <a:p>
            <a:pPr algn="l">
              <a:buFont typeface="Arial" panose="020B0604020202020204" pitchFamily="34" charset="0"/>
              <a:buChar char="•"/>
            </a:pPr>
            <a:r>
              <a:rPr lang="en-US" sz="6800" b="0" i="0" dirty="0">
                <a:solidFill>
                  <a:srgbClr val="373737"/>
                </a:solidFill>
                <a:effectLst/>
                <a:latin typeface="Calibri (Body)"/>
              </a:rPr>
              <a:t>Strengthen reading, writing, speaking and numeracy skills for success in college and employment</a:t>
            </a:r>
          </a:p>
          <a:p>
            <a:pPr algn="l">
              <a:buFont typeface="Arial" panose="020B0604020202020204" pitchFamily="34" charset="0"/>
              <a:buChar char="•"/>
            </a:pPr>
            <a:r>
              <a:rPr lang="en-US" sz="6800" b="0" i="0" dirty="0">
                <a:solidFill>
                  <a:srgbClr val="373737"/>
                </a:solidFill>
                <a:effectLst/>
                <a:latin typeface="Calibri (Body)"/>
              </a:rPr>
              <a:t>Earn a high school degree</a:t>
            </a:r>
          </a:p>
          <a:p>
            <a:pPr algn="l">
              <a:buFont typeface="Arial" panose="020B0604020202020204" pitchFamily="34" charset="0"/>
              <a:buChar char="•"/>
            </a:pPr>
            <a:r>
              <a:rPr lang="en-US" sz="6800" b="0" i="0" dirty="0">
                <a:solidFill>
                  <a:srgbClr val="373737"/>
                </a:solidFill>
                <a:effectLst/>
                <a:latin typeface="Calibri (Body)"/>
              </a:rPr>
              <a:t>Earn college credits and credentials</a:t>
            </a:r>
          </a:p>
          <a:p>
            <a:pPr algn="l">
              <a:buFont typeface="Arial" panose="020B0604020202020204" pitchFamily="34" charset="0"/>
              <a:buChar char="•"/>
            </a:pPr>
            <a:r>
              <a:rPr lang="en-US" sz="6800" b="0" i="0" dirty="0">
                <a:solidFill>
                  <a:srgbClr val="373737"/>
                </a:solidFill>
                <a:effectLst/>
                <a:latin typeface="Calibri (Body)"/>
              </a:rPr>
              <a:t>Acquire English language learning competence</a:t>
            </a:r>
          </a:p>
          <a:p>
            <a:pPr algn="l">
              <a:buFont typeface="Arial" panose="020B0604020202020204" pitchFamily="34" charset="0"/>
              <a:buChar char="•"/>
            </a:pPr>
            <a:r>
              <a:rPr lang="en-US" sz="6800" b="0" i="0" dirty="0">
                <a:solidFill>
                  <a:srgbClr val="373737"/>
                </a:solidFill>
                <a:effectLst/>
                <a:latin typeface="Calibri (Body)"/>
              </a:rPr>
              <a:t>Build United States citizenship skills such as the rights and responsibilities of citizenship and civic participation</a:t>
            </a:r>
          </a:p>
          <a:p>
            <a:pPr algn="l">
              <a:buFont typeface="Arial" panose="020B0604020202020204" pitchFamily="34" charset="0"/>
              <a:buChar char="•"/>
            </a:pPr>
            <a:r>
              <a:rPr lang="en-US" sz="6800" b="0" i="0" dirty="0">
                <a:solidFill>
                  <a:srgbClr val="373737"/>
                </a:solidFill>
                <a:effectLst/>
                <a:latin typeface="Calibri (Body)"/>
              </a:rPr>
              <a:t>Build skills to better use technology</a:t>
            </a:r>
          </a:p>
          <a:p>
            <a:pPr algn="l">
              <a:buFont typeface="Arial" panose="020B0604020202020204" pitchFamily="34" charset="0"/>
              <a:buChar char="•"/>
            </a:pPr>
            <a:r>
              <a:rPr lang="en-US" sz="6800" b="0" i="0" dirty="0">
                <a:solidFill>
                  <a:srgbClr val="373737"/>
                </a:solidFill>
                <a:effectLst/>
                <a:latin typeface="Calibri (Body)"/>
              </a:rPr>
              <a:t>Enter a career pathway to obtain employment</a:t>
            </a:r>
          </a:p>
          <a:p>
            <a:pPr algn="l">
              <a:buFont typeface="Arial" panose="020B0604020202020204" pitchFamily="34" charset="0"/>
              <a:buChar char="•"/>
            </a:pPr>
            <a:r>
              <a:rPr lang="en-US" sz="6800" b="0" i="0" dirty="0">
                <a:solidFill>
                  <a:srgbClr val="373737"/>
                </a:solidFill>
                <a:effectLst/>
                <a:latin typeface="Calibri (Body)"/>
              </a:rPr>
              <a:t>Build connections between community-based organizations, employers and education partners</a:t>
            </a:r>
          </a:p>
          <a:p>
            <a:pPr algn="l">
              <a:buFont typeface="Arial" panose="020B0604020202020204" pitchFamily="34" charset="0"/>
              <a:buChar char="•"/>
            </a:pPr>
            <a:r>
              <a:rPr lang="en-US" sz="6800" b="0" i="0" dirty="0">
                <a:solidFill>
                  <a:srgbClr val="373737"/>
                </a:solidFill>
                <a:effectLst/>
                <a:latin typeface="Calibri (Body)"/>
              </a:rPr>
              <a:t>Create relationships with prisons and jails to enable re-entry pathways and reduce recidivism</a:t>
            </a:r>
          </a:p>
          <a:p>
            <a:endParaRPr lang="en-US" dirty="0"/>
          </a:p>
        </p:txBody>
      </p:sp>
      <p:pic>
        <p:nvPicPr>
          <p:cNvPr id="5" name="Picture 4">
            <a:extLst>
              <a:ext uri="{FF2B5EF4-FFF2-40B4-BE49-F238E27FC236}">
                <a16:creationId xmlns:a16="http://schemas.microsoft.com/office/drawing/2014/main" id="{29E48DE4-9FB7-C3EA-FE83-F7C3D24A8AA1}"/>
              </a:ext>
            </a:extLst>
          </p:cNvPr>
          <p:cNvPicPr>
            <a:picLocks noChangeAspect="1"/>
          </p:cNvPicPr>
          <p:nvPr/>
        </p:nvPicPr>
        <p:blipFill>
          <a:blip r:embed="rId3"/>
          <a:stretch>
            <a:fillRect/>
          </a:stretch>
        </p:blipFill>
        <p:spPr>
          <a:xfrm>
            <a:off x="8110871" y="1897015"/>
            <a:ext cx="3705740" cy="33795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58123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FCA3EAAD-E8DA-028D-B581-12583C93B4BA}"/>
              </a:ext>
            </a:extLst>
          </p:cNvPr>
          <p:cNvSpPr txBox="1">
            <a:spLocks noChangeArrowheads="1"/>
          </p:cNvSpPr>
          <p:nvPr/>
        </p:nvSpPr>
        <p:spPr bwMode="auto">
          <a:xfrm>
            <a:off x="927606" y="1016288"/>
            <a:ext cx="6234617" cy="40957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400"/>
              </a:spcAft>
            </a:pPr>
            <a:r>
              <a:rPr lang="en-US" sz="3600" b="1" dirty="0">
                <a:effectLst/>
                <a:latin typeface="Arial" panose="020B0604020202020204" pitchFamily="34" charset="0"/>
                <a:ea typeface="Arial" panose="020B0604020202020204" pitchFamily="34" charset="0"/>
              </a:rPr>
              <a:t>Maximizing Impact: An Increase in Learners Served</a:t>
            </a:r>
            <a:endParaRPr lang="en-US" sz="2800" dirty="0">
              <a:effectLst/>
              <a:latin typeface="Arial" panose="020B0604020202020204" pitchFamily="34" charset="0"/>
              <a:ea typeface="Arial" panose="020B0604020202020204" pitchFamily="34" charset="0"/>
            </a:endParaRPr>
          </a:p>
        </p:txBody>
      </p:sp>
      <p:graphicFrame>
        <p:nvGraphicFramePr>
          <p:cNvPr id="5" name="Chart 4">
            <a:extLst>
              <a:ext uri="{FF2B5EF4-FFF2-40B4-BE49-F238E27FC236}">
                <a16:creationId xmlns:a16="http://schemas.microsoft.com/office/drawing/2014/main" id="{BAF6682E-9B3C-26B6-D906-EF6B032D7DD0}"/>
              </a:ext>
            </a:extLst>
          </p:cNvPr>
          <p:cNvGraphicFramePr/>
          <p:nvPr/>
        </p:nvGraphicFramePr>
        <p:xfrm>
          <a:off x="638537" y="3150898"/>
          <a:ext cx="6314136" cy="300259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59A12578-A118-E0E8-0B42-A715B88520A6}"/>
              </a:ext>
            </a:extLst>
          </p:cNvPr>
          <p:cNvSpPr/>
          <p:nvPr/>
        </p:nvSpPr>
        <p:spPr>
          <a:xfrm>
            <a:off x="7282225" y="1664336"/>
            <a:ext cx="4481150" cy="33080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24130" lvl="0" indent="-342900">
              <a:spcBef>
                <a:spcPts val="380"/>
              </a:spcBef>
              <a:spcAft>
                <a:spcPts val="0"/>
              </a:spcAft>
              <a:buFont typeface="Wingdings" panose="05000000000000000000" pitchFamily="2" charset="2"/>
              <a:buChar char=""/>
            </a:pPr>
            <a:r>
              <a:rPr lang="en-US" sz="2800" b="1" dirty="0">
                <a:effectLst/>
                <a:latin typeface="Aptos" panose="020B0004020202020204" pitchFamily="34" charset="0"/>
                <a:ea typeface="Arial" panose="020B0604020202020204" pitchFamily="34" charset="0"/>
              </a:rPr>
              <a:t>45%</a:t>
            </a:r>
            <a:r>
              <a:rPr lang="en-US" b="1" dirty="0">
                <a:effectLst/>
                <a:latin typeface="Aptos" panose="020B0004020202020204" pitchFamily="34" charset="0"/>
                <a:ea typeface="Arial" panose="020B0604020202020204" pitchFamily="34" charset="0"/>
              </a:rPr>
              <a:t> of participants are English language learners</a:t>
            </a:r>
            <a:endParaRPr lang="en-US" sz="1600" dirty="0">
              <a:effectLst/>
              <a:latin typeface="Arial" panose="020B0604020202020204" pitchFamily="34" charset="0"/>
              <a:ea typeface="Arial" panose="020B0604020202020204" pitchFamily="34" charset="0"/>
            </a:endParaRPr>
          </a:p>
          <a:p>
            <a:pPr marL="342900" marR="24130" lvl="0" indent="-342900">
              <a:spcBef>
                <a:spcPts val="380"/>
              </a:spcBef>
              <a:spcAft>
                <a:spcPts val="0"/>
              </a:spcAft>
              <a:buFont typeface="Wingdings" panose="05000000000000000000" pitchFamily="2" charset="2"/>
              <a:buChar char=""/>
            </a:pPr>
            <a:r>
              <a:rPr lang="en-US" sz="2800" b="1" dirty="0">
                <a:effectLst/>
                <a:latin typeface="Aptos" panose="020B0004020202020204" pitchFamily="34" charset="0"/>
                <a:ea typeface="Arial" panose="020B0604020202020204" pitchFamily="34" charset="0"/>
              </a:rPr>
              <a:t>24%</a:t>
            </a:r>
            <a:r>
              <a:rPr lang="en-US" b="1" dirty="0">
                <a:effectLst/>
                <a:latin typeface="Aptos" panose="020B0004020202020204" pitchFamily="34" charset="0"/>
                <a:ea typeface="Arial" panose="020B0604020202020204" pitchFamily="34" charset="0"/>
              </a:rPr>
              <a:t> of participants are distance education learners</a:t>
            </a:r>
          </a:p>
          <a:p>
            <a:pPr marL="342900" marR="24130" indent="-342900">
              <a:spcBef>
                <a:spcPts val="380"/>
              </a:spcBef>
              <a:buFont typeface="Wingdings" panose="05000000000000000000" pitchFamily="2" charset="2"/>
              <a:buChar char=""/>
            </a:pPr>
            <a:r>
              <a:rPr lang="en-US" sz="2800" b="1" dirty="0">
                <a:latin typeface="Aptos" panose="020B0004020202020204" pitchFamily="34" charset="0"/>
                <a:ea typeface="Arial" panose="020B0604020202020204" pitchFamily="34" charset="0"/>
              </a:rPr>
              <a:t>61</a:t>
            </a:r>
            <a:r>
              <a:rPr lang="en-US" sz="2800" b="1" dirty="0">
                <a:effectLst/>
                <a:latin typeface="Aptos" panose="020B0004020202020204" pitchFamily="34" charset="0"/>
                <a:ea typeface="Arial" panose="020B0604020202020204" pitchFamily="34" charset="0"/>
              </a:rPr>
              <a:t>% </a:t>
            </a:r>
            <a:r>
              <a:rPr lang="en-US" b="1" dirty="0">
                <a:effectLst/>
                <a:latin typeface="Aptos" panose="020B0004020202020204" pitchFamily="34" charset="0"/>
                <a:ea typeface="Arial" panose="020B0604020202020204" pitchFamily="34" charset="0"/>
              </a:rPr>
              <a:t>of participants have a barrier to employment e.g., single parent, disability, ex-offender, etc.</a:t>
            </a:r>
            <a:endParaRPr lang="en-US" dirty="0">
              <a:effectLst/>
              <a:latin typeface="Arial" panose="020B0604020202020204" pitchFamily="34" charset="0"/>
              <a:ea typeface="Arial" panose="020B0604020202020204" pitchFamily="34" charset="0"/>
            </a:endParaRPr>
          </a:p>
          <a:p>
            <a:pPr marL="342900" marR="24130" lvl="0" indent="-342900">
              <a:spcBef>
                <a:spcPts val="380"/>
              </a:spcBef>
              <a:spcAft>
                <a:spcPts val="0"/>
              </a:spcAft>
              <a:buFont typeface="Wingdings" panose="05000000000000000000" pitchFamily="2" charset="2"/>
              <a:buChar char=""/>
            </a:pPr>
            <a:r>
              <a:rPr lang="en-US" sz="2800" b="1" dirty="0">
                <a:effectLst/>
                <a:latin typeface="Aptos" panose="020B0004020202020204" pitchFamily="34" charset="0"/>
                <a:ea typeface="Arial" panose="020B0604020202020204" pitchFamily="34" charset="0"/>
              </a:rPr>
              <a:t>1,286</a:t>
            </a:r>
            <a:r>
              <a:rPr lang="en-US" b="1" dirty="0">
                <a:effectLst/>
                <a:latin typeface="Aptos" panose="020B0004020202020204" pitchFamily="34" charset="0"/>
                <a:ea typeface="Arial" panose="020B0604020202020204" pitchFamily="34" charset="0"/>
              </a:rPr>
              <a:t> justice involved participants served </a:t>
            </a:r>
            <a:endParaRPr lang="en-US" sz="1600" dirty="0">
              <a:effectLst/>
              <a:latin typeface="Arial" panose="020B0604020202020204" pitchFamily="34" charset="0"/>
              <a:ea typeface="Arial" panose="020B0604020202020204" pitchFamily="34" charset="0"/>
            </a:endParaRPr>
          </a:p>
        </p:txBody>
      </p:sp>
      <p:sp>
        <p:nvSpPr>
          <p:cNvPr id="7" name="Arrow: Bent 6">
            <a:extLst>
              <a:ext uri="{FF2B5EF4-FFF2-40B4-BE49-F238E27FC236}">
                <a16:creationId xmlns:a16="http://schemas.microsoft.com/office/drawing/2014/main" id="{9697A28C-697D-0A38-8F10-67DB1D0FC172}"/>
              </a:ext>
            </a:extLst>
          </p:cNvPr>
          <p:cNvSpPr/>
          <p:nvPr/>
        </p:nvSpPr>
        <p:spPr>
          <a:xfrm rot="10800000">
            <a:off x="6739299" y="5022560"/>
            <a:ext cx="2409825" cy="409575"/>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53264047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otable">
  <a:themeElements>
    <a:clrScheme name="Custom 1">
      <a:dk1>
        <a:sysClr val="windowText" lastClr="000000"/>
      </a:dk1>
      <a:lt1>
        <a:sysClr val="window" lastClr="FFFFFF"/>
      </a:lt1>
      <a:dk2>
        <a:srgbClr val="242852"/>
      </a:dk2>
      <a:lt2>
        <a:srgbClr val="ACCBF9"/>
      </a:lt2>
      <a:accent1>
        <a:srgbClr val="3477B2"/>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9806DD9EE7EE46B2C51133BE2FEBB2" ma:contentTypeVersion="13" ma:contentTypeDescription="Create a new document." ma:contentTypeScope="" ma:versionID="6f539530c544914871a676e8dca6b7d5">
  <xsd:schema xmlns:xsd="http://www.w3.org/2001/XMLSchema" xmlns:xs="http://www.w3.org/2001/XMLSchema" xmlns:p="http://schemas.microsoft.com/office/2006/metadata/properties" xmlns:ns2="d1152cab-7e80-4d5d-896a-a43022c26fa2" xmlns:ns3="df334728-d4ac-46b2-bbe6-33a4af7af268" targetNamespace="http://schemas.microsoft.com/office/2006/metadata/properties" ma:root="true" ma:fieldsID="c4030b9138b1ca2a06cf424fa718732f" ns2:_="" ns3:_="">
    <xsd:import namespace="d1152cab-7e80-4d5d-896a-a43022c26fa2"/>
    <xsd:import namespace="df334728-d4ac-46b2-bbe6-33a4af7af2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152cab-7e80-4d5d-896a-a43022c26f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334728-d4ac-46b2-bbe6-33a4af7af26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f334728-d4ac-46b2-bbe6-33a4af7af268">
      <UserInfo>
        <DisplayName>WTCS ABE PROGRAM GROUP Members</DisplayName>
        <AccountId>8</AccountId>
        <AccountType/>
      </UserInfo>
    </SharedWithUsers>
  </documentManagement>
</p:properties>
</file>

<file path=customXml/itemProps1.xml><?xml version="1.0" encoding="utf-8"?>
<ds:datastoreItem xmlns:ds="http://schemas.openxmlformats.org/officeDocument/2006/customXml" ds:itemID="{4C2DA6EC-51F0-458A-BFDB-B9B21E0877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152cab-7e80-4d5d-896a-a43022c26fa2"/>
    <ds:schemaRef ds:uri="df334728-d4ac-46b2-bbe6-33a4af7af2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73620A-A9F4-4F31-B306-0106DFC24792}">
  <ds:schemaRefs>
    <ds:schemaRef ds:uri="http://schemas.microsoft.com/sharepoint/v3/contenttype/forms"/>
  </ds:schemaRefs>
</ds:datastoreItem>
</file>

<file path=customXml/itemProps3.xml><?xml version="1.0" encoding="utf-8"?>
<ds:datastoreItem xmlns:ds="http://schemas.openxmlformats.org/officeDocument/2006/customXml" ds:itemID="{B4BC0F85-220F-48E3-A4C3-684A818D4DF1}">
  <ds:schemaRefs>
    <ds:schemaRef ds:uri="3c7b4867-cd40-4827-adf1-0b4c87d11252"/>
    <ds:schemaRef ds:uri="6427e073-2b2d-45a6-a387-55e445c33e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f334728-d4ac-46b2-bbe6-33a4af7af268"/>
  </ds:schemaRefs>
</ds:datastoreItem>
</file>

<file path=docProps/app.xml><?xml version="1.0" encoding="utf-8"?>
<Properties xmlns="http://schemas.openxmlformats.org/officeDocument/2006/extended-properties" xmlns:vt="http://schemas.openxmlformats.org/officeDocument/2006/docPropsVTypes">
  <TotalTime>7098</TotalTime>
  <Words>1270</Words>
  <Application>Microsoft Office PowerPoint</Application>
  <PresentationFormat>Widescreen</PresentationFormat>
  <Paragraphs>120</Paragraphs>
  <Slides>19</Slides>
  <Notes>17</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Aptos</vt:lpstr>
      <vt:lpstr>Arial</vt:lpstr>
      <vt:lpstr>Calibri</vt:lpstr>
      <vt:lpstr>Calibri (Body)</vt:lpstr>
      <vt:lpstr>Calibri Light</vt:lpstr>
      <vt:lpstr>Century Gothic</vt:lpstr>
      <vt:lpstr>Wingdings</vt:lpstr>
      <vt:lpstr>Wingdings 2</vt:lpstr>
      <vt:lpstr>Office Theme</vt:lpstr>
      <vt:lpstr>Quotable</vt:lpstr>
      <vt:lpstr>Overview of AEFLA, Eligibility, &amp; WTCS Grant Manager Partnership</vt:lpstr>
      <vt:lpstr>Timeline of AEFLA Sessions</vt:lpstr>
      <vt:lpstr>Todays Agenda</vt:lpstr>
      <vt:lpstr>The Need for Wisconsin’s Adult Education Program</vt:lpstr>
      <vt:lpstr>PowerPoint Presentation</vt:lpstr>
      <vt:lpstr>Start at 1 min 6 sec</vt:lpstr>
      <vt:lpstr>Purpose of AEFLA</vt:lpstr>
      <vt:lpstr>Wisconsin Adult Education Services</vt:lpstr>
      <vt:lpstr>PowerPoint Presentation</vt:lpstr>
      <vt:lpstr>PowerPoint Presentation</vt:lpstr>
      <vt:lpstr>Wisconsin’s AEFLA Competition</vt:lpstr>
      <vt:lpstr>AEFLA Grant Managers</vt:lpstr>
      <vt:lpstr>PowerPoint Presentation</vt:lpstr>
      <vt:lpstr>Eligible Individuals Under WIOA</vt:lpstr>
      <vt:lpstr>Eligible Individuals Under WIOA</vt:lpstr>
      <vt:lpstr>Wisconsin State Law &amp; Eligible Individuals</vt:lpstr>
      <vt:lpstr>Wisconsin State Law &amp; Eligible Individuals</vt:lpstr>
      <vt:lpstr>Eligibility Activity</vt:lpstr>
      <vt:lpstr>Ben Konruff, Ph.D. State Director of Adult Education &amp; Literacy Services Wisconsin Technical College System E-mail: ben.konruff@wtcsystem.edu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Smyth, Conor</dc:creator>
  <cp:lastModifiedBy>Konruff, Ben</cp:lastModifiedBy>
  <cp:revision>7</cp:revision>
  <dcterms:created xsi:type="dcterms:W3CDTF">2020-11-19T14:25:22Z</dcterms:created>
  <dcterms:modified xsi:type="dcterms:W3CDTF">2025-05-14T20:52:24Z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0x010100639806DD9EE7EE46B2C51133BE2FEBB2</vt:lpwstr>
  </property>
</Properties>
</file>