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5"/>
  </p:notesMasterIdLst>
  <p:sldIdLst>
    <p:sldId id="258" r:id="rId6"/>
    <p:sldId id="316" r:id="rId7"/>
    <p:sldId id="259" r:id="rId8"/>
    <p:sldId id="299" r:id="rId9"/>
    <p:sldId id="313" r:id="rId10"/>
    <p:sldId id="315" r:id="rId11"/>
    <p:sldId id="292" r:id="rId12"/>
    <p:sldId id="307" r:id="rId13"/>
    <p:sldId id="30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929F"/>
    <a:srgbClr val="006C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85989F-CCFD-4684-8908-5BC1FAE12C0E}" v="56" dt="2024-03-08T21:20:10.6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44" autoAdjust="0"/>
    <p:restoredTop sz="93341" autoAdjust="0"/>
  </p:normalViewPr>
  <p:slideViewPr>
    <p:cSldViewPr snapToGrid="0">
      <p:cViewPr varScale="1">
        <p:scale>
          <a:sx n="101" d="100"/>
          <a:sy n="101" d="100"/>
        </p:scale>
        <p:origin x="14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563633-62AA-4F22-ACF1-589BF6F00D59}"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5FE82C-3D80-4C80-B7E5-E54E1C1E47C9}" type="slidenum">
              <a:rPr lang="en-US" smtClean="0"/>
              <a:t>‹#›</a:t>
            </a:fld>
            <a:endParaRPr lang="en-US"/>
          </a:p>
        </p:txBody>
      </p:sp>
    </p:spTree>
    <p:extLst>
      <p:ext uri="{BB962C8B-B14F-4D97-AF65-F5344CB8AC3E}">
        <p14:creationId xmlns:p14="http://schemas.microsoft.com/office/powerpoint/2010/main" val="184683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the fourth learning session of the Wisconsin Technical College Systems Integrated Education and Training Design Camp series: IELCE Edition</a:t>
            </a:r>
          </a:p>
          <a:p>
            <a:endParaRPr lang="en-US" dirty="0"/>
          </a:p>
        </p:txBody>
      </p:sp>
      <p:sp>
        <p:nvSpPr>
          <p:cNvPr id="4" name="Slide Number Placeholder 3"/>
          <p:cNvSpPr>
            <a:spLocks noGrp="1"/>
          </p:cNvSpPr>
          <p:nvPr>
            <p:ph type="sldNum" sz="quarter" idx="5"/>
          </p:nvPr>
        </p:nvSpPr>
        <p:spPr/>
        <p:txBody>
          <a:bodyPr/>
          <a:lstStyle/>
          <a:p>
            <a:fld id="{B35FE82C-3D80-4C80-B7E5-E54E1C1E47C9}" type="slidenum">
              <a:rPr lang="en-US" smtClean="0"/>
              <a:t>1</a:t>
            </a:fld>
            <a:endParaRPr lang="en-US"/>
          </a:p>
        </p:txBody>
      </p:sp>
    </p:spTree>
    <p:extLst>
      <p:ext uri="{BB962C8B-B14F-4D97-AF65-F5344CB8AC3E}">
        <p14:creationId xmlns:p14="http://schemas.microsoft.com/office/powerpoint/2010/main" val="505197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Resources for this training series were taken from the </a:t>
            </a:r>
            <a:r>
              <a:rPr lang="en-US" dirty="0" err="1"/>
              <a:t>Enahcning</a:t>
            </a:r>
            <a:r>
              <a:rPr lang="en-US" dirty="0"/>
              <a:t> Access for Refugees and New Americans- This project will be linked in our resources. </a:t>
            </a:r>
          </a:p>
        </p:txBody>
      </p:sp>
      <p:sp>
        <p:nvSpPr>
          <p:cNvPr id="4" name="Slide Number Placeholder 3"/>
          <p:cNvSpPr>
            <a:spLocks noGrp="1"/>
          </p:cNvSpPr>
          <p:nvPr>
            <p:ph type="sldNum" sz="quarter" idx="5"/>
          </p:nvPr>
        </p:nvSpPr>
        <p:spPr/>
        <p:txBody>
          <a:bodyPr/>
          <a:lstStyle/>
          <a:p>
            <a:fld id="{B35FE82C-3D80-4C80-B7E5-E54E1C1E47C9}" type="slidenum">
              <a:rPr lang="en-US" smtClean="0"/>
              <a:t>2</a:t>
            </a:fld>
            <a:endParaRPr lang="en-US"/>
          </a:p>
        </p:txBody>
      </p:sp>
    </p:spTree>
    <p:extLst>
      <p:ext uri="{BB962C8B-B14F-4D97-AF65-F5344CB8AC3E}">
        <p14:creationId xmlns:p14="http://schemas.microsoft.com/office/powerpoint/2010/main" val="719334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Within this learning session, we will explore designing a single set of learning objectives. By the end of the session, you will be able to </a:t>
            </a:r>
          </a:p>
          <a:p>
            <a:r>
              <a:rPr lang="en-US" dirty="0"/>
              <a:t>-Identify key features of single set of learning objectives for ELs</a:t>
            </a:r>
          </a:p>
          <a:p>
            <a:r>
              <a:rPr lang="en-US" dirty="0"/>
              <a:t>-And describe important steps to developing a single set of learning objectives.</a:t>
            </a:r>
          </a:p>
          <a:p>
            <a:r>
              <a:rPr lang="en-US" dirty="0"/>
              <a:t>In this series, we will revisit the components of a SSLLO and ideas on how to develop them. I will include considerations and requirements for creating SSLOs for ELs.  I will also specifically make references to creating an IET as a requirement for IELCE section 243 funding. </a:t>
            </a:r>
          </a:p>
        </p:txBody>
      </p:sp>
      <p:sp>
        <p:nvSpPr>
          <p:cNvPr id="4" name="Slide Number Placeholder 3"/>
          <p:cNvSpPr>
            <a:spLocks noGrp="1"/>
          </p:cNvSpPr>
          <p:nvPr>
            <p:ph type="sldNum" sz="quarter" idx="5"/>
          </p:nvPr>
        </p:nvSpPr>
        <p:spPr/>
        <p:txBody>
          <a:bodyPr/>
          <a:lstStyle/>
          <a:p>
            <a:fld id="{B35FE82C-3D80-4C80-B7E5-E54E1C1E47C9}" type="slidenum">
              <a:rPr lang="en-US" smtClean="0"/>
              <a:t>3</a:t>
            </a:fld>
            <a:endParaRPr lang="en-US"/>
          </a:p>
        </p:txBody>
      </p:sp>
    </p:spTree>
    <p:extLst>
      <p:ext uri="{BB962C8B-B14F-4D97-AF65-F5344CB8AC3E}">
        <p14:creationId xmlns:p14="http://schemas.microsoft.com/office/powerpoint/2010/main" val="1611092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begin by exploring what a single set of learning objectives is and some of its key features</a:t>
            </a:r>
          </a:p>
        </p:txBody>
      </p:sp>
      <p:sp>
        <p:nvSpPr>
          <p:cNvPr id="4" name="Slide Number Placeholder 3"/>
          <p:cNvSpPr>
            <a:spLocks noGrp="1"/>
          </p:cNvSpPr>
          <p:nvPr>
            <p:ph type="sldNum" sz="quarter" idx="5"/>
          </p:nvPr>
        </p:nvSpPr>
        <p:spPr/>
        <p:txBody>
          <a:bodyPr/>
          <a:lstStyle/>
          <a:p>
            <a:fld id="{B35FE82C-3D80-4C80-B7E5-E54E1C1E47C9}" type="slidenum">
              <a:rPr lang="en-US" smtClean="0"/>
              <a:t>4</a:t>
            </a:fld>
            <a:endParaRPr lang="en-US"/>
          </a:p>
        </p:txBody>
      </p:sp>
    </p:spTree>
    <p:extLst>
      <p:ext uri="{BB962C8B-B14F-4D97-AF65-F5344CB8AC3E}">
        <p14:creationId xmlns:p14="http://schemas.microsoft.com/office/powerpoint/2010/main" val="1487210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WIOA legislation makes it clear. IET programs under WIOA must have a single set of learning objectives. This set of learning objectives bring together the three required components of an IET so they are appropriately integrated and organized to function cooperatively. Together the creation of a single set of learning objectives forged through the integration of adult education and literacy activities, workforce training activities, and workforce preparation activities provide a clear message of what learners will experience and achieve through participation in an IET program.  The SSLOs should be developed by both the AE/ESL faculty and the program faculty ( or workplace trainer). The </a:t>
            </a:r>
            <a:r>
              <a:rPr lang="en-US" dirty="0" err="1"/>
              <a:t>SSLos</a:t>
            </a:r>
            <a:r>
              <a:rPr lang="en-US" dirty="0"/>
              <a:t> will be used to review existing curricula, determine  the need to modify or the need to develop new materials/ </a:t>
            </a:r>
          </a:p>
        </p:txBody>
      </p:sp>
      <p:sp>
        <p:nvSpPr>
          <p:cNvPr id="4" name="Slide Number Placeholder 3"/>
          <p:cNvSpPr>
            <a:spLocks noGrp="1"/>
          </p:cNvSpPr>
          <p:nvPr>
            <p:ph type="sldNum" sz="quarter" idx="5"/>
          </p:nvPr>
        </p:nvSpPr>
        <p:spPr/>
        <p:txBody>
          <a:bodyPr/>
          <a:lstStyle/>
          <a:p>
            <a:fld id="{B35FE82C-3D80-4C80-B7E5-E54E1C1E47C9}" type="slidenum">
              <a:rPr lang="en-US" smtClean="0"/>
              <a:t>5</a:t>
            </a:fld>
            <a:endParaRPr lang="en-US"/>
          </a:p>
        </p:txBody>
      </p:sp>
    </p:spTree>
    <p:extLst>
      <p:ext uri="{BB962C8B-B14F-4D97-AF65-F5344CB8AC3E}">
        <p14:creationId xmlns:p14="http://schemas.microsoft.com/office/powerpoint/2010/main" val="2081684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is an example of one integrated learning objective for a manufacturing IET. This represents just one integrated learning objective that would be included in a series to make up a complete single set of learning objectives. From the example, you can see the workforce training, adult education, and workforce preparation content clearly documented.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content comes together to form the presented integrated learning objective. n, the integrated learning objective demonstrates how the three required components will occur simultaneously within the overall scope of the IET.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process for developing the single set of learning objectives (SSLO) for an IELCE IET program is the same as that of developing the SSLO for an IET program that does not draw on Section 243 funds. The difference in creating SSLOs for IET programs that serve ELs is that in addition to the occupation skills, academic standards, and workforce preparation competencies, the program should also include relevant English language instruction and support. Although WIOA does not require IET programs to include civics, when developing IET programs that serve ELs and/or immigrants, it may be helpful to consider whether there is civics content that should be integrated into the IET program. Although WIOA requires that IET programs be built around an SSLO, the IET Design Toolkit notes that “WIOA does not prescribe the process for creating the SSLO”; the same is true for creating the SSLO for an IELCE IET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sections in blue represent what is already on the WI IET planning tool.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sections in purple represent proposed changes that will be made to the WI planning tool to include ELA competencies and content standards for AE and ELA. This represents a more intentional approach to ensuring </a:t>
            </a:r>
            <a:r>
              <a:rPr lang="en-US" dirty="0" err="1"/>
              <a:t>tha</a:t>
            </a:r>
            <a:r>
              <a:rPr lang="en-US" dirty="0"/>
              <a:t> the content standards are built into the SSLOs and therefor ethe subsequent curriculum and lesson activities.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IELCE IET program and IETs that target ELs will need to consider the following when curricula are developed: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Adult education and literacy activities are provided within the context of English language acquisition.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cultural context of the U.S. workplace that is relevant to the workforce training is provided as a part of the workforce preparation activities.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integration of civics content </a:t>
            </a:r>
            <a:r>
              <a:rPr lang="en-US" dirty="0" err="1"/>
              <a:t>Wiscosin</a:t>
            </a:r>
            <a:r>
              <a:rPr lang="en-US" dirty="0"/>
              <a:t> does not currently have specific civics content standards, however, for IECLE activities and programs under 243 ( which are not IETs), it is still required to integrate civics instruction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B35FE82C-3D80-4C80-B7E5-E54E1C1E47C9}" type="slidenum">
              <a:rPr lang="en-US" smtClean="0"/>
              <a:t>6</a:t>
            </a:fld>
            <a:endParaRPr lang="en-US"/>
          </a:p>
        </p:txBody>
      </p:sp>
    </p:spTree>
    <p:extLst>
      <p:ext uri="{BB962C8B-B14F-4D97-AF65-F5344CB8AC3E}">
        <p14:creationId xmlns:p14="http://schemas.microsoft.com/office/powerpoint/2010/main" val="2890347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that we have covered what a single set of learning objectives is, let explore important steps to consider when crafting a single set of learning objectives.</a:t>
            </a:r>
          </a:p>
          <a:p>
            <a:endParaRPr lang="en-US" dirty="0"/>
          </a:p>
        </p:txBody>
      </p:sp>
      <p:sp>
        <p:nvSpPr>
          <p:cNvPr id="4" name="Slide Number Placeholder 3"/>
          <p:cNvSpPr>
            <a:spLocks noGrp="1"/>
          </p:cNvSpPr>
          <p:nvPr>
            <p:ph type="sldNum" sz="quarter" idx="5"/>
          </p:nvPr>
        </p:nvSpPr>
        <p:spPr/>
        <p:txBody>
          <a:bodyPr/>
          <a:lstStyle/>
          <a:p>
            <a:fld id="{B35FE82C-3D80-4C80-B7E5-E54E1C1E47C9}" type="slidenum">
              <a:rPr lang="en-US" smtClean="0"/>
              <a:t>7</a:t>
            </a:fld>
            <a:endParaRPr lang="en-US"/>
          </a:p>
        </p:txBody>
      </p:sp>
    </p:spTree>
    <p:extLst>
      <p:ext uri="{BB962C8B-B14F-4D97-AF65-F5344CB8AC3E}">
        <p14:creationId xmlns:p14="http://schemas.microsoft.com/office/powerpoint/2010/main" val="2845382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There are multiple approaches to developing a single set of learning objectives. Within this session, we will cover one approach that includes 6 important sets.</a:t>
            </a:r>
          </a:p>
          <a:p>
            <a:r>
              <a:rPr lang="en-US" sz="1800" dirty="0"/>
              <a:t>The first step is revisiting your proposed IET’s learner, program, and partner goals. Are these goals still valid or might they need to be modified? These goals will provide a foundation for the Single set of learning objectives, because you will align the learning objectives with your program-level goals.</a:t>
            </a:r>
          </a:p>
          <a:p>
            <a:r>
              <a:rPr lang="en-US" sz="2800" dirty="0"/>
              <a:t>Revisit the program-level goals (learner, program, and partner) identified in Phase 2. </a:t>
            </a:r>
          </a:p>
          <a:p>
            <a:endParaRPr lang="en-US" sz="2800" dirty="0"/>
          </a:p>
          <a:p>
            <a:r>
              <a:rPr lang="en-US" sz="2800" dirty="0"/>
              <a:t>Step 2: Identify the workforce training skills and competencies. • As you work with your training partner to identify the specific knowledge, skills, and competencies needed to accomplish the program goals, also identify linguistic aspects of the content where students may need additional vocabulary or other language skill development so that vocabulary and linguistic structures do not impede their success in mastering the content. For example, workplace instructions that include mathematical concepts or problems often rely on English language comprehension for the task to be successfully completed. • You may also be able to identify civics content, such as regulatory information (e.g., housing rules, caregiver legislation) that is applicable to a broader understanding of civic integration and U.S. society, that can be intentionally addressed in the curricula.</a:t>
            </a:r>
          </a:p>
          <a:p>
            <a:r>
              <a:rPr lang="en-US" sz="2800" dirty="0"/>
              <a:t>Step 3: Identify the English language and/or state adult education standards and academic literacy skills. </a:t>
            </a:r>
          </a:p>
          <a:p>
            <a:r>
              <a:rPr lang="en-US" sz="2800" dirty="0"/>
              <a:t>• Use your state’s English language standards along with or in place of your academic standards. Focus on academic literacy skills that are transferable to support an EL’s success in the course and the possibility for transitioning to further training or educational opportunities. </a:t>
            </a:r>
          </a:p>
          <a:p>
            <a:r>
              <a:rPr lang="en-US" sz="2800" dirty="0"/>
              <a:t>Step 4: Identify workforce preparation skills and competencies. • Include cultural competence as a focus in the workforce preparation component of the program to help learners understand industry norms and U.S. workplace culture. </a:t>
            </a:r>
          </a:p>
          <a:p>
            <a:r>
              <a:rPr lang="en-US" sz="2800" dirty="0"/>
              <a:t>Step 5: Identify civics content. • Although civics content is not required for IET, IET programs can intentionally integrate civics content building on civics content that was taught in IELCE activities or that may be generally helpful for ELs and/ or immigrants in the IET program. Civics topics can include workforce preparation skills, broader rules and regulations associated with industry or consumer rights, cultural competency, the U.S. workplace, and associated tasks aligned to employment or community integration, such as reading and understanding a paycheck, understanding healthcare benefits, and opening a bank account. Content could include: - Navigating the workplace and work-related organizational structures - Institutions associated with the workplace (e.g., licensing organizations, unions, and financial literacy) - Licensing requirements or regulations for the identified industry or job</a:t>
            </a:r>
          </a:p>
          <a:p>
            <a:endParaRPr lang="en-US"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The last step requires reflection on your identified Single Set of Learning Objectives. In this step, you will build out contextualized units, lessons, and activities which align with the described integrated learning objectives and support mastery to achieve IET program goals. </a:t>
            </a:r>
          </a:p>
          <a:p>
            <a:endParaRPr lang="en-US" sz="2800" dirty="0"/>
          </a:p>
          <a:p>
            <a:endParaRPr lang="en-US" sz="1800" dirty="0"/>
          </a:p>
          <a:p>
            <a:endParaRPr lang="en-US" sz="1800" dirty="0"/>
          </a:p>
        </p:txBody>
      </p:sp>
      <p:sp>
        <p:nvSpPr>
          <p:cNvPr id="4" name="Slide Number Placeholder 3"/>
          <p:cNvSpPr>
            <a:spLocks noGrp="1"/>
          </p:cNvSpPr>
          <p:nvPr>
            <p:ph type="sldNum" sz="quarter" idx="5"/>
          </p:nvPr>
        </p:nvSpPr>
        <p:spPr/>
        <p:txBody>
          <a:bodyPr/>
          <a:lstStyle/>
          <a:p>
            <a:fld id="{B35FE82C-3D80-4C80-B7E5-E54E1C1E47C9}" type="slidenum">
              <a:rPr lang="en-US" smtClean="0"/>
              <a:t>8</a:t>
            </a:fld>
            <a:endParaRPr lang="en-US"/>
          </a:p>
        </p:txBody>
      </p:sp>
    </p:spTree>
    <p:extLst>
      <p:ext uri="{BB962C8B-B14F-4D97-AF65-F5344CB8AC3E}">
        <p14:creationId xmlns:p14="http://schemas.microsoft.com/office/powerpoint/2010/main" val="42043925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Wisconsin providers of IET programs must develop a Single Set of Learning Objectives for their IET. These learning objectives integrate the three required components of an IET, document what learner will be able to do upon completion of the IET, and closely align with the IET’s program goals. Once identified, the Single Set of Learning Objectives will provide valuable insights to staff as they develop IET units, lessons, and activities to support student learning.</a:t>
            </a:r>
          </a:p>
        </p:txBody>
      </p:sp>
      <p:sp>
        <p:nvSpPr>
          <p:cNvPr id="4" name="Slide Number Placeholder 3"/>
          <p:cNvSpPr>
            <a:spLocks noGrp="1"/>
          </p:cNvSpPr>
          <p:nvPr>
            <p:ph type="sldNum" sz="quarter" idx="5"/>
          </p:nvPr>
        </p:nvSpPr>
        <p:spPr/>
        <p:txBody>
          <a:bodyPr/>
          <a:lstStyle/>
          <a:p>
            <a:fld id="{B35FE82C-3D80-4C80-B7E5-E54E1C1E47C9}" type="slidenum">
              <a:rPr lang="en-US" smtClean="0"/>
              <a:t>9</a:t>
            </a:fld>
            <a:endParaRPr lang="en-US"/>
          </a:p>
        </p:txBody>
      </p:sp>
    </p:spTree>
    <p:extLst>
      <p:ext uri="{BB962C8B-B14F-4D97-AF65-F5344CB8AC3E}">
        <p14:creationId xmlns:p14="http://schemas.microsoft.com/office/powerpoint/2010/main" val="192082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03CE8-36F4-4B9F-B2C2-84AE08779EC1}"/>
              </a:ext>
            </a:extLst>
          </p:cNvPr>
          <p:cNvSpPr>
            <a:spLocks noGrp="1"/>
          </p:cNvSpPr>
          <p:nvPr>
            <p:ph type="ctrTitle"/>
          </p:nvPr>
        </p:nvSpPr>
        <p:spPr>
          <a:xfrm>
            <a:off x="1524000" y="1600199"/>
            <a:ext cx="9144000" cy="1909763"/>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0FDE69-1B7E-4DF2-831E-8C8B5B54DC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74261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B1DE1-AF17-4460-B985-32CDFDA8E0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B9AC35-549C-46D8-ACF8-A0FB11873C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161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0EC232-FF2B-4A00-A3A7-DD41B654BF3F}"/>
              </a:ext>
            </a:extLst>
          </p:cNvPr>
          <p:cNvSpPr>
            <a:spLocks noGrp="1"/>
          </p:cNvSpPr>
          <p:nvPr>
            <p:ph type="title" orient="vert"/>
          </p:nvPr>
        </p:nvSpPr>
        <p:spPr>
          <a:xfrm>
            <a:off x="8724900" y="365125"/>
            <a:ext cx="1564409"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79470-563A-43C6-BC32-7FFE44CA2D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9842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6"/>
          <p:cNvSpPr/>
          <p:nvPr/>
        </p:nvSpPr>
        <p:spPr bwMode="auto">
          <a:xfrm>
            <a:off x="-2" y="0"/>
            <a:ext cx="12192000" cy="6456419"/>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chemeClr val="accent2">
              <a:lumMod val="75000"/>
            </a:schemeClr>
          </a:solidFill>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810001" y="2888055"/>
            <a:ext cx="10572000" cy="1532143"/>
          </a:xfrm>
        </p:spPr>
        <p:txBody>
          <a:bodyPr/>
          <a:lstStyle>
            <a:lvl1pPr algn="ctr">
              <a:defRPr sz="5400" b="0">
                <a:latin typeface="Calibri Light" panose="020F0302020204030204" pitchFamily="34" charset="0"/>
                <a:cs typeface="Calibri Light" panose="020F0302020204030204" pitchFamily="34" charset="0"/>
              </a:defRPr>
            </a:lvl1pPr>
          </a:lstStyle>
          <a:p>
            <a:r>
              <a:rPr lang="en-US"/>
              <a:t>Click to edit Master title style</a:t>
            </a:r>
          </a:p>
        </p:txBody>
      </p:sp>
      <p:pic>
        <p:nvPicPr>
          <p:cNvPr id="8" name="Picture 7" descr="A picture containing text&#10;&#10;Description automatically generated">
            <a:extLst>
              <a:ext uri="{FF2B5EF4-FFF2-40B4-BE49-F238E27FC236}">
                <a16:creationId xmlns:a16="http://schemas.microsoft.com/office/drawing/2014/main" id="{5DF901DC-266A-4C56-AA0E-3A5F51A9A0CD}"/>
              </a:ext>
            </a:extLst>
          </p:cNvPr>
          <p:cNvPicPr>
            <a:picLocks noChangeAspect="1"/>
          </p:cNvPicPr>
          <p:nvPr userDrawn="1"/>
        </p:nvPicPr>
        <p:blipFill>
          <a:blip r:embed="rId2"/>
          <a:stretch>
            <a:fillRect/>
          </a:stretch>
        </p:blipFill>
        <p:spPr>
          <a:xfrm>
            <a:off x="4689413" y="401581"/>
            <a:ext cx="2813173" cy="914400"/>
          </a:xfrm>
          <a:prstGeom prst="rect">
            <a:avLst/>
          </a:prstGeom>
        </p:spPr>
      </p:pic>
      <p:sp>
        <p:nvSpPr>
          <p:cNvPr id="9" name="TextBox 8">
            <a:extLst>
              <a:ext uri="{FF2B5EF4-FFF2-40B4-BE49-F238E27FC236}">
                <a16:creationId xmlns:a16="http://schemas.microsoft.com/office/drawing/2014/main" id="{6518AFAE-5947-49DC-8E96-65CDE960C22F}"/>
              </a:ext>
            </a:extLst>
          </p:cNvPr>
          <p:cNvSpPr txBox="1"/>
          <p:nvPr userDrawn="1"/>
        </p:nvSpPr>
        <p:spPr>
          <a:xfrm>
            <a:off x="3289424" y="6222887"/>
            <a:ext cx="5613149" cy="430887"/>
          </a:xfrm>
          <a:prstGeom prst="rect">
            <a:avLst/>
          </a:prstGeom>
          <a:noFill/>
        </p:spPr>
        <p:txBody>
          <a:bodyPr wrap="square" rtlCol="0">
            <a:spAutoFit/>
          </a:bodyPr>
          <a:lstStyle/>
          <a:p>
            <a:pPr algn="ctr"/>
            <a:r>
              <a:rPr lang="en-US" sz="2200" i="1">
                <a:latin typeface="Calibri Light" panose="020F0302020204030204" pitchFamily="34" charset="0"/>
                <a:cs typeface="Calibri Light" panose="020F0302020204030204" pitchFamily="34" charset="0"/>
              </a:rPr>
              <a:t>We were built for this moment</a:t>
            </a:r>
          </a:p>
        </p:txBody>
      </p:sp>
    </p:spTree>
    <p:extLst>
      <p:ext uri="{BB962C8B-B14F-4D97-AF65-F5344CB8AC3E}">
        <p14:creationId xmlns:p14="http://schemas.microsoft.com/office/powerpoint/2010/main" val="799405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810000" y="447188"/>
            <a:ext cx="10571998" cy="970450"/>
          </a:xfrm>
        </p:spPr>
        <p:txBody>
          <a:bodyPr/>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Content Placeholder 2"/>
          <p:cNvSpPr>
            <a:spLocks noGrp="1"/>
          </p:cNvSpPr>
          <p:nvPr>
            <p:ph idx="1"/>
          </p:nvPr>
        </p:nvSpPr>
        <p:spPr>
          <a:xfrm>
            <a:off x="818712" y="2222287"/>
            <a:ext cx="10554574" cy="3636511"/>
          </a:xfrm>
        </p:spPr>
        <p:txBody>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picture containing text&#10;&#10;Description automatically generated">
            <a:extLst>
              <a:ext uri="{FF2B5EF4-FFF2-40B4-BE49-F238E27FC236}">
                <a16:creationId xmlns:a16="http://schemas.microsoft.com/office/drawing/2014/main" id="{A4DA7965-24B4-4FA3-8670-80509B4E8A11}"/>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3535963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810000" y="2951396"/>
            <a:ext cx="10561418" cy="1468800"/>
          </a:xfrm>
        </p:spPr>
        <p:txBody>
          <a:bodyPr anchor="b"/>
          <a:lstStyle>
            <a:lvl1pPr algn="r">
              <a:defRPr sz="4800" b="0" cap="none">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latin typeface="Calibri Light" panose="020F0302020204030204" pitchFamily="34" charset="0"/>
                <a:cs typeface="Calibri Light" panose="020F03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8" name="Picture 7" descr="A picture containing text&#10;&#10;Description automatically generated">
            <a:extLst>
              <a:ext uri="{FF2B5EF4-FFF2-40B4-BE49-F238E27FC236}">
                <a16:creationId xmlns:a16="http://schemas.microsoft.com/office/drawing/2014/main" id="{55FC6F07-7BFC-4382-851D-51E0CDB5C973}"/>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2147323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Content Placeholder 2"/>
          <p:cNvSpPr>
            <a:spLocks noGrp="1"/>
          </p:cNvSpPr>
          <p:nvPr>
            <p:ph sz="half" idx="1"/>
          </p:nvPr>
        </p:nvSpPr>
        <p:spPr>
          <a:xfrm>
            <a:off x="818712" y="2222287"/>
            <a:ext cx="5185873" cy="3638763"/>
          </a:xfrm>
        </p:spPr>
        <p:txBody>
          <a:bodyPr>
            <a:normAutofit/>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7415" y="2222287"/>
            <a:ext cx="5194583" cy="3638764"/>
          </a:xfrm>
        </p:spPr>
        <p:txBody>
          <a:bodyPr>
            <a:normAutofit/>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C58117F5-0A38-4A79-B0EB-E42BBCFB78D5}"/>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1134894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descr="A picture containing text&#10;&#10;Description automatically generated">
            <a:extLst>
              <a:ext uri="{FF2B5EF4-FFF2-40B4-BE49-F238E27FC236}">
                <a16:creationId xmlns:a16="http://schemas.microsoft.com/office/drawing/2014/main" id="{8E215B40-9BA1-4A10-AC27-547BCA6976E2}"/>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4102349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pic>
        <p:nvPicPr>
          <p:cNvPr id="7" name="Picture 6" descr="A picture containing text&#10;&#10;Description automatically generated">
            <a:extLst>
              <a:ext uri="{FF2B5EF4-FFF2-40B4-BE49-F238E27FC236}">
                <a16:creationId xmlns:a16="http://schemas.microsoft.com/office/drawing/2014/main" id="{28EA5B4F-A31A-4006-9233-B94B6D011DAA}"/>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26040795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1C040225-0FB1-4145-817A-4DB8AF56033A}"/>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3215381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Content Placeholder 2"/>
          <p:cNvSpPr>
            <a:spLocks noGrp="1"/>
          </p:cNvSpPr>
          <p:nvPr>
            <p:ph idx="1"/>
          </p:nvPr>
        </p:nvSpPr>
        <p:spPr>
          <a:xfrm>
            <a:off x="4855633" y="446088"/>
            <a:ext cx="6252633" cy="5414963"/>
          </a:xfrm>
        </p:spPr>
        <p:txBody>
          <a:bodyPr>
            <a:normAutofit/>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atin typeface="Calibri Light" panose="020F0302020204030204" pitchFamily="34" charset="0"/>
                <a:cs typeface="Calibri Light" panose="020F03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9" name="Picture 8" descr="A picture containing text&#10;&#10;Description automatically generated">
            <a:extLst>
              <a:ext uri="{FF2B5EF4-FFF2-40B4-BE49-F238E27FC236}">
                <a16:creationId xmlns:a16="http://schemas.microsoft.com/office/drawing/2014/main" id="{7DFD6F59-A587-4266-8283-CFAC78B0B107}"/>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3895189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ADF68-9568-4189-9B92-960DB74E37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1C8122-35DE-469C-9C4E-B96395E0A8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585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atin typeface="Calibri Light" panose="020F0302020204030204" pitchFamily="34" charset="0"/>
                <a:cs typeface="Calibri Light" panose="020F03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descr="A picture containing text&#10;&#10;Description automatically generated">
            <a:extLst>
              <a:ext uri="{FF2B5EF4-FFF2-40B4-BE49-F238E27FC236}">
                <a16:creationId xmlns:a16="http://schemas.microsoft.com/office/drawing/2014/main" id="{A23D4D0A-4291-45AC-AC4A-0DDA954DB2A3}"/>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29505819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atin typeface="Calibri Light" panose="020F0302020204030204" pitchFamily="34" charset="0"/>
                <a:cs typeface="Calibri Light" panose="020F03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descr="A picture containing text&#10;&#10;Description automatically generated">
            <a:extLst>
              <a:ext uri="{FF2B5EF4-FFF2-40B4-BE49-F238E27FC236}">
                <a16:creationId xmlns:a16="http://schemas.microsoft.com/office/drawing/2014/main" id="{5B06A2DD-FE4F-4618-A91A-51B7C596C30F}"/>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34173289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0" cap="none">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latin typeface="Calibri Light" panose="020F0302020204030204" pitchFamily="34" charset="0"/>
                <a:cs typeface="Calibri Light" panose="020F03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atin typeface="Calibri Light" panose="020F0302020204030204" pitchFamily="34" charset="0"/>
                <a:cs typeface="Calibri Light" panose="020F0302020204030204" pitchFamily="34" charset="0"/>
              </a:defRPr>
            </a:lvl1pPr>
          </a:lstStyle>
          <a:p>
            <a:pPr lvl="0"/>
            <a:r>
              <a:rPr lang="en-US"/>
              <a:t>Click to edit Master text styles</a:t>
            </a:r>
          </a:p>
        </p:txBody>
      </p:sp>
      <p:pic>
        <p:nvPicPr>
          <p:cNvPr id="10" name="Picture 9" descr="A picture containing text&#10;&#10;Description automatically generated">
            <a:extLst>
              <a:ext uri="{FF2B5EF4-FFF2-40B4-BE49-F238E27FC236}">
                <a16:creationId xmlns:a16="http://schemas.microsoft.com/office/drawing/2014/main" id="{ED67AD30-992E-426E-9277-2B2456EC75E9}"/>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3611505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atin typeface="Calibri Light" panose="020F0302020204030204" pitchFamily="34" charset="0"/>
                <a:cs typeface="Calibri Light" panose="020F0302020204030204" pitchFamily="34" charset="0"/>
              </a:defRPr>
            </a:lvl1pPr>
          </a:lstStyle>
          <a:p>
            <a:pPr lvl="0"/>
            <a:r>
              <a:rPr lang="en-US"/>
              <a:t>Click to edit Master text styles</a:t>
            </a:r>
          </a:p>
        </p:txBody>
      </p:sp>
      <p:pic>
        <p:nvPicPr>
          <p:cNvPr id="8" name="Picture 7" descr="A picture containing text&#10;&#10;Description automatically generated">
            <a:extLst>
              <a:ext uri="{FF2B5EF4-FFF2-40B4-BE49-F238E27FC236}">
                <a16:creationId xmlns:a16="http://schemas.microsoft.com/office/drawing/2014/main" id="{4F5EC094-CBFA-476D-A958-37100BD562EE}"/>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4480980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picture containing text&#10;&#10;Description automatically generated">
            <a:extLst>
              <a:ext uri="{FF2B5EF4-FFF2-40B4-BE49-F238E27FC236}">
                <a16:creationId xmlns:a16="http://schemas.microsoft.com/office/drawing/2014/main" id="{390D6727-2855-472C-9651-F762CDAF1117}"/>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20702706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lvl1pPr>
              <a:defRPr b="0">
                <a:latin typeface="Calibri Light" panose="020F0302020204030204" pitchFamily="34" charset="0"/>
                <a:cs typeface="Calibri Light" panose="020F0302020204030204" pitchFamily="34" charset="0"/>
              </a:defRPr>
            </a:lvl1pPr>
          </a:lstStyle>
          <a:p>
            <a:r>
              <a:rPr lang="en-US"/>
              <a:t>Click to edit Master title style</a:t>
            </a:r>
          </a:p>
        </p:txBody>
      </p:sp>
      <p:sp>
        <p:nvSpPr>
          <p:cNvPr id="3" name="Vertical Text Placeholder 2"/>
          <p:cNvSpPr>
            <a:spLocks noGrp="1"/>
          </p:cNvSpPr>
          <p:nvPr>
            <p:ph type="body" orient="vert" idx="1"/>
          </p:nvPr>
        </p:nvSpPr>
        <p:spPr>
          <a:xfrm>
            <a:off x="810001" y="446089"/>
            <a:ext cx="6611540" cy="5414962"/>
          </a:xfrm>
        </p:spPr>
        <p:txBody>
          <a:bodyPr vert="eaVert" anchor="t"/>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picture containing text&#10;&#10;Description automatically generated">
            <a:extLst>
              <a:ext uri="{FF2B5EF4-FFF2-40B4-BE49-F238E27FC236}">
                <a16:creationId xmlns:a16="http://schemas.microsoft.com/office/drawing/2014/main" id="{BD13E444-D9F5-402C-A9FD-78015E7D4443}"/>
              </a:ext>
            </a:extLst>
          </p:cNvPr>
          <p:cNvPicPr>
            <a:picLocks noChangeAspect="1"/>
          </p:cNvPicPr>
          <p:nvPr userDrawn="1"/>
        </p:nvPicPr>
        <p:blipFill>
          <a:blip r:embed="rId2"/>
          <a:stretch>
            <a:fillRect/>
          </a:stretch>
        </p:blipFill>
        <p:spPr>
          <a:xfrm>
            <a:off x="10492684" y="6087158"/>
            <a:ext cx="1406587" cy="457200"/>
          </a:xfrm>
          <a:prstGeom prst="rect">
            <a:avLst/>
          </a:prstGeom>
        </p:spPr>
      </p:pic>
    </p:spTree>
    <p:extLst>
      <p:ext uri="{BB962C8B-B14F-4D97-AF65-F5344CB8AC3E}">
        <p14:creationId xmlns:p14="http://schemas.microsoft.com/office/powerpoint/2010/main" val="180923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5378-5A98-487F-A1F4-F2A5F36902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F38DAC-EB76-4E6E-B0D6-E8071666D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78008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5FC7-261F-43DD-AE92-F14C9CA49B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10F224-2524-4356-BB1B-A9AB7B192C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E9D782-8227-46F8-ABBC-0050A4AEE9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472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C0109-51E0-4E60-826B-8151522D6E49}"/>
              </a:ext>
            </a:extLst>
          </p:cNvPr>
          <p:cNvSpPr>
            <a:spLocks noGrp="1"/>
          </p:cNvSpPr>
          <p:nvPr>
            <p:ph type="title"/>
          </p:nvPr>
        </p:nvSpPr>
        <p:spPr>
          <a:xfrm>
            <a:off x="839788" y="365125"/>
            <a:ext cx="9347921"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376BB0-C5E6-4A53-84AF-BED73BDAB7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AB9485-E5E8-4005-BD8D-56364AD98D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6F3524-7169-47E0-B0A3-2476142BC8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6F330B-FDD1-426D-B26A-15DE2E2064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516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FC54B-1695-4798-8EF3-E8D374A3B86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88158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2627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26E73-09EC-46F8-A1D5-13FE79F187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54B612-FA65-43F7-8192-9EECCFCDB311}"/>
              </a:ext>
            </a:extLst>
          </p:cNvPr>
          <p:cNvSpPr>
            <a:spLocks noGrp="1"/>
          </p:cNvSpPr>
          <p:nvPr>
            <p:ph idx="1"/>
          </p:nvPr>
        </p:nvSpPr>
        <p:spPr>
          <a:xfrm>
            <a:off x="5183188" y="1579418"/>
            <a:ext cx="6172200" cy="428163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038107-EAB8-4B7B-B8D3-4B93F6323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0843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C0A5F-B5B1-421D-B195-06EB104689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498F32-42B2-468C-A9D5-36503D5968EB}"/>
              </a:ext>
            </a:extLst>
          </p:cNvPr>
          <p:cNvSpPr>
            <a:spLocks noGrp="1"/>
          </p:cNvSpPr>
          <p:nvPr>
            <p:ph type="pic" idx="1"/>
          </p:nvPr>
        </p:nvSpPr>
        <p:spPr>
          <a:xfrm>
            <a:off x="5183188" y="1625600"/>
            <a:ext cx="6172200" cy="42354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15DE85-E9CC-48A0-B0F9-82560806C7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853273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A5146A-D53D-457E-9533-855D734DF1F2}"/>
              </a:ext>
            </a:extLst>
          </p:cNvPr>
          <p:cNvSpPr>
            <a:spLocks noGrp="1"/>
          </p:cNvSpPr>
          <p:nvPr>
            <p:ph type="title"/>
          </p:nvPr>
        </p:nvSpPr>
        <p:spPr>
          <a:xfrm>
            <a:off x="1274628" y="559089"/>
            <a:ext cx="8432790" cy="90025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437297-B248-4A59-95E3-D0532BF6FEF4}"/>
              </a:ext>
            </a:extLst>
          </p:cNvPr>
          <p:cNvSpPr>
            <a:spLocks noGrp="1"/>
          </p:cNvSpPr>
          <p:nvPr>
            <p:ph type="body" idx="1"/>
          </p:nvPr>
        </p:nvSpPr>
        <p:spPr>
          <a:xfrm>
            <a:off x="1274628" y="1574800"/>
            <a:ext cx="9839036"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Flowchart: Data 14">
            <a:extLst>
              <a:ext uri="{FF2B5EF4-FFF2-40B4-BE49-F238E27FC236}">
                <a16:creationId xmlns:a16="http://schemas.microsoft.com/office/drawing/2014/main" id="{49CD411F-8015-432F-BC57-A8D3A615B8D6}"/>
              </a:ext>
            </a:extLst>
          </p:cNvPr>
          <p:cNvSpPr/>
          <p:nvPr userDrawn="1"/>
        </p:nvSpPr>
        <p:spPr>
          <a:xfrm>
            <a:off x="-1801081" y="0"/>
            <a:ext cx="3075709" cy="1459346"/>
          </a:xfrm>
          <a:prstGeom prst="flowChartInputOutput">
            <a:avLst/>
          </a:prstGeom>
          <a:solidFill>
            <a:srgbClr val="006CB3"/>
          </a:solidFill>
          <a:ln>
            <a:solidFill>
              <a:srgbClr val="7E92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Data 16">
            <a:extLst>
              <a:ext uri="{FF2B5EF4-FFF2-40B4-BE49-F238E27FC236}">
                <a16:creationId xmlns:a16="http://schemas.microsoft.com/office/drawing/2014/main" id="{487F3A6E-9ACF-4F66-B356-D20CC9CAE469}"/>
              </a:ext>
            </a:extLst>
          </p:cNvPr>
          <p:cNvSpPr/>
          <p:nvPr userDrawn="1"/>
        </p:nvSpPr>
        <p:spPr>
          <a:xfrm>
            <a:off x="-2470727" y="1574800"/>
            <a:ext cx="3075709" cy="1459346"/>
          </a:xfrm>
          <a:prstGeom prst="flowChartInputOutput">
            <a:avLst/>
          </a:prstGeom>
          <a:solidFill>
            <a:srgbClr val="7E929F"/>
          </a:solidFill>
          <a:ln>
            <a:solidFill>
              <a:srgbClr val="006C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Logo, company name&#10;&#10;Description automatically generated">
            <a:extLst>
              <a:ext uri="{FF2B5EF4-FFF2-40B4-BE49-F238E27FC236}">
                <a16:creationId xmlns:a16="http://schemas.microsoft.com/office/drawing/2014/main" id="{C87748F5-9DF8-4A3B-966B-F4749CE4402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458106" y="557786"/>
            <a:ext cx="1311115" cy="914400"/>
          </a:xfrm>
          <a:prstGeom prst="rect">
            <a:avLst/>
          </a:prstGeom>
        </p:spPr>
      </p:pic>
    </p:spTree>
    <p:extLst>
      <p:ext uri="{BB962C8B-B14F-4D97-AF65-F5344CB8AC3E}">
        <p14:creationId xmlns:p14="http://schemas.microsoft.com/office/powerpoint/2010/main" val="2411667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4/14/2026</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148981721"/>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4185-317E-488B-9E43-9E93636D05DE}"/>
              </a:ext>
            </a:extLst>
          </p:cNvPr>
          <p:cNvSpPr>
            <a:spLocks noGrp="1"/>
          </p:cNvSpPr>
          <p:nvPr>
            <p:ph type="ctrTitle"/>
          </p:nvPr>
        </p:nvSpPr>
        <p:spPr>
          <a:xfrm>
            <a:off x="581891" y="3920837"/>
            <a:ext cx="10827818" cy="1561333"/>
          </a:xfrm>
        </p:spPr>
        <p:txBody>
          <a:bodyPr/>
          <a:lstStyle/>
          <a:p>
            <a:br>
              <a:rPr lang="en-US" dirty="0">
                <a:latin typeface="Calibri Light"/>
                <a:cs typeface="Calibri Light"/>
              </a:rPr>
            </a:br>
            <a:br>
              <a:rPr lang="en-US" dirty="0">
                <a:latin typeface="Calibri Light"/>
                <a:cs typeface="Calibri Light"/>
              </a:rPr>
            </a:br>
            <a:br>
              <a:rPr lang="en-US" dirty="0">
                <a:latin typeface="Calibri Light"/>
                <a:cs typeface="Calibri Light"/>
              </a:rPr>
            </a:br>
            <a:br>
              <a:rPr lang="en-US" dirty="0">
                <a:latin typeface="Calibri Light"/>
                <a:cs typeface="Calibri Light"/>
              </a:rPr>
            </a:br>
            <a:br>
              <a:rPr lang="en-US" dirty="0">
                <a:latin typeface="Calibri Light"/>
                <a:cs typeface="Calibri Light"/>
              </a:rPr>
            </a:br>
            <a:r>
              <a:rPr lang="en-US" sz="4800" dirty="0">
                <a:latin typeface="Calibri Light"/>
                <a:cs typeface="Calibri Light"/>
              </a:rPr>
              <a:t>Wisconsin Integrated Education &amp; Training (IET) Design Camp: </a:t>
            </a:r>
            <a:br>
              <a:rPr lang="en-US" sz="4800" dirty="0">
                <a:latin typeface="Calibri Light"/>
                <a:cs typeface="Calibri Light"/>
              </a:rPr>
            </a:br>
            <a:r>
              <a:rPr lang="en-US" sz="4800" dirty="0">
                <a:latin typeface="Calibri Light"/>
                <a:cs typeface="Calibri Light"/>
              </a:rPr>
              <a:t>IELCE Edition</a:t>
            </a:r>
            <a:br>
              <a:rPr lang="en-US" dirty="0">
                <a:latin typeface="Calibri Light"/>
                <a:cs typeface="Calibri Light"/>
              </a:rPr>
            </a:br>
            <a:br>
              <a:rPr lang="en-US" dirty="0">
                <a:latin typeface="Calibri Light"/>
                <a:cs typeface="Calibri Light"/>
              </a:rPr>
            </a:br>
            <a:r>
              <a:rPr lang="en-US" sz="3200" dirty="0">
                <a:latin typeface="Calibri Light"/>
                <a:cs typeface="Calibri Light"/>
              </a:rPr>
              <a:t>Learning Session #4</a:t>
            </a:r>
            <a:br>
              <a:rPr lang="en-US" sz="3200" dirty="0">
                <a:latin typeface="Calibri Light"/>
                <a:cs typeface="Calibri Light"/>
              </a:rPr>
            </a:br>
            <a:r>
              <a:rPr lang="en-US" sz="3200" dirty="0">
                <a:latin typeface="Calibri Light"/>
                <a:cs typeface="Calibri Light"/>
              </a:rPr>
              <a:t>Developing a Single Set of Learning Objectives</a:t>
            </a:r>
          </a:p>
        </p:txBody>
      </p:sp>
    </p:spTree>
    <p:extLst>
      <p:ext uri="{BB962C8B-B14F-4D97-AF65-F5344CB8AC3E}">
        <p14:creationId xmlns:p14="http://schemas.microsoft.com/office/powerpoint/2010/main" val="3845613622"/>
      </p:ext>
    </p:extLst>
  </p:cSld>
  <p:clrMapOvr>
    <a:masterClrMapping/>
  </p:clrMapOvr>
  <mc:AlternateContent xmlns:mc="http://schemas.openxmlformats.org/markup-compatibility/2006" xmlns:p14="http://schemas.microsoft.com/office/powerpoint/2010/main">
    <mc:Choice Requires="p14">
      <p:transition spd="slow" p14:dur="2000" advTm="11379"/>
    </mc:Choice>
    <mc:Fallback xmlns="">
      <p:transition spd="slow" advTm="1137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682B3-90A2-5BE9-6C92-FDEBAFB43E5F}"/>
              </a:ext>
            </a:extLst>
          </p:cNvPr>
          <p:cNvSpPr>
            <a:spLocks noGrp="1"/>
          </p:cNvSpPr>
          <p:nvPr>
            <p:ph type="title"/>
          </p:nvPr>
        </p:nvSpPr>
        <p:spPr/>
        <p:txBody>
          <a:bodyPr/>
          <a:lstStyle/>
          <a:p>
            <a:r>
              <a:rPr lang="en-US" dirty="0"/>
              <a:t>Resources taken from the Enhancing Access for Refugees and New Americans Project</a:t>
            </a:r>
          </a:p>
        </p:txBody>
      </p:sp>
      <p:pic>
        <p:nvPicPr>
          <p:cNvPr id="5" name="Content Placeholder 4" descr="Enhancing Access for Refugees and New Americans">
            <a:extLst>
              <a:ext uri="{FF2B5EF4-FFF2-40B4-BE49-F238E27FC236}">
                <a16:creationId xmlns:a16="http://schemas.microsoft.com/office/drawing/2014/main" id="{45A12B08-2E7D-978F-AC89-F5ABD2435B92}"/>
              </a:ext>
            </a:extLst>
          </p:cNvPr>
          <p:cNvPicPr>
            <a:picLocks noGrp="1" noChangeAspect="1"/>
          </p:cNvPicPr>
          <p:nvPr>
            <p:ph idx="1"/>
          </p:nvPr>
        </p:nvPicPr>
        <p:blipFill>
          <a:blip r:embed="rId3"/>
          <a:stretch>
            <a:fillRect/>
          </a:stretch>
        </p:blipFill>
        <p:spPr>
          <a:xfrm>
            <a:off x="2246765" y="2655094"/>
            <a:ext cx="7046091" cy="3054590"/>
          </a:xfrm>
        </p:spPr>
      </p:pic>
      <p:sp>
        <p:nvSpPr>
          <p:cNvPr id="6" name="TextBox 5">
            <a:extLst>
              <a:ext uri="{FF2B5EF4-FFF2-40B4-BE49-F238E27FC236}">
                <a16:creationId xmlns:a16="http://schemas.microsoft.com/office/drawing/2014/main" id="{72C951F4-94EC-EDEE-222A-0295CA4EF25B}"/>
              </a:ext>
            </a:extLst>
          </p:cNvPr>
          <p:cNvSpPr txBox="1"/>
          <p:nvPr/>
        </p:nvSpPr>
        <p:spPr>
          <a:xfrm>
            <a:off x="1743740" y="5922335"/>
            <a:ext cx="7896695" cy="646331"/>
          </a:xfrm>
          <a:prstGeom prst="rect">
            <a:avLst/>
          </a:prstGeom>
          <a:noFill/>
        </p:spPr>
        <p:txBody>
          <a:bodyPr wrap="square" rtlCol="0">
            <a:spAutoFit/>
          </a:bodyPr>
          <a:lstStyle/>
          <a:p>
            <a:r>
              <a:rPr lang="en-US" dirty="0"/>
              <a:t>https://lincs.ed.gov/state-resources/federal-initiatives/refugeesandnewamericans</a:t>
            </a:r>
          </a:p>
        </p:txBody>
      </p:sp>
    </p:spTree>
    <p:extLst>
      <p:ext uri="{BB962C8B-B14F-4D97-AF65-F5344CB8AC3E}">
        <p14:creationId xmlns:p14="http://schemas.microsoft.com/office/powerpoint/2010/main" val="3069577412"/>
      </p:ext>
    </p:extLst>
  </p:cSld>
  <p:clrMapOvr>
    <a:masterClrMapping/>
  </p:clrMapOvr>
  <mc:AlternateContent xmlns:mc="http://schemas.openxmlformats.org/markup-compatibility/2006" xmlns:p14="http://schemas.microsoft.com/office/powerpoint/2010/main">
    <mc:Choice Requires="p14">
      <p:transition spd="slow" p14:dur="2000" advTm="9825"/>
    </mc:Choice>
    <mc:Fallback xmlns="">
      <p:transition spd="slow" advTm="982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14E4-7D64-41DF-80CC-EACDC38DA697}"/>
              </a:ext>
            </a:extLst>
          </p:cNvPr>
          <p:cNvSpPr>
            <a:spLocks noGrp="1"/>
          </p:cNvSpPr>
          <p:nvPr>
            <p:ph type="title"/>
          </p:nvPr>
        </p:nvSpPr>
        <p:spPr>
          <a:xfrm>
            <a:off x="831850" y="1709738"/>
            <a:ext cx="10515600" cy="2852737"/>
          </a:xfrm>
        </p:spPr>
        <p:txBody>
          <a:bodyPr vert="horz" lIns="91440" tIns="45720" rIns="91440" bIns="45720" rtlCol="0" anchor="b">
            <a:normAutofit/>
          </a:bodyPr>
          <a:lstStyle/>
          <a:p>
            <a:r>
              <a:rPr lang="en-US" b="1" kern="1200">
                <a:latin typeface="+mj-lt"/>
                <a:ea typeface="+mj-ea"/>
                <a:cs typeface="+mj-cs"/>
              </a:rPr>
              <a:t>Learning Session Outcomes</a:t>
            </a:r>
          </a:p>
        </p:txBody>
      </p:sp>
      <p:sp>
        <p:nvSpPr>
          <p:cNvPr id="3" name="Rectangle 2">
            <a:extLst>
              <a:ext uri="{FF2B5EF4-FFF2-40B4-BE49-F238E27FC236}">
                <a16:creationId xmlns:a16="http://schemas.microsoft.com/office/drawing/2014/main" id="{75E2C6C3-9C6E-B03B-F914-5268599D1F4B}"/>
              </a:ext>
            </a:extLst>
          </p:cNvPr>
          <p:cNvSpPr/>
          <p:nvPr/>
        </p:nvSpPr>
        <p:spPr>
          <a:xfrm>
            <a:off x="831850" y="4589463"/>
            <a:ext cx="10515600" cy="1500187"/>
          </a:xfrm>
          <a:prstGeom prst="rect">
            <a:avLst/>
          </a:prstGeom>
        </p:spPr>
        <p:txBody>
          <a:bodyPr vert="horz" lIns="91440" tIns="45720" rIns="91440" bIns="45720" rtlCol="0">
            <a:normAutofit/>
          </a:bodyPr>
          <a:lstStyle/>
          <a:p>
            <a:pPr>
              <a:lnSpc>
                <a:spcPct val="90000"/>
              </a:lnSpc>
              <a:spcBef>
                <a:spcPts val="1000"/>
              </a:spcBef>
            </a:pPr>
            <a:r>
              <a:rPr lang="en-US" sz="2400" kern="1200">
                <a:solidFill>
                  <a:schemeClr val="tx1">
                    <a:tint val="75000"/>
                  </a:schemeClr>
                </a:solidFill>
                <a:latin typeface="+mn-lt"/>
                <a:ea typeface="+mn-ea"/>
                <a:cs typeface="+mn-cs"/>
              </a:rPr>
              <a:t>Identify key features of a Single Set of Learning Objectives for ELs</a:t>
            </a:r>
          </a:p>
          <a:p>
            <a:pPr>
              <a:lnSpc>
                <a:spcPct val="90000"/>
              </a:lnSpc>
              <a:spcBef>
                <a:spcPts val="1000"/>
              </a:spcBef>
            </a:pPr>
            <a:r>
              <a:rPr lang="en-US" sz="2400" kern="1200">
                <a:solidFill>
                  <a:schemeClr val="tx1">
                    <a:tint val="75000"/>
                  </a:schemeClr>
                </a:solidFill>
                <a:latin typeface="+mn-lt"/>
                <a:ea typeface="+mn-ea"/>
                <a:cs typeface="+mn-cs"/>
              </a:rPr>
              <a:t>Describe important steps to developing a single set of learning objectives</a:t>
            </a:r>
          </a:p>
        </p:txBody>
      </p:sp>
    </p:spTree>
    <p:extLst>
      <p:ext uri="{BB962C8B-B14F-4D97-AF65-F5344CB8AC3E}">
        <p14:creationId xmlns:p14="http://schemas.microsoft.com/office/powerpoint/2010/main" val="2286833554"/>
      </p:ext>
    </p:extLst>
  </p:cSld>
  <p:clrMapOvr>
    <a:masterClrMapping/>
  </p:clrMapOvr>
  <mc:AlternateContent xmlns:mc="http://schemas.openxmlformats.org/markup-compatibility/2006" xmlns:p14="http://schemas.microsoft.com/office/powerpoint/2010/main">
    <mc:Choice Requires="p14">
      <p:transition spd="slow" p14:dur="2000" advTm="42614"/>
    </mc:Choice>
    <mc:Fallback xmlns="">
      <p:transition spd="slow" advTm="4261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65AA-FA46-A468-D4AA-2DC904CF0BB2}"/>
              </a:ext>
            </a:extLst>
          </p:cNvPr>
          <p:cNvSpPr>
            <a:spLocks noGrp="1"/>
          </p:cNvSpPr>
          <p:nvPr>
            <p:ph type="title"/>
          </p:nvPr>
        </p:nvSpPr>
        <p:spPr/>
        <p:txBody>
          <a:bodyPr/>
          <a:lstStyle/>
          <a:p>
            <a:r>
              <a:rPr lang="en-US" dirty="0"/>
              <a:t>Understanding a Single Set of Learning Objectives</a:t>
            </a:r>
          </a:p>
        </p:txBody>
      </p:sp>
    </p:spTree>
    <p:extLst>
      <p:ext uri="{BB962C8B-B14F-4D97-AF65-F5344CB8AC3E}">
        <p14:creationId xmlns:p14="http://schemas.microsoft.com/office/powerpoint/2010/main" val="1029355611"/>
      </p:ext>
    </p:extLst>
  </p:cSld>
  <p:clrMapOvr>
    <a:masterClrMapping/>
  </p:clrMapOvr>
  <mc:AlternateContent xmlns:mc="http://schemas.openxmlformats.org/markup-compatibility/2006" xmlns:p14="http://schemas.microsoft.com/office/powerpoint/2010/main">
    <mc:Choice Requires="p14">
      <p:transition spd="slow" p14:dur="2000" advTm="9495"/>
    </mc:Choice>
    <mc:Fallback xmlns="">
      <p:transition spd="slow" advTm="949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14E4-7D64-41DF-80CC-EACDC38DA697}"/>
              </a:ext>
            </a:extLst>
          </p:cNvPr>
          <p:cNvSpPr>
            <a:spLocks noGrp="1"/>
          </p:cNvSpPr>
          <p:nvPr>
            <p:ph type="title"/>
          </p:nvPr>
        </p:nvSpPr>
        <p:spPr>
          <a:xfrm>
            <a:off x="991840" y="557276"/>
            <a:ext cx="9474506" cy="900257"/>
          </a:xfrm>
        </p:spPr>
        <p:txBody>
          <a:bodyPr>
            <a:noAutofit/>
          </a:bodyPr>
          <a:lstStyle/>
          <a:p>
            <a:r>
              <a:rPr lang="en-US" sz="4800" b="1" dirty="0"/>
              <a:t>What is a Single Set of Learning Objectives?</a:t>
            </a:r>
            <a:endParaRPr lang="en-US" sz="4800" b="1" dirty="0">
              <a:cs typeface="Calibri Light"/>
            </a:endParaRPr>
          </a:p>
        </p:txBody>
      </p:sp>
      <p:sp>
        <p:nvSpPr>
          <p:cNvPr id="4" name="Content Placeholder 4">
            <a:extLst>
              <a:ext uri="{FF2B5EF4-FFF2-40B4-BE49-F238E27FC236}">
                <a16:creationId xmlns:a16="http://schemas.microsoft.com/office/drawing/2014/main" id="{5DA10AF3-A4A9-F664-347F-FE6EB57186F8}"/>
              </a:ext>
            </a:extLst>
          </p:cNvPr>
          <p:cNvSpPr>
            <a:spLocks noGrp="1"/>
          </p:cNvSpPr>
          <p:nvPr/>
        </p:nvSpPr>
        <p:spPr>
          <a:xfrm>
            <a:off x="721323" y="2154793"/>
            <a:ext cx="6517677" cy="11900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chemeClr val="tx1"/>
                </a:solidFill>
                <a:latin typeface="Verdana" panose="020B0604030504040204" pitchFamily="34" charset="0"/>
                <a:ea typeface="Verdana" panose="020B0604030504040204" pitchFamily="34" charset="0"/>
              </a:rPr>
              <a:t>An IET program has a single set of learning objectives that identifies the specific:</a:t>
            </a:r>
          </a:p>
          <a:p>
            <a:pPr marL="630238" indent="-287338">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Adult education/ELA content</a:t>
            </a:r>
          </a:p>
          <a:p>
            <a:pPr marL="630238" indent="-287338">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Workforce preparation activities</a:t>
            </a:r>
          </a:p>
          <a:p>
            <a:pPr marL="630238" indent="-287338">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Workforce training competencies</a:t>
            </a:r>
          </a:p>
          <a:p>
            <a:pPr marL="0" indent="0">
              <a:buNone/>
            </a:pPr>
            <a:r>
              <a:rPr lang="en-US" dirty="0">
                <a:solidFill>
                  <a:schemeClr val="tx1"/>
                </a:solidFill>
                <a:latin typeface="Verdana" panose="020B0604030504040204" pitchFamily="34" charset="0"/>
                <a:ea typeface="Verdana" panose="020B0604030504040204" pitchFamily="34" charset="0"/>
              </a:rPr>
              <a:t>Program activities are organized to function cooperatively</a:t>
            </a:r>
          </a:p>
        </p:txBody>
      </p:sp>
      <p:pic>
        <p:nvPicPr>
          <p:cNvPr id="3" name="Picture 2" descr="Venn diagram with three overlapping circles labeled Adult Education and Literacy Activities, Workforce Training Activities, and Workforce Preparation Activities. The center, where all three circles intersect, is labeled S S L O. ">
            <a:extLst>
              <a:ext uri="{FF2B5EF4-FFF2-40B4-BE49-F238E27FC236}">
                <a16:creationId xmlns:a16="http://schemas.microsoft.com/office/drawing/2014/main" id="{9D19F3D8-BBFA-3BA0-043B-A176357C23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15077" y="1406683"/>
            <a:ext cx="5389471" cy="5356219"/>
          </a:xfrm>
          <a:prstGeom prst="rect">
            <a:avLst/>
          </a:prstGeom>
        </p:spPr>
      </p:pic>
    </p:spTree>
    <p:extLst>
      <p:ext uri="{BB962C8B-B14F-4D97-AF65-F5344CB8AC3E}">
        <p14:creationId xmlns:p14="http://schemas.microsoft.com/office/powerpoint/2010/main" val="1860079118"/>
      </p:ext>
    </p:extLst>
  </p:cSld>
  <p:clrMapOvr>
    <a:masterClrMapping/>
  </p:clrMapOvr>
  <mc:AlternateContent xmlns:mc="http://schemas.openxmlformats.org/markup-compatibility/2006" xmlns:p14="http://schemas.microsoft.com/office/powerpoint/2010/main">
    <mc:Choice Requires="p14">
      <p:transition spd="slow" p14:dur="2000" advTm="58682"/>
    </mc:Choice>
    <mc:Fallback xmlns="">
      <p:transition spd="slow" advTm="5868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14E4-7D64-41DF-80CC-EACDC38DA697}"/>
              </a:ext>
            </a:extLst>
          </p:cNvPr>
          <p:cNvSpPr>
            <a:spLocks noGrp="1"/>
          </p:cNvSpPr>
          <p:nvPr>
            <p:ph type="title"/>
          </p:nvPr>
        </p:nvSpPr>
        <p:spPr>
          <a:xfrm>
            <a:off x="991840" y="557276"/>
            <a:ext cx="9474506" cy="900257"/>
          </a:xfrm>
        </p:spPr>
        <p:txBody>
          <a:bodyPr>
            <a:noAutofit/>
          </a:bodyPr>
          <a:lstStyle/>
          <a:p>
            <a:r>
              <a:rPr lang="en-US" sz="4800" b="1" dirty="0"/>
              <a:t>Example</a:t>
            </a:r>
            <a:endParaRPr lang="en-US" sz="4800" b="1" dirty="0">
              <a:cs typeface="Calibri Light"/>
            </a:endParaRPr>
          </a:p>
        </p:txBody>
      </p:sp>
      <p:graphicFrame>
        <p:nvGraphicFramePr>
          <p:cNvPr id="3" name="Table 2">
            <a:extLst>
              <a:ext uri="{FF2B5EF4-FFF2-40B4-BE49-F238E27FC236}">
                <a16:creationId xmlns:a16="http://schemas.microsoft.com/office/drawing/2014/main" id="{7EC7A80A-5417-2EBC-4C85-C6BC4A3FAD58}"/>
              </a:ext>
            </a:extLst>
          </p:cNvPr>
          <p:cNvGraphicFramePr>
            <a:graphicFrameLocks noGrp="1"/>
          </p:cNvGraphicFramePr>
          <p:nvPr>
            <p:extLst>
              <p:ext uri="{D42A27DB-BD31-4B8C-83A1-F6EECF244321}">
                <p14:modId xmlns:p14="http://schemas.microsoft.com/office/powerpoint/2010/main" val="4137777801"/>
              </p:ext>
            </p:extLst>
          </p:nvPr>
        </p:nvGraphicFramePr>
        <p:xfrm>
          <a:off x="151254" y="2707547"/>
          <a:ext cx="11745471" cy="9057640"/>
        </p:xfrm>
        <a:graphic>
          <a:graphicData uri="http://schemas.openxmlformats.org/drawingml/2006/table">
            <a:tbl>
              <a:tblPr firstRow="1" bandRow="1">
                <a:tableStyleId>{073A0DAA-6AF3-43AB-8588-CEC1D06C72B9}</a:tableStyleId>
              </a:tblPr>
              <a:tblGrid>
                <a:gridCol w="1501054">
                  <a:extLst>
                    <a:ext uri="{9D8B030D-6E8A-4147-A177-3AD203B41FA5}">
                      <a16:colId xmlns:a16="http://schemas.microsoft.com/office/drawing/2014/main" val="895347969"/>
                    </a:ext>
                  </a:extLst>
                </a:gridCol>
                <a:gridCol w="2414105">
                  <a:extLst>
                    <a:ext uri="{9D8B030D-6E8A-4147-A177-3AD203B41FA5}">
                      <a16:colId xmlns:a16="http://schemas.microsoft.com/office/drawing/2014/main" val="3612848213"/>
                    </a:ext>
                  </a:extLst>
                </a:gridCol>
                <a:gridCol w="1957578">
                  <a:extLst>
                    <a:ext uri="{9D8B030D-6E8A-4147-A177-3AD203B41FA5}">
                      <a16:colId xmlns:a16="http://schemas.microsoft.com/office/drawing/2014/main" val="1030812182"/>
                    </a:ext>
                  </a:extLst>
                </a:gridCol>
                <a:gridCol w="1957578">
                  <a:extLst>
                    <a:ext uri="{9D8B030D-6E8A-4147-A177-3AD203B41FA5}">
                      <a16:colId xmlns:a16="http://schemas.microsoft.com/office/drawing/2014/main" val="3547290913"/>
                    </a:ext>
                  </a:extLst>
                </a:gridCol>
                <a:gridCol w="1957578">
                  <a:extLst>
                    <a:ext uri="{9D8B030D-6E8A-4147-A177-3AD203B41FA5}">
                      <a16:colId xmlns:a16="http://schemas.microsoft.com/office/drawing/2014/main" val="94947377"/>
                    </a:ext>
                  </a:extLst>
                </a:gridCol>
                <a:gridCol w="1957578">
                  <a:extLst>
                    <a:ext uri="{9D8B030D-6E8A-4147-A177-3AD203B41FA5}">
                      <a16:colId xmlns:a16="http://schemas.microsoft.com/office/drawing/2014/main" val="1271991567"/>
                    </a:ext>
                  </a:extLst>
                </a:gridCol>
              </a:tblGrid>
              <a:tr h="0">
                <a:tc>
                  <a:txBody>
                    <a:bodyPr/>
                    <a:lstStyle/>
                    <a:p>
                      <a:r>
                        <a:rPr lang="en-US" dirty="0"/>
                        <a:t>Workforce Training Skills and Competencies</a:t>
                      </a:r>
                    </a:p>
                  </a:txBody>
                  <a:tcPr/>
                </a:tc>
                <a:tc>
                  <a:txBody>
                    <a:bodyPr/>
                    <a:lstStyle/>
                    <a:p>
                      <a:r>
                        <a:rPr lang="en-US" dirty="0"/>
                        <a:t>Adult Education Content Standard(s)</a:t>
                      </a:r>
                    </a:p>
                  </a:txBody>
                  <a:tcPr/>
                </a:tc>
                <a:tc>
                  <a:txBody>
                    <a:bodyPr/>
                    <a:lstStyle/>
                    <a:p>
                      <a:r>
                        <a:rPr lang="en-US" dirty="0"/>
                        <a:t>Adult Education Literacy Skills and Competencies</a:t>
                      </a:r>
                    </a:p>
                  </a:txBody>
                  <a:tcPr/>
                </a:tc>
                <a:tc>
                  <a:txBody>
                    <a:bodyPr/>
                    <a:lstStyle/>
                    <a:p>
                      <a:r>
                        <a:rPr lang="en-US" dirty="0"/>
                        <a:t>EL Considerations: English Language Skills and Competencies</a:t>
                      </a:r>
                    </a:p>
                  </a:txBody>
                  <a:tcPr/>
                </a:tc>
                <a:tc>
                  <a:txBody>
                    <a:bodyPr/>
                    <a:lstStyle/>
                    <a:p>
                      <a:r>
                        <a:rPr lang="en-US" dirty="0"/>
                        <a:t>Workforce Preparation Skills and Competencies</a:t>
                      </a:r>
                    </a:p>
                  </a:txBody>
                  <a:tcPr/>
                </a:tc>
                <a:tc>
                  <a:txBody>
                    <a:bodyPr/>
                    <a:lstStyle/>
                    <a:p>
                      <a:r>
                        <a:rPr lang="en-US" dirty="0"/>
                        <a:t>EL Considerations: Civics Standards, Skills, and Competencies</a:t>
                      </a:r>
                    </a:p>
                  </a:txBody>
                  <a:tcPr/>
                </a:tc>
                <a:extLst>
                  <a:ext uri="{0D108BD9-81ED-4DB2-BD59-A6C34878D82A}">
                    <a16:rowId xmlns:a16="http://schemas.microsoft.com/office/drawing/2014/main" val="1902057615"/>
                  </a:ext>
                </a:extLst>
              </a:tr>
              <a:tr h="370840">
                <a:tc>
                  <a:txBody>
                    <a:bodyPr/>
                    <a:lstStyle/>
                    <a:p>
                      <a:r>
                        <a:rPr lang="en-US" dirty="0"/>
                        <a:t>• Read a 6” scale • Read a micrometer • Read a simple blueprint</a:t>
                      </a:r>
                    </a:p>
                  </a:txBody>
                  <a:tcPr/>
                </a:tc>
                <a:tc>
                  <a:txBody>
                    <a:bodyPr/>
                    <a:lstStyle/>
                    <a:p>
                      <a:r>
                        <a:rPr lang="en-US" sz="1800" kern="1200" dirty="0">
                          <a:solidFill>
                            <a:schemeClr val="dk1"/>
                          </a:solidFill>
                          <a:effectLst/>
                        </a:rPr>
                        <a:t>Level 3: Learners can perform computations with fractions, ratios and rates, and narrative math problems.   Learners can explore fundamental geometry concepts, apply measurement systems and apply statistical variability. Learners will practice communicating mathematically by using accepted tools and technology; by using appropriate vocabulary, notations, and labels; and by using estimation strategies to determine the reasonableness of a solution.</a:t>
                      </a:r>
                      <a:endParaRPr lang="en-US" sz="1800" kern="1200" dirty="0">
                        <a:solidFill>
                          <a:schemeClr val="dk1"/>
                        </a:solidFill>
                        <a:effectLst/>
                        <a:latin typeface="+mn-lt"/>
                        <a:ea typeface="+mn-ea"/>
                        <a:cs typeface="+mn-cs"/>
                      </a:endParaRPr>
                    </a:p>
                  </a:txBody>
                  <a:tcPr/>
                </a:tc>
                <a:tc>
                  <a:txBody>
                    <a:bodyPr/>
                    <a:lstStyle/>
                    <a:p>
                      <a:r>
                        <a:rPr lang="en-US" dirty="0"/>
                        <a:t>Convert measurements from inches to centimeters • Convert whole numbers to fractions • Add and subtract fractions</a:t>
                      </a:r>
                    </a:p>
                  </a:txBody>
                  <a:tcPr/>
                </a:tc>
                <a:tc>
                  <a:txBody>
                    <a:bodyPr/>
                    <a:lstStyle/>
                    <a:p>
                      <a:r>
                        <a:rPr lang="en-US" dirty="0"/>
                        <a:t>Participate in level appropriate oral and written exchanges of information, ideas, and analyses in various social and academic contexts, responding to peer, audience, or reader comments and questions (ELP 2, Level 3) • Conduct research and evaluate and communicate findings to answer questions or solve problems (ELP 5, Level 3) • Determine the meaning of words and phrases in oral presentations and informational text (ELP 8, Level 3)</a:t>
                      </a:r>
                    </a:p>
                  </a:txBody>
                  <a:tcPr/>
                </a:tc>
                <a:tc>
                  <a:txBody>
                    <a:bodyPr/>
                    <a:lstStyle/>
                    <a:p>
                      <a:r>
                        <a:rPr lang="en-US" dirty="0"/>
                        <a:t>• Apply mathematical operations, concepts, and reasoning • Demonstrate quality consciousness • Demonstrate self- management strategies • Work within a team</a:t>
                      </a:r>
                    </a:p>
                  </a:txBody>
                  <a:tcPr/>
                </a:tc>
                <a:tc>
                  <a:txBody>
                    <a:bodyPr/>
                    <a:lstStyle/>
                    <a:p>
                      <a:r>
                        <a:rPr lang="en-US" dirty="0"/>
                        <a:t>Identify, monitor, and anticipate problems, community needs, strengths, and resources for yourself and others (Texas, Civics Standards, Subarea 1A) • Participate in group processes and decision making (Texas, Civics Standards, Subarea 3E) • Educate others (Texas, Civics Standards, Subarea 4B)</a:t>
                      </a:r>
                    </a:p>
                  </a:txBody>
                  <a:tcPr/>
                </a:tc>
                <a:extLst>
                  <a:ext uri="{0D108BD9-81ED-4DB2-BD59-A6C34878D82A}">
                    <a16:rowId xmlns:a16="http://schemas.microsoft.com/office/drawing/2014/main" val="286336694"/>
                  </a:ext>
                </a:extLst>
              </a:tr>
              <a:tr h="370840">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361245720"/>
                  </a:ext>
                </a:extLst>
              </a:tr>
            </a:tbl>
          </a:graphicData>
        </a:graphic>
      </p:graphicFrame>
      <p:sp>
        <p:nvSpPr>
          <p:cNvPr id="7" name="TextBox 6">
            <a:extLst>
              <a:ext uri="{FF2B5EF4-FFF2-40B4-BE49-F238E27FC236}">
                <a16:creationId xmlns:a16="http://schemas.microsoft.com/office/drawing/2014/main" id="{BB3C9D1B-2489-24A5-2C0B-D07C57EAE022}"/>
              </a:ext>
            </a:extLst>
          </p:cNvPr>
          <p:cNvSpPr txBox="1"/>
          <p:nvPr/>
        </p:nvSpPr>
        <p:spPr>
          <a:xfrm>
            <a:off x="711201" y="1706447"/>
            <a:ext cx="10908144" cy="923330"/>
          </a:xfrm>
          <a:prstGeom prst="rect">
            <a:avLst/>
          </a:prstGeom>
          <a:noFill/>
        </p:spPr>
        <p:txBody>
          <a:bodyPr wrap="square">
            <a:spAutoFit/>
          </a:bodyPr>
          <a:lstStyle/>
          <a:p>
            <a:r>
              <a:rPr lang="en-US" dirty="0"/>
              <a:t>1) Given the tools of the trade, learners will be able to describe the process for and apply knowledge of fractions and decimals to take and record precise measurements in decimals and fractions and use the measurements to answer fraction and decimal addition and subtraction questions with 80% accuracy</a:t>
            </a:r>
          </a:p>
        </p:txBody>
      </p:sp>
    </p:spTree>
    <p:extLst>
      <p:ext uri="{BB962C8B-B14F-4D97-AF65-F5344CB8AC3E}">
        <p14:creationId xmlns:p14="http://schemas.microsoft.com/office/powerpoint/2010/main" val="541266222"/>
      </p:ext>
    </p:extLst>
  </p:cSld>
  <p:clrMapOvr>
    <a:masterClrMapping/>
  </p:clrMapOvr>
  <mc:AlternateContent xmlns:mc="http://schemas.openxmlformats.org/markup-compatibility/2006" xmlns:p14="http://schemas.microsoft.com/office/powerpoint/2010/main">
    <mc:Choice Requires="p14">
      <p:transition spd="slow" p14:dur="2000" advTm="231282"/>
    </mc:Choice>
    <mc:Fallback xmlns="">
      <p:transition spd="slow" advTm="23128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65AA-FA46-A468-D4AA-2DC904CF0BB2}"/>
              </a:ext>
            </a:extLst>
          </p:cNvPr>
          <p:cNvSpPr>
            <a:spLocks noGrp="1"/>
          </p:cNvSpPr>
          <p:nvPr>
            <p:ph type="title"/>
          </p:nvPr>
        </p:nvSpPr>
        <p:spPr/>
        <p:txBody>
          <a:bodyPr/>
          <a:lstStyle/>
          <a:p>
            <a:r>
              <a:rPr lang="en-US" dirty="0"/>
              <a:t>Developing a Single Set of Learning Objectives</a:t>
            </a:r>
          </a:p>
        </p:txBody>
      </p:sp>
    </p:spTree>
    <p:extLst>
      <p:ext uri="{BB962C8B-B14F-4D97-AF65-F5344CB8AC3E}">
        <p14:creationId xmlns:p14="http://schemas.microsoft.com/office/powerpoint/2010/main" val="106177653"/>
      </p:ext>
    </p:extLst>
  </p:cSld>
  <p:clrMapOvr>
    <a:masterClrMapping/>
  </p:clrMapOvr>
  <mc:AlternateContent xmlns:mc="http://schemas.openxmlformats.org/markup-compatibility/2006" xmlns:p14="http://schemas.microsoft.com/office/powerpoint/2010/main">
    <mc:Choice Requires="p14">
      <p:transition spd="slow" p14:dur="2000" advTm="13934"/>
    </mc:Choice>
    <mc:Fallback xmlns="">
      <p:transition spd="slow" advTm="139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14E4-7D64-41DF-80CC-EACDC38DA697}"/>
              </a:ext>
            </a:extLst>
          </p:cNvPr>
          <p:cNvSpPr>
            <a:spLocks noGrp="1"/>
          </p:cNvSpPr>
          <p:nvPr>
            <p:ph type="title"/>
          </p:nvPr>
        </p:nvSpPr>
        <p:spPr>
          <a:xfrm>
            <a:off x="1044783" y="532773"/>
            <a:ext cx="9462190" cy="900257"/>
          </a:xfrm>
        </p:spPr>
        <p:txBody>
          <a:bodyPr>
            <a:noAutofit/>
          </a:bodyPr>
          <a:lstStyle/>
          <a:p>
            <a:r>
              <a:rPr lang="en-US" sz="4800" b="1" dirty="0"/>
              <a:t>Step by Step Process</a:t>
            </a:r>
            <a:endParaRPr lang="en-US" sz="4800" b="1" dirty="0">
              <a:cs typeface="Calibri Light"/>
            </a:endParaRPr>
          </a:p>
        </p:txBody>
      </p:sp>
      <p:pic>
        <p:nvPicPr>
          <p:cNvPr id="7" name="Graphic 6">
            <a:extLst>
              <a:ext uri="{FF2B5EF4-FFF2-40B4-BE49-F238E27FC236}">
                <a16:creationId xmlns:a16="http://schemas.microsoft.com/office/drawing/2014/main" id="{FF375F22-F0C4-015F-14B3-C64299E07FC1}"/>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61691" y="4136365"/>
            <a:ext cx="914400" cy="914400"/>
          </a:xfrm>
          <a:prstGeom prst="rect">
            <a:avLst/>
          </a:prstGeom>
        </p:spPr>
      </p:pic>
      <p:pic>
        <p:nvPicPr>
          <p:cNvPr id="10" name="Graphic 9">
            <a:extLst>
              <a:ext uri="{FF2B5EF4-FFF2-40B4-BE49-F238E27FC236}">
                <a16:creationId xmlns:a16="http://schemas.microsoft.com/office/drawing/2014/main" id="{E0E3DD9E-8EC8-6084-C4EB-C5CCF9040640}"/>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08078" y="2469641"/>
            <a:ext cx="914400" cy="914400"/>
          </a:xfrm>
          <a:prstGeom prst="rect">
            <a:avLst/>
          </a:prstGeom>
        </p:spPr>
      </p:pic>
      <p:pic>
        <p:nvPicPr>
          <p:cNvPr id="12" name="Graphic 11">
            <a:extLst>
              <a:ext uri="{FF2B5EF4-FFF2-40B4-BE49-F238E27FC236}">
                <a16:creationId xmlns:a16="http://schemas.microsoft.com/office/drawing/2014/main" id="{90D3D79E-DC5E-F4CF-50EE-B5A7226CDA1E}"/>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06973" y="4018733"/>
            <a:ext cx="914400" cy="914400"/>
          </a:xfrm>
          <a:prstGeom prst="rect">
            <a:avLst/>
          </a:prstGeom>
        </p:spPr>
      </p:pic>
      <p:pic>
        <p:nvPicPr>
          <p:cNvPr id="16" name="Graphic 15">
            <a:extLst>
              <a:ext uri="{FF2B5EF4-FFF2-40B4-BE49-F238E27FC236}">
                <a16:creationId xmlns:a16="http://schemas.microsoft.com/office/drawing/2014/main" id="{1E05AD74-C933-75E5-EFD8-529011562A41}"/>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70275" y="3921453"/>
            <a:ext cx="842513" cy="842513"/>
          </a:xfrm>
          <a:prstGeom prst="rect">
            <a:avLst/>
          </a:prstGeom>
        </p:spPr>
      </p:pic>
      <p:pic>
        <p:nvPicPr>
          <p:cNvPr id="20" name="Graphic 19">
            <a:extLst>
              <a:ext uri="{FF2B5EF4-FFF2-40B4-BE49-F238E27FC236}">
                <a16:creationId xmlns:a16="http://schemas.microsoft.com/office/drawing/2014/main" id="{FDF3EF5E-38ED-5751-4E75-E4C4982CC0A1}"/>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39787" y="2441668"/>
            <a:ext cx="914400" cy="914400"/>
          </a:xfrm>
          <a:prstGeom prst="rect">
            <a:avLst/>
          </a:prstGeom>
        </p:spPr>
      </p:pic>
      <p:grpSp>
        <p:nvGrpSpPr>
          <p:cNvPr id="3" name="Group 2" descr="Step one: Revisit the learner, program, and partner goals identified in the Design and Plan phase.">
            <a:extLst>
              <a:ext uri="{FF2B5EF4-FFF2-40B4-BE49-F238E27FC236}">
                <a16:creationId xmlns:a16="http://schemas.microsoft.com/office/drawing/2014/main" id="{66E99F3E-BB04-71AC-11F5-18E4C5F80626}"/>
              </a:ext>
            </a:extLst>
          </p:cNvPr>
          <p:cNvGrpSpPr/>
          <p:nvPr/>
        </p:nvGrpSpPr>
        <p:grpSpPr>
          <a:xfrm>
            <a:off x="274943" y="2335118"/>
            <a:ext cx="1877544" cy="3990109"/>
            <a:chOff x="224177" y="1928553"/>
            <a:chExt cx="1877544" cy="3990109"/>
          </a:xfrm>
        </p:grpSpPr>
        <p:sp>
          <p:nvSpPr>
            <p:cNvPr id="4" name="Rectangle: Rounded Corners 3">
              <a:extLst>
                <a:ext uri="{FF2B5EF4-FFF2-40B4-BE49-F238E27FC236}">
                  <a16:creationId xmlns:a16="http://schemas.microsoft.com/office/drawing/2014/main" id="{B5B1FECA-ABE9-49BE-674A-2C06CB21E826}"/>
                </a:ext>
              </a:extLst>
            </p:cNvPr>
            <p:cNvSpPr/>
            <p:nvPr/>
          </p:nvSpPr>
          <p:spPr>
            <a:xfrm>
              <a:off x="224178" y="1928553"/>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Isosceles Triangle 5">
              <a:extLst>
                <a:ext uri="{FF2B5EF4-FFF2-40B4-BE49-F238E27FC236}">
                  <a16:creationId xmlns:a16="http://schemas.microsoft.com/office/drawing/2014/main" id="{8830CA46-F3E7-7ED6-FCE2-94E081278E6D}"/>
                </a:ext>
              </a:extLst>
            </p:cNvPr>
            <p:cNvSpPr/>
            <p:nvPr/>
          </p:nvSpPr>
          <p:spPr>
            <a:xfrm rot="5400000">
              <a:off x="159064" y="2176154"/>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Isosceles Triangle 7">
              <a:extLst>
                <a:ext uri="{FF2B5EF4-FFF2-40B4-BE49-F238E27FC236}">
                  <a16:creationId xmlns:a16="http://schemas.microsoft.com/office/drawing/2014/main" id="{B2DFE3B7-519F-F990-DA24-1525CE62B2F1}"/>
                </a:ext>
              </a:extLst>
            </p:cNvPr>
            <p:cNvSpPr/>
            <p:nvPr/>
          </p:nvSpPr>
          <p:spPr>
            <a:xfrm rot="16200000">
              <a:off x="1196119" y="2831087"/>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25894782-9DA8-D4BF-842D-2D4539CC8138}"/>
                </a:ext>
              </a:extLst>
            </p:cNvPr>
            <p:cNvSpPr txBox="1"/>
            <p:nvPr/>
          </p:nvSpPr>
          <p:spPr>
            <a:xfrm>
              <a:off x="315905"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11" name="TextBox 10">
              <a:extLst>
                <a:ext uri="{FF2B5EF4-FFF2-40B4-BE49-F238E27FC236}">
                  <a16:creationId xmlns:a16="http://schemas.microsoft.com/office/drawing/2014/main" id="{E70C7D90-8E72-E401-2CE6-9A9BC6B7D7CE}"/>
                </a:ext>
              </a:extLst>
            </p:cNvPr>
            <p:cNvSpPr txBox="1"/>
            <p:nvPr/>
          </p:nvSpPr>
          <p:spPr>
            <a:xfrm>
              <a:off x="334277"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01</a:t>
              </a:r>
            </a:p>
          </p:txBody>
        </p:sp>
        <p:sp>
          <p:nvSpPr>
            <p:cNvPr id="13" name="TextBox 12">
              <a:extLst>
                <a:ext uri="{FF2B5EF4-FFF2-40B4-BE49-F238E27FC236}">
                  <a16:creationId xmlns:a16="http://schemas.microsoft.com/office/drawing/2014/main" id="{55DCF514-318E-8F35-AF9D-6B89B19EF813}"/>
                </a:ext>
              </a:extLst>
            </p:cNvPr>
            <p:cNvSpPr txBox="1"/>
            <p:nvPr/>
          </p:nvSpPr>
          <p:spPr>
            <a:xfrm>
              <a:off x="312012" y="3681381"/>
              <a:ext cx="1774524" cy="1169551"/>
            </a:xfrm>
            <a:prstGeom prst="rect">
              <a:avLst/>
            </a:prstGeom>
            <a:noFill/>
          </p:spPr>
          <p:txBody>
            <a:bodyPr wrap="square" rtlCol="0">
              <a:spAutoFit/>
            </a:bodyPr>
            <a:lstStyle/>
            <a:p>
              <a:pPr>
                <a:lnSpc>
                  <a:spcPts val="2100"/>
                </a:lnSpc>
              </a:pPr>
              <a:r>
                <a:rPr lang="en-US" dirty="0">
                  <a:latin typeface="Arial" panose="020B0604020202020204" pitchFamily="34" charset="0"/>
                  <a:cs typeface="Arial" panose="020B0604020202020204" pitchFamily="34" charset="0"/>
                </a:rPr>
                <a:t>Revisit the learner, program, and partner goals</a:t>
              </a:r>
            </a:p>
          </p:txBody>
        </p:sp>
        <p:sp>
          <p:nvSpPr>
            <p:cNvPr id="14" name="Rectangle 13">
              <a:extLst>
                <a:ext uri="{FF2B5EF4-FFF2-40B4-BE49-F238E27FC236}">
                  <a16:creationId xmlns:a16="http://schemas.microsoft.com/office/drawing/2014/main" id="{0B830D91-1A80-2002-BEB3-183EAC900DFB}"/>
                </a:ext>
              </a:extLst>
            </p:cNvPr>
            <p:cNvSpPr/>
            <p:nvPr/>
          </p:nvSpPr>
          <p:spPr>
            <a:xfrm>
              <a:off x="1420202" y="2713512"/>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Top Corners Rounded 14">
              <a:extLst>
                <a:ext uri="{FF2B5EF4-FFF2-40B4-BE49-F238E27FC236}">
                  <a16:creationId xmlns:a16="http://schemas.microsoft.com/office/drawing/2014/main" id="{4D058743-C11E-94FD-57C7-8F573CE08481}"/>
                </a:ext>
              </a:extLst>
            </p:cNvPr>
            <p:cNvSpPr/>
            <p:nvPr/>
          </p:nvSpPr>
          <p:spPr>
            <a:xfrm rot="10800000">
              <a:off x="225551"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descr="Step two: Identify workforce training skills and competencies.">
            <a:extLst>
              <a:ext uri="{FF2B5EF4-FFF2-40B4-BE49-F238E27FC236}">
                <a16:creationId xmlns:a16="http://schemas.microsoft.com/office/drawing/2014/main" id="{DFA5EFA3-4199-354E-8857-AAC838B746E6}"/>
              </a:ext>
            </a:extLst>
          </p:cNvPr>
          <p:cNvGrpSpPr/>
          <p:nvPr/>
        </p:nvGrpSpPr>
        <p:grpSpPr>
          <a:xfrm>
            <a:off x="2240206" y="2335118"/>
            <a:ext cx="1881613" cy="3990109"/>
            <a:chOff x="2189440" y="1928553"/>
            <a:chExt cx="1881613" cy="3990109"/>
          </a:xfrm>
        </p:grpSpPr>
        <p:sp>
          <p:nvSpPr>
            <p:cNvPr id="18" name="Rectangle: Rounded Corners 17">
              <a:extLst>
                <a:ext uri="{FF2B5EF4-FFF2-40B4-BE49-F238E27FC236}">
                  <a16:creationId xmlns:a16="http://schemas.microsoft.com/office/drawing/2014/main" id="{B1766091-B774-5828-D12D-0561D58A66FE}"/>
                </a:ext>
              </a:extLst>
            </p:cNvPr>
            <p:cNvSpPr/>
            <p:nvPr/>
          </p:nvSpPr>
          <p:spPr>
            <a:xfrm>
              <a:off x="2199731" y="1928553"/>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Isosceles Triangle 18">
              <a:extLst>
                <a:ext uri="{FF2B5EF4-FFF2-40B4-BE49-F238E27FC236}">
                  <a16:creationId xmlns:a16="http://schemas.microsoft.com/office/drawing/2014/main" id="{C963A4DB-AA3B-410B-E1F7-01535C5AF81D}"/>
                </a:ext>
              </a:extLst>
            </p:cNvPr>
            <p:cNvSpPr/>
            <p:nvPr/>
          </p:nvSpPr>
          <p:spPr>
            <a:xfrm rot="5400000">
              <a:off x="2124327" y="2176154"/>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Box 20">
              <a:extLst>
                <a:ext uri="{FF2B5EF4-FFF2-40B4-BE49-F238E27FC236}">
                  <a16:creationId xmlns:a16="http://schemas.microsoft.com/office/drawing/2014/main" id="{1D3154E7-73D2-C78F-0406-357361AD6E2E}"/>
                </a:ext>
              </a:extLst>
            </p:cNvPr>
            <p:cNvSpPr txBox="1"/>
            <p:nvPr/>
          </p:nvSpPr>
          <p:spPr>
            <a:xfrm>
              <a:off x="2275382"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22" name="TextBox 21">
              <a:extLst>
                <a:ext uri="{FF2B5EF4-FFF2-40B4-BE49-F238E27FC236}">
                  <a16:creationId xmlns:a16="http://schemas.microsoft.com/office/drawing/2014/main" id="{89029B45-7548-ED19-328E-261F71B01DB0}"/>
                </a:ext>
              </a:extLst>
            </p:cNvPr>
            <p:cNvSpPr txBox="1"/>
            <p:nvPr/>
          </p:nvSpPr>
          <p:spPr>
            <a:xfrm>
              <a:off x="2293754"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02</a:t>
              </a:r>
            </a:p>
          </p:txBody>
        </p:sp>
        <p:sp>
          <p:nvSpPr>
            <p:cNvPr id="23" name="Rectangle 22" descr="Text box 1: Identify adult education content standards &amp; basic literacy skills. Box points to text box 2.&#10;">
              <a:extLst>
                <a:ext uri="{FF2B5EF4-FFF2-40B4-BE49-F238E27FC236}">
                  <a16:creationId xmlns:a16="http://schemas.microsoft.com/office/drawing/2014/main" id="{25F218CC-971E-37F9-C814-C55B37D841A2}"/>
                </a:ext>
              </a:extLst>
            </p:cNvPr>
            <p:cNvSpPr/>
            <p:nvPr/>
          </p:nvSpPr>
          <p:spPr>
            <a:xfrm>
              <a:off x="2274402" y="3676384"/>
              <a:ext cx="1796651" cy="1438855"/>
            </a:xfrm>
            <a:prstGeom prst="rect">
              <a:avLst/>
            </a:prstGeom>
            <a:noFill/>
          </p:spPr>
          <p:txBody>
            <a:bodyPr wrap="square" rtlCol="0">
              <a:spAutoFit/>
            </a:bodyPr>
            <a:lstStyle/>
            <a:p>
              <a:pPr>
                <a:lnSpc>
                  <a:spcPts val="2100"/>
                </a:lnSpc>
              </a:pPr>
              <a:r>
                <a:rPr lang="en-US" dirty="0">
                  <a:solidFill>
                    <a:schemeClr val="tx1"/>
                  </a:solidFill>
                  <a:latin typeface="Arial" panose="020B0604020202020204" pitchFamily="34" charset="0"/>
                  <a:cs typeface="Arial" panose="020B0604020202020204" pitchFamily="34" charset="0"/>
                </a:rPr>
                <a:t>Identify workforce training skills and competencies</a:t>
              </a:r>
            </a:p>
          </p:txBody>
        </p:sp>
        <p:sp>
          <p:nvSpPr>
            <p:cNvPr id="24" name="Isosceles Triangle 23">
              <a:extLst>
                <a:ext uri="{FF2B5EF4-FFF2-40B4-BE49-F238E27FC236}">
                  <a16:creationId xmlns:a16="http://schemas.microsoft.com/office/drawing/2014/main" id="{57CE1B63-5D93-B4B0-0F1D-957503176155}"/>
                </a:ext>
              </a:extLst>
            </p:cNvPr>
            <p:cNvSpPr/>
            <p:nvPr/>
          </p:nvSpPr>
          <p:spPr>
            <a:xfrm rot="16200000">
              <a:off x="3161382" y="2831087"/>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3DE5B50F-4BC6-B4F1-CE5C-840F8D530EB4}"/>
                </a:ext>
              </a:extLst>
            </p:cNvPr>
            <p:cNvSpPr/>
            <p:nvPr/>
          </p:nvSpPr>
          <p:spPr>
            <a:xfrm>
              <a:off x="3385465" y="2713512"/>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Top Corners Rounded 25">
              <a:extLst>
                <a:ext uri="{FF2B5EF4-FFF2-40B4-BE49-F238E27FC236}">
                  <a16:creationId xmlns:a16="http://schemas.microsoft.com/office/drawing/2014/main" id="{45207585-19F4-1C82-C707-7125AF80D389}"/>
                </a:ext>
              </a:extLst>
            </p:cNvPr>
            <p:cNvSpPr/>
            <p:nvPr/>
          </p:nvSpPr>
          <p:spPr>
            <a:xfrm rot="10800000">
              <a:off x="2194883"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descr="Step three: Identify state adult education standards and academic literacy skills.">
            <a:extLst>
              <a:ext uri="{FF2B5EF4-FFF2-40B4-BE49-F238E27FC236}">
                <a16:creationId xmlns:a16="http://schemas.microsoft.com/office/drawing/2014/main" id="{1A6340CD-C7DB-D5AC-2DD1-B122A3BAC00C}"/>
              </a:ext>
            </a:extLst>
          </p:cNvPr>
          <p:cNvGrpSpPr/>
          <p:nvPr/>
        </p:nvGrpSpPr>
        <p:grpSpPr>
          <a:xfrm>
            <a:off x="4161318" y="2316952"/>
            <a:ext cx="1934682" cy="4012766"/>
            <a:chOff x="4110552" y="1910387"/>
            <a:chExt cx="1934682" cy="4012766"/>
          </a:xfrm>
        </p:grpSpPr>
        <p:sp>
          <p:nvSpPr>
            <p:cNvPr id="28" name="Rectangle: Rounded Corners 27">
              <a:extLst>
                <a:ext uri="{FF2B5EF4-FFF2-40B4-BE49-F238E27FC236}">
                  <a16:creationId xmlns:a16="http://schemas.microsoft.com/office/drawing/2014/main" id="{5E3A47DD-61D9-9D55-C1A2-2F461EB73504}"/>
                </a:ext>
              </a:extLst>
            </p:cNvPr>
            <p:cNvSpPr/>
            <p:nvPr/>
          </p:nvSpPr>
          <p:spPr>
            <a:xfrm>
              <a:off x="4110552" y="1910387"/>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Isosceles Triangle 28">
              <a:extLst>
                <a:ext uri="{FF2B5EF4-FFF2-40B4-BE49-F238E27FC236}">
                  <a16:creationId xmlns:a16="http://schemas.microsoft.com/office/drawing/2014/main" id="{5403D310-270A-0BE5-BE64-EBD6BD9C5845}"/>
                </a:ext>
              </a:extLst>
            </p:cNvPr>
            <p:cNvSpPr/>
            <p:nvPr/>
          </p:nvSpPr>
          <p:spPr>
            <a:xfrm rot="5400000">
              <a:off x="4106371" y="2176155"/>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TextBox 29">
              <a:extLst>
                <a:ext uri="{FF2B5EF4-FFF2-40B4-BE49-F238E27FC236}">
                  <a16:creationId xmlns:a16="http://schemas.microsoft.com/office/drawing/2014/main" id="{2EA4AE37-D6C5-A476-BB55-678759D141AA}"/>
                </a:ext>
              </a:extLst>
            </p:cNvPr>
            <p:cNvSpPr txBox="1"/>
            <p:nvPr/>
          </p:nvSpPr>
          <p:spPr>
            <a:xfrm>
              <a:off x="4248151"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31" name="TextBox 30">
              <a:extLst>
                <a:ext uri="{FF2B5EF4-FFF2-40B4-BE49-F238E27FC236}">
                  <a16:creationId xmlns:a16="http://schemas.microsoft.com/office/drawing/2014/main" id="{02961974-2CE7-A875-E3E5-3D693945E4C8}"/>
                </a:ext>
              </a:extLst>
            </p:cNvPr>
            <p:cNvSpPr txBox="1"/>
            <p:nvPr/>
          </p:nvSpPr>
          <p:spPr>
            <a:xfrm>
              <a:off x="4266523"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03</a:t>
              </a:r>
            </a:p>
          </p:txBody>
        </p:sp>
        <p:sp>
          <p:nvSpPr>
            <p:cNvPr id="32" name="Rectangle 31" descr="Text box 1: Identify adult education content standards &amp; basic literacy skills. Box points to text box 2.&#10;">
              <a:extLst>
                <a:ext uri="{FF2B5EF4-FFF2-40B4-BE49-F238E27FC236}">
                  <a16:creationId xmlns:a16="http://schemas.microsoft.com/office/drawing/2014/main" id="{3BB7A8EE-BD50-E2A3-5503-ED74FBA9E73E}"/>
                </a:ext>
              </a:extLst>
            </p:cNvPr>
            <p:cNvSpPr/>
            <p:nvPr/>
          </p:nvSpPr>
          <p:spPr>
            <a:xfrm>
              <a:off x="4245923" y="3676384"/>
              <a:ext cx="1741220" cy="2246769"/>
            </a:xfrm>
            <a:prstGeom prst="rect">
              <a:avLst/>
            </a:prstGeom>
            <a:noFill/>
          </p:spPr>
          <p:txBody>
            <a:bodyPr wrap="square" rtlCol="0">
              <a:spAutoFit/>
            </a:bodyPr>
            <a:lstStyle/>
            <a:p>
              <a:pPr>
                <a:lnSpc>
                  <a:spcPts val="2100"/>
                </a:lnSpc>
              </a:pPr>
              <a:r>
                <a:rPr lang="en-US" sz="1600" dirty="0">
                  <a:solidFill>
                    <a:schemeClr val="tx1"/>
                  </a:solidFill>
                  <a:latin typeface="Arial" panose="020B0604020202020204" pitchFamily="34" charset="0"/>
                  <a:cs typeface="Arial" panose="020B0604020202020204" pitchFamily="34" charset="0"/>
                </a:rPr>
                <a:t>Identify state adult education standards and academic literacy skills and ELL standards and skills</a:t>
              </a:r>
            </a:p>
            <a:p>
              <a:pPr>
                <a:lnSpc>
                  <a:spcPts val="2100"/>
                </a:lnSpc>
              </a:pPr>
              <a:endParaRPr lang="en-US" dirty="0">
                <a:solidFill>
                  <a:schemeClr val="tx1"/>
                </a:solidFill>
                <a:latin typeface="Arial" panose="020B0604020202020204" pitchFamily="34" charset="0"/>
                <a:cs typeface="Arial" panose="020B0604020202020204" pitchFamily="34" charset="0"/>
              </a:endParaRPr>
            </a:p>
          </p:txBody>
        </p:sp>
        <p:sp>
          <p:nvSpPr>
            <p:cNvPr id="33" name="Isosceles Triangle 32">
              <a:extLst>
                <a:ext uri="{FF2B5EF4-FFF2-40B4-BE49-F238E27FC236}">
                  <a16:creationId xmlns:a16="http://schemas.microsoft.com/office/drawing/2014/main" id="{49E69B64-3F98-08D9-353C-FCBCEE99650C}"/>
                </a:ext>
              </a:extLst>
            </p:cNvPr>
            <p:cNvSpPr/>
            <p:nvPr/>
          </p:nvSpPr>
          <p:spPr>
            <a:xfrm rot="16200000">
              <a:off x="5143426" y="2831088"/>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42A04E14-ED9E-7383-CA18-3085F294CFBF}"/>
                </a:ext>
              </a:extLst>
            </p:cNvPr>
            <p:cNvSpPr/>
            <p:nvPr/>
          </p:nvSpPr>
          <p:spPr>
            <a:xfrm>
              <a:off x="5367509" y="2713513"/>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Top Corners Rounded 34">
              <a:extLst>
                <a:ext uri="{FF2B5EF4-FFF2-40B4-BE49-F238E27FC236}">
                  <a16:creationId xmlns:a16="http://schemas.microsoft.com/office/drawing/2014/main" id="{5235C04F-FC2A-57F2-BD64-954A05E974DD}"/>
                </a:ext>
              </a:extLst>
            </p:cNvPr>
            <p:cNvSpPr/>
            <p:nvPr/>
          </p:nvSpPr>
          <p:spPr>
            <a:xfrm rot="10800000">
              <a:off x="4169064"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descr="Step four: Identify workforce preparation skills and competencies.">
            <a:extLst>
              <a:ext uri="{FF2B5EF4-FFF2-40B4-BE49-F238E27FC236}">
                <a16:creationId xmlns:a16="http://schemas.microsoft.com/office/drawing/2014/main" id="{DAF9F51E-DBF2-4481-40E8-13A7AA2B5850}"/>
              </a:ext>
            </a:extLst>
          </p:cNvPr>
          <p:cNvGrpSpPr/>
          <p:nvPr/>
        </p:nvGrpSpPr>
        <p:grpSpPr>
          <a:xfrm>
            <a:off x="6189162" y="2335118"/>
            <a:ext cx="1878320" cy="3990109"/>
            <a:chOff x="6138396" y="1928553"/>
            <a:chExt cx="1878320" cy="3990109"/>
          </a:xfrm>
        </p:grpSpPr>
        <p:sp>
          <p:nvSpPr>
            <p:cNvPr id="37" name="Rectangle: Rounded Corners 36">
              <a:extLst>
                <a:ext uri="{FF2B5EF4-FFF2-40B4-BE49-F238E27FC236}">
                  <a16:creationId xmlns:a16="http://schemas.microsoft.com/office/drawing/2014/main" id="{E3E38EBB-51A5-CF65-B493-DDC650058349}"/>
                </a:ext>
              </a:extLst>
            </p:cNvPr>
            <p:cNvSpPr/>
            <p:nvPr/>
          </p:nvSpPr>
          <p:spPr>
            <a:xfrm>
              <a:off x="6150837" y="1928553"/>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Isosceles Triangle 37">
              <a:extLst>
                <a:ext uri="{FF2B5EF4-FFF2-40B4-BE49-F238E27FC236}">
                  <a16:creationId xmlns:a16="http://schemas.microsoft.com/office/drawing/2014/main" id="{2F13D6FB-A943-B5AB-E1C8-200B00A511C0}"/>
                </a:ext>
              </a:extLst>
            </p:cNvPr>
            <p:cNvSpPr/>
            <p:nvPr/>
          </p:nvSpPr>
          <p:spPr>
            <a:xfrm rot="5400000">
              <a:off x="6089244" y="2176155"/>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TextBox 38">
              <a:extLst>
                <a:ext uri="{FF2B5EF4-FFF2-40B4-BE49-F238E27FC236}">
                  <a16:creationId xmlns:a16="http://schemas.microsoft.com/office/drawing/2014/main" id="{46C0CA49-FA87-7579-FDE5-FE93E6DEA8B6}"/>
                </a:ext>
              </a:extLst>
            </p:cNvPr>
            <p:cNvSpPr txBox="1"/>
            <p:nvPr/>
          </p:nvSpPr>
          <p:spPr>
            <a:xfrm>
              <a:off x="6225115"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40" name="TextBox 39">
              <a:extLst>
                <a:ext uri="{FF2B5EF4-FFF2-40B4-BE49-F238E27FC236}">
                  <a16:creationId xmlns:a16="http://schemas.microsoft.com/office/drawing/2014/main" id="{CFD949E0-AD9E-B6B2-E949-A0CD4E033253}"/>
                </a:ext>
              </a:extLst>
            </p:cNvPr>
            <p:cNvSpPr txBox="1"/>
            <p:nvPr/>
          </p:nvSpPr>
          <p:spPr>
            <a:xfrm>
              <a:off x="6228303"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04</a:t>
              </a:r>
            </a:p>
          </p:txBody>
        </p:sp>
        <p:sp>
          <p:nvSpPr>
            <p:cNvPr id="41" name="TextBox 40">
              <a:extLst>
                <a:ext uri="{FF2B5EF4-FFF2-40B4-BE49-F238E27FC236}">
                  <a16:creationId xmlns:a16="http://schemas.microsoft.com/office/drawing/2014/main" id="{6C1AC3A6-076D-9C77-CD15-E3CA7049D6A9}"/>
                </a:ext>
              </a:extLst>
            </p:cNvPr>
            <p:cNvSpPr txBox="1"/>
            <p:nvPr/>
          </p:nvSpPr>
          <p:spPr>
            <a:xfrm>
              <a:off x="6242958" y="3676384"/>
              <a:ext cx="1757430" cy="1438855"/>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a:lnSpc>
                  <a:spcPts val="2100"/>
                </a:lnSpc>
              </a:pPr>
              <a:r>
                <a:rPr lang="en-US" dirty="0">
                  <a:solidFill>
                    <a:schemeClr val="tx1"/>
                  </a:solidFill>
                  <a:latin typeface="Arial" panose="020B0604020202020204" pitchFamily="34" charset="0"/>
                  <a:cs typeface="Arial" panose="020B0604020202020204" pitchFamily="34" charset="0"/>
                </a:rPr>
                <a:t>Identify workforce preparation skills and competencies</a:t>
              </a:r>
            </a:p>
          </p:txBody>
        </p:sp>
        <p:sp>
          <p:nvSpPr>
            <p:cNvPr id="42" name="Isosceles Triangle 41">
              <a:extLst>
                <a:ext uri="{FF2B5EF4-FFF2-40B4-BE49-F238E27FC236}">
                  <a16:creationId xmlns:a16="http://schemas.microsoft.com/office/drawing/2014/main" id="{B94E2108-EBB0-69F1-F54A-2695BA5026B2}"/>
                </a:ext>
              </a:extLst>
            </p:cNvPr>
            <p:cNvSpPr/>
            <p:nvPr/>
          </p:nvSpPr>
          <p:spPr>
            <a:xfrm rot="16200000">
              <a:off x="7126299" y="2831089"/>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04A7E2B1-A74B-1F56-553F-EB11C7B2A4AB}"/>
                </a:ext>
              </a:extLst>
            </p:cNvPr>
            <p:cNvSpPr/>
            <p:nvPr/>
          </p:nvSpPr>
          <p:spPr>
            <a:xfrm>
              <a:off x="7350382" y="2713514"/>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Top Corners Rounded 43">
              <a:extLst>
                <a:ext uri="{FF2B5EF4-FFF2-40B4-BE49-F238E27FC236}">
                  <a16:creationId xmlns:a16="http://schemas.microsoft.com/office/drawing/2014/main" id="{493AF2C3-838A-26EC-5CF8-F7019CB1E74B}"/>
                </a:ext>
              </a:extLst>
            </p:cNvPr>
            <p:cNvSpPr/>
            <p:nvPr/>
          </p:nvSpPr>
          <p:spPr>
            <a:xfrm rot="10800000">
              <a:off x="6138396"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descr="Step five: Develop learning objectives for the SSLO and confirm alignment with goals.">
            <a:extLst>
              <a:ext uri="{FF2B5EF4-FFF2-40B4-BE49-F238E27FC236}">
                <a16:creationId xmlns:a16="http://schemas.microsoft.com/office/drawing/2014/main" id="{3926548A-61F1-4367-86B9-394A6F453986}"/>
              </a:ext>
            </a:extLst>
          </p:cNvPr>
          <p:cNvGrpSpPr/>
          <p:nvPr/>
        </p:nvGrpSpPr>
        <p:grpSpPr>
          <a:xfrm>
            <a:off x="8175815" y="2328163"/>
            <a:ext cx="1877510" cy="3990109"/>
            <a:chOff x="8125049" y="1928553"/>
            <a:chExt cx="1877510" cy="3990109"/>
          </a:xfrm>
        </p:grpSpPr>
        <p:sp>
          <p:nvSpPr>
            <p:cNvPr id="46" name="Rectangle: Rounded Corners 45">
              <a:extLst>
                <a:ext uri="{FF2B5EF4-FFF2-40B4-BE49-F238E27FC236}">
                  <a16:creationId xmlns:a16="http://schemas.microsoft.com/office/drawing/2014/main" id="{A3D4F51A-18BF-2438-294F-7A0EDB0C7F36}"/>
                </a:ext>
              </a:extLst>
            </p:cNvPr>
            <p:cNvSpPr/>
            <p:nvPr/>
          </p:nvSpPr>
          <p:spPr>
            <a:xfrm>
              <a:off x="8126390" y="1928553"/>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Isosceles Triangle 46">
              <a:extLst>
                <a:ext uri="{FF2B5EF4-FFF2-40B4-BE49-F238E27FC236}">
                  <a16:creationId xmlns:a16="http://schemas.microsoft.com/office/drawing/2014/main" id="{98CD97E3-709E-8F21-4611-38B053B91136}"/>
                </a:ext>
              </a:extLst>
            </p:cNvPr>
            <p:cNvSpPr/>
            <p:nvPr/>
          </p:nvSpPr>
          <p:spPr>
            <a:xfrm rot="5400000">
              <a:off x="8059936" y="2176156"/>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8" name="TextBox 47">
              <a:extLst>
                <a:ext uri="{FF2B5EF4-FFF2-40B4-BE49-F238E27FC236}">
                  <a16:creationId xmlns:a16="http://schemas.microsoft.com/office/drawing/2014/main" id="{939F3C77-7B6A-9635-7086-DEE61A92D7EA}"/>
                </a:ext>
              </a:extLst>
            </p:cNvPr>
            <p:cNvSpPr txBox="1"/>
            <p:nvPr/>
          </p:nvSpPr>
          <p:spPr>
            <a:xfrm>
              <a:off x="8200088"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49" name="TextBox 48">
              <a:extLst>
                <a:ext uri="{FF2B5EF4-FFF2-40B4-BE49-F238E27FC236}">
                  <a16:creationId xmlns:a16="http://schemas.microsoft.com/office/drawing/2014/main" id="{27B39FC4-FBCB-F4BE-F854-95F0ED5407BA}"/>
                </a:ext>
              </a:extLst>
            </p:cNvPr>
            <p:cNvSpPr txBox="1"/>
            <p:nvPr/>
          </p:nvSpPr>
          <p:spPr>
            <a:xfrm>
              <a:off x="8218460"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05</a:t>
              </a:r>
            </a:p>
          </p:txBody>
        </p:sp>
        <p:sp>
          <p:nvSpPr>
            <p:cNvPr id="50" name="Rectangle 49" descr="Text box 1: Identify adult education content standards &amp; basic literacy skills. Box points to text box 2.&#10;">
              <a:extLst>
                <a:ext uri="{FF2B5EF4-FFF2-40B4-BE49-F238E27FC236}">
                  <a16:creationId xmlns:a16="http://schemas.microsoft.com/office/drawing/2014/main" id="{73C22941-54C0-B124-E765-90EBB4F10A06}"/>
                </a:ext>
              </a:extLst>
            </p:cNvPr>
            <p:cNvSpPr/>
            <p:nvPr/>
          </p:nvSpPr>
          <p:spPr>
            <a:xfrm>
              <a:off x="8224157" y="3681381"/>
              <a:ext cx="1758553" cy="630942"/>
            </a:xfrm>
            <a:prstGeom prst="rect">
              <a:avLst/>
            </a:prstGeom>
            <a:noFill/>
          </p:spPr>
          <p:txBody>
            <a:bodyPr wrap="square" rtlCol="0">
              <a:spAutoFit/>
            </a:bodyPr>
            <a:lstStyle/>
            <a:p>
              <a:pPr>
                <a:lnSpc>
                  <a:spcPts val="2100"/>
                </a:lnSpc>
              </a:pPr>
              <a:r>
                <a:rPr lang="en-US" dirty="0">
                  <a:latin typeface="Arial" panose="020B0604020202020204" pitchFamily="34" charset="0"/>
                  <a:cs typeface="Arial" panose="020B0604020202020204" pitchFamily="34" charset="0"/>
                </a:rPr>
                <a:t>Identify civics content</a:t>
              </a:r>
              <a:endParaRPr lang="en-US" dirty="0">
                <a:solidFill>
                  <a:schemeClr val="tx1"/>
                </a:solidFill>
                <a:latin typeface="Arial" panose="020B0604020202020204" pitchFamily="34" charset="0"/>
                <a:cs typeface="Arial" panose="020B0604020202020204" pitchFamily="34" charset="0"/>
              </a:endParaRPr>
            </a:p>
          </p:txBody>
        </p:sp>
        <p:sp>
          <p:nvSpPr>
            <p:cNvPr id="51" name="Isosceles Triangle 50">
              <a:extLst>
                <a:ext uri="{FF2B5EF4-FFF2-40B4-BE49-F238E27FC236}">
                  <a16:creationId xmlns:a16="http://schemas.microsoft.com/office/drawing/2014/main" id="{45B3D7C1-07EC-EB58-4CA2-B92FD0694D68}"/>
                </a:ext>
              </a:extLst>
            </p:cNvPr>
            <p:cNvSpPr/>
            <p:nvPr/>
          </p:nvSpPr>
          <p:spPr>
            <a:xfrm rot="16200000">
              <a:off x="9096991" y="2831090"/>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2E0EAFC0-D6F3-B188-D508-577B04157667}"/>
                </a:ext>
              </a:extLst>
            </p:cNvPr>
            <p:cNvSpPr/>
            <p:nvPr/>
          </p:nvSpPr>
          <p:spPr>
            <a:xfrm>
              <a:off x="9321074" y="2713515"/>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Top Corners Rounded 52">
              <a:extLst>
                <a:ext uri="{FF2B5EF4-FFF2-40B4-BE49-F238E27FC236}">
                  <a16:creationId xmlns:a16="http://schemas.microsoft.com/office/drawing/2014/main" id="{A8E23A2A-8E7F-CEC0-8E5B-344BE85AD8C4}"/>
                </a:ext>
              </a:extLst>
            </p:cNvPr>
            <p:cNvSpPr/>
            <p:nvPr/>
          </p:nvSpPr>
          <p:spPr>
            <a:xfrm rot="10800000">
              <a:off x="8126389"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descr="Step six: Build out contextualized units, lessons and activities.">
            <a:extLst>
              <a:ext uri="{FF2B5EF4-FFF2-40B4-BE49-F238E27FC236}">
                <a16:creationId xmlns:a16="http://schemas.microsoft.com/office/drawing/2014/main" id="{7DEC8208-B597-ECC6-F9DB-65B39EC932F5}"/>
              </a:ext>
            </a:extLst>
          </p:cNvPr>
          <p:cNvGrpSpPr/>
          <p:nvPr/>
        </p:nvGrpSpPr>
        <p:grpSpPr>
          <a:xfrm>
            <a:off x="10146487" y="2328163"/>
            <a:ext cx="1876170" cy="3990109"/>
            <a:chOff x="10095721" y="1928553"/>
            <a:chExt cx="1876170" cy="3990109"/>
          </a:xfrm>
        </p:grpSpPr>
        <p:sp>
          <p:nvSpPr>
            <p:cNvPr id="55" name="Rectangle: Rounded Corners 54">
              <a:extLst>
                <a:ext uri="{FF2B5EF4-FFF2-40B4-BE49-F238E27FC236}">
                  <a16:creationId xmlns:a16="http://schemas.microsoft.com/office/drawing/2014/main" id="{6CF1BD04-33A8-D389-C983-277178A22BED}"/>
                </a:ext>
              </a:extLst>
            </p:cNvPr>
            <p:cNvSpPr/>
            <p:nvPr/>
          </p:nvSpPr>
          <p:spPr>
            <a:xfrm>
              <a:off x="10101943" y="1928553"/>
              <a:ext cx="1865879" cy="3990109"/>
            </a:xfrm>
            <a:prstGeom prst="roundRect">
              <a:avLst>
                <a:gd name="adj" fmla="val 9856"/>
              </a:avLst>
            </a:prstGeom>
            <a:solidFill>
              <a:schemeClr val="bg1"/>
            </a:solidFill>
            <a:ln>
              <a:solidFill>
                <a:schemeClr val="bg1">
                  <a:lumMod val="75000"/>
                </a:schemeClr>
              </a:solidFill>
            </a:ln>
            <a:effectLst>
              <a:outerShdw blurRad="50800" dist="38100" dir="5400000" algn="t"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Isosceles Triangle 55">
              <a:extLst>
                <a:ext uri="{FF2B5EF4-FFF2-40B4-BE49-F238E27FC236}">
                  <a16:creationId xmlns:a16="http://schemas.microsoft.com/office/drawing/2014/main" id="{8B3C4D56-2777-17C0-1F5B-AB53DCBEACA9}"/>
                </a:ext>
              </a:extLst>
            </p:cNvPr>
            <p:cNvSpPr/>
            <p:nvPr/>
          </p:nvSpPr>
          <p:spPr>
            <a:xfrm rot="5400000">
              <a:off x="10043600" y="2176157"/>
              <a:ext cx="1597558" cy="1467331"/>
            </a:xfrm>
            <a:prstGeom prst="triangle">
              <a:avLst/>
            </a:prstGeom>
            <a:solidFill>
              <a:srgbClr val="315F9F"/>
            </a:solidFill>
            <a:ln>
              <a:solidFill>
                <a:schemeClr val="bg1">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Isosceles Triangle 56">
              <a:extLst>
                <a:ext uri="{FF2B5EF4-FFF2-40B4-BE49-F238E27FC236}">
                  <a16:creationId xmlns:a16="http://schemas.microsoft.com/office/drawing/2014/main" id="{4692C262-B872-426A-B035-4D354913A470}"/>
                </a:ext>
              </a:extLst>
            </p:cNvPr>
            <p:cNvSpPr/>
            <p:nvPr/>
          </p:nvSpPr>
          <p:spPr>
            <a:xfrm rot="16200000">
              <a:off x="11080655" y="2831091"/>
              <a:ext cx="276818" cy="157461"/>
            </a:xfrm>
            <a:prstGeom prst="triangle">
              <a:avLst/>
            </a:prstGeom>
            <a:solidFill>
              <a:srgbClr val="284F84"/>
            </a:solidFill>
            <a:ln>
              <a:solidFill>
                <a:schemeClr val="bg1">
                  <a:lumMod val="6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BDBE26CD-F8E4-B29A-157E-4B5BF5C467D0}"/>
                </a:ext>
              </a:extLst>
            </p:cNvPr>
            <p:cNvSpPr/>
            <p:nvPr/>
          </p:nvSpPr>
          <p:spPr>
            <a:xfrm>
              <a:off x="11304738" y="2713516"/>
              <a:ext cx="410876" cy="402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extBox 58">
              <a:extLst>
                <a:ext uri="{FF2B5EF4-FFF2-40B4-BE49-F238E27FC236}">
                  <a16:creationId xmlns:a16="http://schemas.microsoft.com/office/drawing/2014/main" id="{B63DCFBF-CF8F-282D-189C-47652BB1A7A8}"/>
                </a:ext>
              </a:extLst>
            </p:cNvPr>
            <p:cNvSpPr txBox="1"/>
            <p:nvPr/>
          </p:nvSpPr>
          <p:spPr>
            <a:xfrm>
              <a:off x="10168089" y="2539312"/>
              <a:ext cx="675411" cy="369332"/>
            </a:xfrm>
            <a:prstGeom prst="rect">
              <a:avLst/>
            </a:prstGeom>
            <a:noFill/>
          </p:spPr>
          <p:txBody>
            <a:bodyPr wrap="square" rtlCol="0">
              <a:spAutoFit/>
            </a:bodyPr>
            <a:lstStyle/>
            <a:p>
              <a:pPr algn="ctr"/>
              <a:r>
                <a:rPr lang="en-US" dirty="0">
                  <a:solidFill>
                    <a:schemeClr val="bg1"/>
                  </a:solidFill>
                  <a:latin typeface="Arial Narrow" panose="020B0606020202030204" pitchFamily="34" charset="0"/>
                  <a:cs typeface="Arial" panose="020B0604020202020204" pitchFamily="34" charset="0"/>
                </a:rPr>
                <a:t>STEP</a:t>
              </a:r>
            </a:p>
          </p:txBody>
        </p:sp>
        <p:sp>
          <p:nvSpPr>
            <p:cNvPr id="60" name="TextBox 59">
              <a:extLst>
                <a:ext uri="{FF2B5EF4-FFF2-40B4-BE49-F238E27FC236}">
                  <a16:creationId xmlns:a16="http://schemas.microsoft.com/office/drawing/2014/main" id="{6F2BDD0C-D3BF-8EA7-EE59-A654CC794788}"/>
                </a:ext>
              </a:extLst>
            </p:cNvPr>
            <p:cNvSpPr txBox="1"/>
            <p:nvPr/>
          </p:nvSpPr>
          <p:spPr>
            <a:xfrm>
              <a:off x="10186461" y="2764967"/>
              <a:ext cx="606811" cy="584775"/>
            </a:xfrm>
            <a:prstGeom prst="rect">
              <a:avLst/>
            </a:prstGeom>
            <a:noFill/>
          </p:spPr>
          <p:txBody>
            <a:bodyPr wrap="square" rtlCol="0">
              <a:spAutoFit/>
            </a:bodyPr>
            <a:lstStyle/>
            <a:p>
              <a:pPr algn="ctr"/>
              <a:r>
                <a:rPr lang="en-US" sz="3200" b="1" dirty="0">
                  <a:solidFill>
                    <a:schemeClr val="bg1"/>
                  </a:solidFill>
                  <a:effectLst>
                    <a:outerShdw blurRad="50800" dist="50800" dir="2880000" algn="ctr" rotWithShape="0">
                      <a:schemeClr val="tx1">
                        <a:alpha val="62000"/>
                      </a:schemeClr>
                    </a:outerShdw>
                  </a:effectLst>
                  <a:latin typeface="Arial Narrow" panose="020B0606020202030204" pitchFamily="34" charset="0"/>
                </a:rPr>
                <a:t>06</a:t>
              </a:r>
            </a:p>
          </p:txBody>
        </p:sp>
        <p:sp>
          <p:nvSpPr>
            <p:cNvPr id="61" name="Rectangle 60" descr="Text box 1: Identify adult education content standards &amp; basic literacy skills. Box points to text box 2.&#10;">
              <a:extLst>
                <a:ext uri="{FF2B5EF4-FFF2-40B4-BE49-F238E27FC236}">
                  <a16:creationId xmlns:a16="http://schemas.microsoft.com/office/drawing/2014/main" id="{63D61EB4-199C-6952-41C2-5FAD059E72CA}"/>
                </a:ext>
              </a:extLst>
            </p:cNvPr>
            <p:cNvSpPr/>
            <p:nvPr/>
          </p:nvSpPr>
          <p:spPr>
            <a:xfrm>
              <a:off x="10194472" y="3676384"/>
              <a:ext cx="1773350" cy="1169551"/>
            </a:xfrm>
            <a:prstGeom prst="rect">
              <a:avLst/>
            </a:prstGeom>
            <a:noFill/>
          </p:spPr>
          <p:txBody>
            <a:bodyPr wrap="square" rtlCol="0">
              <a:spAutoFit/>
            </a:bodyPr>
            <a:lstStyle/>
            <a:p>
              <a:pPr>
                <a:lnSpc>
                  <a:spcPts val="2100"/>
                </a:lnSpc>
              </a:pPr>
              <a:r>
                <a:rPr lang="en-US" dirty="0">
                  <a:solidFill>
                    <a:schemeClr val="tx1"/>
                  </a:solidFill>
                  <a:latin typeface="Arial" panose="020B0604020202020204" pitchFamily="34" charset="0"/>
                  <a:cs typeface="Arial" panose="020B0604020202020204" pitchFamily="34" charset="0"/>
                </a:rPr>
                <a:t>Build out contextualized units, lessons</a:t>
              </a:r>
              <a:r>
                <a:rPr lang="en-US" dirty="0">
                  <a:latin typeface="Arial" panose="020B0604020202020204" pitchFamily="34" charset="0"/>
                  <a:cs typeface="Arial" panose="020B0604020202020204" pitchFamily="34" charset="0"/>
                </a:rPr>
                <a:t> and activities</a:t>
              </a:r>
              <a:endParaRPr lang="en-US" dirty="0">
                <a:solidFill>
                  <a:schemeClr val="tx1"/>
                </a:solidFill>
                <a:latin typeface="Arial" panose="020B0604020202020204" pitchFamily="34" charset="0"/>
                <a:cs typeface="Arial" panose="020B0604020202020204" pitchFamily="34" charset="0"/>
              </a:endParaRPr>
            </a:p>
          </p:txBody>
        </p:sp>
        <p:sp>
          <p:nvSpPr>
            <p:cNvPr id="62" name="Rectangle: Top Corners Rounded 61">
              <a:extLst>
                <a:ext uri="{FF2B5EF4-FFF2-40B4-BE49-F238E27FC236}">
                  <a16:creationId xmlns:a16="http://schemas.microsoft.com/office/drawing/2014/main" id="{F5E9E977-0862-A123-98E2-27072E7B5956}"/>
                </a:ext>
              </a:extLst>
            </p:cNvPr>
            <p:cNvSpPr/>
            <p:nvPr/>
          </p:nvSpPr>
          <p:spPr>
            <a:xfrm rot="10800000">
              <a:off x="10095721" y="5671456"/>
              <a:ext cx="1876170" cy="240251"/>
            </a:xfrm>
            <a:prstGeom prst="round2SameRect">
              <a:avLst>
                <a:gd name="adj1" fmla="val 50000"/>
                <a:gd name="adj2" fmla="val 0"/>
              </a:avLst>
            </a:prstGeom>
            <a:solidFill>
              <a:srgbClr val="047C7C"/>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3354952"/>
      </p:ext>
    </p:extLst>
  </p:cSld>
  <p:clrMapOvr>
    <a:masterClrMapping/>
  </p:clrMapOvr>
  <mc:AlternateContent xmlns:mc="http://schemas.openxmlformats.org/markup-compatibility/2006" xmlns:p14="http://schemas.microsoft.com/office/powerpoint/2010/main">
    <mc:Choice Requires="p14">
      <p:transition spd="slow" p14:dur="2000" advTm="181281"/>
    </mc:Choice>
    <mc:Fallback xmlns="">
      <p:transition spd="slow" advTm="18128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14E4-7D64-41DF-80CC-EACDC38DA697}"/>
              </a:ext>
            </a:extLst>
          </p:cNvPr>
          <p:cNvSpPr>
            <a:spLocks noGrp="1"/>
          </p:cNvSpPr>
          <p:nvPr>
            <p:ph type="title"/>
          </p:nvPr>
        </p:nvSpPr>
        <p:spPr>
          <a:xfrm>
            <a:off x="1064958" y="545477"/>
            <a:ext cx="9474506" cy="900257"/>
          </a:xfrm>
        </p:spPr>
        <p:txBody>
          <a:bodyPr>
            <a:noAutofit/>
          </a:bodyPr>
          <a:lstStyle/>
          <a:p>
            <a:r>
              <a:rPr lang="en-US" sz="4800" b="1" dirty="0"/>
              <a:t>Summary</a:t>
            </a:r>
            <a:endParaRPr lang="en-US" sz="4800" b="1" dirty="0">
              <a:cs typeface="Calibri Light"/>
            </a:endParaRPr>
          </a:p>
        </p:txBody>
      </p:sp>
      <p:sp>
        <p:nvSpPr>
          <p:cNvPr id="6" name="Content Placeholder 1">
            <a:extLst>
              <a:ext uri="{FF2B5EF4-FFF2-40B4-BE49-F238E27FC236}">
                <a16:creationId xmlns:a16="http://schemas.microsoft.com/office/drawing/2014/main" id="{B72FCAFF-BD26-48DD-A0A1-9EAF2D5BA538}"/>
              </a:ext>
            </a:extLst>
          </p:cNvPr>
          <p:cNvSpPr txBox="1">
            <a:spLocks/>
          </p:cNvSpPr>
          <p:nvPr/>
        </p:nvSpPr>
        <p:spPr>
          <a:xfrm>
            <a:off x="786206" y="1676157"/>
            <a:ext cx="11080212" cy="24716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dirty="0"/>
              <a:t>A Single Set of Learning Objectives are a key requirement of an IET program</a:t>
            </a:r>
          </a:p>
          <a:p>
            <a:pPr lvl="1"/>
            <a:r>
              <a:rPr lang="en-US" dirty="0"/>
              <a:t>Integrate the three required components of an IET</a:t>
            </a:r>
          </a:p>
          <a:p>
            <a:pPr lvl="1"/>
            <a:r>
              <a:rPr lang="en-US" dirty="0"/>
              <a:t>Document what learners will be able to do upon completion of the IET</a:t>
            </a:r>
          </a:p>
          <a:p>
            <a:pPr lvl="1"/>
            <a:r>
              <a:rPr lang="en-US" dirty="0"/>
              <a:t>Closely align with IET program goals</a:t>
            </a:r>
          </a:p>
          <a:p>
            <a:r>
              <a:rPr lang="en-US" sz="2400" dirty="0"/>
              <a:t>Identify civics content is applicable to a broader understanding of civic integration and U.S. society, that can be intentionally addressed in the curricula.</a:t>
            </a:r>
          </a:p>
          <a:p>
            <a:r>
              <a:rPr lang="en-US" sz="2400" dirty="0"/>
              <a:t>Adult education and literacy activities are provided within the context of English language acquisition. </a:t>
            </a:r>
          </a:p>
          <a:p>
            <a:endParaRPr lang="en-US" sz="2400" dirty="0"/>
          </a:p>
          <a:p>
            <a:r>
              <a:rPr lang="en-US" sz="2400" dirty="0"/>
              <a:t>IET units, lessons, and activities are crafted in response to the Single Set of Learning Objectives</a:t>
            </a:r>
          </a:p>
          <a:p>
            <a:pPr lvl="1"/>
            <a:endParaRPr lang="en-US" sz="2800" dirty="0"/>
          </a:p>
          <a:p>
            <a:endParaRPr lang="en-US" sz="3600" dirty="0"/>
          </a:p>
          <a:p>
            <a:endParaRPr lang="en-US" sz="3600" dirty="0"/>
          </a:p>
          <a:p>
            <a:endParaRPr lang="en-US" sz="3600" dirty="0">
              <a:latin typeface="Calibri" panose="020F0502020204030204" pitchFamily="34" charset="0"/>
              <a:cs typeface="Calibri" panose="020F0502020204030204" pitchFamily="34" charset="0"/>
            </a:endParaRPr>
          </a:p>
          <a:p>
            <a:pPr marL="457200" lvl="1" indent="0">
              <a:buNone/>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619543"/>
      </p:ext>
    </p:extLst>
  </p:cSld>
  <p:clrMapOvr>
    <a:masterClrMapping/>
  </p:clrMapOvr>
  <mc:AlternateContent xmlns:mc="http://schemas.openxmlformats.org/markup-compatibility/2006" xmlns:p14="http://schemas.microsoft.com/office/powerpoint/2010/main">
    <mc:Choice Requires="p14">
      <p:transition spd="slow" p14:dur="2000" advTm="55316"/>
    </mc:Choice>
    <mc:Fallback xmlns="">
      <p:transition spd="slow" advTm="55316"/>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Quotable">
  <a:themeElements>
    <a:clrScheme name="Custom 1">
      <a:dk1>
        <a:sysClr val="windowText" lastClr="000000"/>
      </a:dk1>
      <a:lt1>
        <a:sysClr val="window" lastClr="FFFFFF"/>
      </a:lt1>
      <a:dk2>
        <a:srgbClr val="242852"/>
      </a:dk2>
      <a:lt2>
        <a:srgbClr val="ACCBF9"/>
      </a:lt2>
      <a:accent1>
        <a:srgbClr val="3477B2"/>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5D3E342DF50A4B94F2DDB3133F228B" ma:contentTypeVersion="13" ma:contentTypeDescription="Create a new document." ma:contentTypeScope="" ma:versionID="4f496a088d88acf987317f23ad3f6a6f">
  <xsd:schema xmlns:xsd="http://www.w3.org/2001/XMLSchema" xmlns:xs="http://www.w3.org/2001/XMLSchema" xmlns:p="http://schemas.microsoft.com/office/2006/metadata/properties" xmlns:ns2="d435f2d2-34f9-4833-aa90-d72b2e63925a" xmlns:ns3="1a5d0946-ab39-49f2-a695-bf51f55463e2" targetNamespace="http://schemas.microsoft.com/office/2006/metadata/properties" ma:root="true" ma:fieldsID="4efd8df16632b68c29c16d12f140e0b1" ns2:_="" ns3:_="">
    <xsd:import namespace="d435f2d2-34f9-4833-aa90-d72b2e63925a"/>
    <xsd:import namespace="1a5d0946-ab39-49f2-a695-bf51f55463e2"/>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35f2d2-34f9-4833-aa90-d72b2e639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a5d0946-ab39-49f2-a695-bf51f55463e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7FA987-978F-44A3-88A8-19B3008C5C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35f2d2-34f9-4833-aa90-d72b2e63925a"/>
    <ds:schemaRef ds:uri="1a5d0946-ab39-49f2-a695-bf51f55463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C6D418-7572-4193-BFFC-376D0112B9D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389168B-E032-4711-990B-D21484CA8F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1683</TotalTime>
  <Words>2076</Words>
  <Application>Microsoft Office PowerPoint</Application>
  <PresentationFormat>Widescreen</PresentationFormat>
  <Paragraphs>105</Paragraphs>
  <Slides>9</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vt:lpstr>
      <vt:lpstr>Arial Narrow</vt:lpstr>
      <vt:lpstr>Calibri</vt:lpstr>
      <vt:lpstr>Calibri Light</vt:lpstr>
      <vt:lpstr>Century Gothic</vt:lpstr>
      <vt:lpstr>Verdana</vt:lpstr>
      <vt:lpstr>Wingdings</vt:lpstr>
      <vt:lpstr>Wingdings 2</vt:lpstr>
      <vt:lpstr>Office Theme</vt:lpstr>
      <vt:lpstr>Quotable</vt:lpstr>
      <vt:lpstr>     Wisconsin Integrated Education &amp; Training (IET) Design Camp:  IELCE Edition  Learning Session #4 Developing a Single Set of Learning Objectives</vt:lpstr>
      <vt:lpstr>Resources taken from the Enhancing Access for Refugees and New Americans Project</vt:lpstr>
      <vt:lpstr>Learning Session Outcomes</vt:lpstr>
      <vt:lpstr>Understanding a Single Set of Learning Objectives</vt:lpstr>
      <vt:lpstr>What is a Single Set of Learning Objectives?</vt:lpstr>
      <vt:lpstr>Example</vt:lpstr>
      <vt:lpstr>Developing a Single Set of Learning Objectives</vt:lpstr>
      <vt:lpstr>Step by Step Process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Smyth, Conor</dc:creator>
  <cp:lastModifiedBy>Barker, Hilary</cp:lastModifiedBy>
  <cp:revision>35</cp:revision>
  <dcterms:created xsi:type="dcterms:W3CDTF">2020-11-19T14:25:22Z</dcterms:created>
  <dcterms:modified xsi:type="dcterms:W3CDTF">2026-04-14T19:36:51Z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0x010100975D3E342DF50A4B94F2DDB3133F228B</vt:lpwstr>
  </property>
</Properties>
</file>